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69" r:id="rId2"/>
    <p:sldId id="256" r:id="rId3"/>
    <p:sldId id="257" r:id="rId4"/>
    <p:sldId id="258" r:id="rId5"/>
    <p:sldId id="259" r:id="rId6"/>
    <p:sldId id="260" r:id="rId7"/>
    <p:sldId id="262" r:id="rId8"/>
    <p:sldId id="261" r:id="rId9"/>
    <p:sldId id="266" r:id="rId10"/>
    <p:sldId id="263" r:id="rId11"/>
    <p:sldId id="264" r:id="rId12"/>
    <p:sldId id="267" r:id="rId13"/>
    <p:sldId id="268" r:id="rId14"/>
    <p:sldId id="270" r:id="rId15"/>
    <p:sldId id="265"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496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35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444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39924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9060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1849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8254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4579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70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01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68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96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271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18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364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818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723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11/6/2020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555866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6390" y="47307"/>
            <a:ext cx="10302240" cy="4231005"/>
          </a:xfrm>
          <a:prstGeom prst="rect">
            <a:avLst/>
          </a:prstGeom>
        </p:spPr>
      </p:pic>
      <p:sp>
        <p:nvSpPr>
          <p:cNvPr id="4" name="Rounded Rectangle 3"/>
          <p:cNvSpPr/>
          <p:nvPr/>
        </p:nvSpPr>
        <p:spPr>
          <a:xfrm>
            <a:off x="657890" y="5787270"/>
            <a:ext cx="3108960" cy="46736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نقش دولت در اقتصاد چیست</a:t>
            </a:r>
            <a:r>
              <a:rPr lang="fa-IR" dirty="0" smtClean="0">
                <a:solidFill>
                  <a:schemeClr val="tx1"/>
                </a:solidFill>
                <a:cs typeface="B Titr" panose="00000700000000000000" pitchFamily="2" charset="-78"/>
              </a:rPr>
              <a:t>؟</a:t>
            </a:r>
            <a:endParaRPr lang="en-US" dirty="0">
              <a:solidFill>
                <a:schemeClr val="tx1"/>
              </a:solidFill>
              <a:cs typeface="B Titr" panose="00000700000000000000" pitchFamily="2" charset="-78"/>
            </a:endParaRPr>
          </a:p>
        </p:txBody>
      </p:sp>
      <p:sp>
        <p:nvSpPr>
          <p:cNvPr id="7" name="Rounded Rectangle 6"/>
          <p:cNvSpPr/>
          <p:nvPr/>
        </p:nvSpPr>
        <p:spPr bwMode="auto">
          <a:xfrm>
            <a:off x="988552" y="4465811"/>
            <a:ext cx="2447636" cy="448494"/>
          </a:xfrm>
          <a:prstGeom prst="round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lumMod val="50000"/>
                  </a:schemeClr>
                </a:solidFill>
                <a:effectLst/>
                <a:latin typeface="Arial" panose="020B0604020202020204" pitchFamily="34" charset="0"/>
                <a:cs typeface="B Titr" panose="00000700000000000000" pitchFamily="2" charset="-78"/>
              </a:rPr>
              <a:t>پایه دهم انسانی</a:t>
            </a:r>
            <a:r>
              <a:rPr kumimoji="0" lang="fa-IR" sz="2400" b="0" i="0" u="none" strike="noStrike" cap="none" normalizeH="0" dirty="0" smtClean="0">
                <a:ln>
                  <a:noFill/>
                </a:ln>
                <a:solidFill>
                  <a:schemeClr val="tx1">
                    <a:lumMod val="50000"/>
                  </a:schemeClr>
                </a:solidFill>
                <a:effectLst/>
                <a:latin typeface="Arial" panose="020B0604020202020204" pitchFamily="34" charset="0"/>
                <a:cs typeface="B Titr" panose="00000700000000000000" pitchFamily="2" charset="-78"/>
              </a:rPr>
              <a:t> </a:t>
            </a:r>
            <a:endParaRPr kumimoji="0" lang="en-US" sz="2400" b="0" i="0" u="none" strike="noStrike" cap="none" normalizeH="0" baseline="0" dirty="0" smtClean="0">
              <a:ln>
                <a:noFill/>
              </a:ln>
              <a:solidFill>
                <a:schemeClr val="tx1">
                  <a:lumMod val="50000"/>
                </a:schemeClr>
              </a:solidFill>
              <a:effectLst/>
              <a:latin typeface="Arial" panose="020B0604020202020204" pitchFamily="34" charset="0"/>
              <a:cs typeface="B Titr" panose="00000700000000000000" pitchFamily="2" charset="-78"/>
            </a:endParaRPr>
          </a:p>
        </p:txBody>
      </p:sp>
      <p:sp>
        <p:nvSpPr>
          <p:cNvPr id="8" name="Rounded Rectangle 7"/>
          <p:cNvSpPr/>
          <p:nvPr/>
        </p:nvSpPr>
        <p:spPr bwMode="auto">
          <a:xfrm>
            <a:off x="9916803" y="4644679"/>
            <a:ext cx="1750349" cy="504952"/>
          </a:xfrm>
          <a:prstGeom prst="round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lumMod val="50000"/>
                  </a:schemeClr>
                </a:solidFill>
                <a:effectLst/>
                <a:latin typeface="Arial" panose="020B0604020202020204" pitchFamily="34" charset="0"/>
                <a:cs typeface="B Titr" panose="00000700000000000000" pitchFamily="2" charset="-78"/>
              </a:rPr>
              <a:t>درس اقتصاد</a:t>
            </a:r>
            <a:endParaRPr kumimoji="0" lang="en-US" sz="2400" b="0" i="0" u="none" strike="noStrike" cap="none" normalizeH="0" baseline="0" dirty="0" smtClean="0">
              <a:ln>
                <a:noFill/>
              </a:ln>
              <a:solidFill>
                <a:schemeClr val="tx1">
                  <a:lumMod val="50000"/>
                </a:schemeClr>
              </a:solidFill>
              <a:effectLst/>
              <a:latin typeface="Arial" panose="020B0604020202020204" pitchFamily="34" charset="0"/>
              <a:cs typeface="B Titr" panose="00000700000000000000" pitchFamily="2" charset="-78"/>
            </a:endParaRPr>
          </a:p>
        </p:txBody>
      </p:sp>
      <p:sp>
        <p:nvSpPr>
          <p:cNvPr id="9" name="Rounded Rectangle 8"/>
          <p:cNvSpPr/>
          <p:nvPr/>
        </p:nvSpPr>
        <p:spPr bwMode="auto">
          <a:xfrm>
            <a:off x="8650040" y="6020950"/>
            <a:ext cx="3145641" cy="543091"/>
          </a:xfrm>
          <a:prstGeom prst="round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a-IR" sz="2400" dirty="0" smtClean="0">
                <a:solidFill>
                  <a:schemeClr val="tx1">
                    <a:lumMod val="50000"/>
                  </a:schemeClr>
                </a:solidFill>
                <a:latin typeface="Arial" panose="020B0604020202020204" pitchFamily="34" charset="0"/>
                <a:cs typeface="B Titr" panose="00000700000000000000" pitchFamily="2" charset="-78"/>
              </a:rPr>
              <a:t>تهیه کننده: مظفری</a:t>
            </a:r>
            <a:endParaRPr kumimoji="0" lang="en-US" sz="2400" b="0" i="0" u="none" strike="noStrike" cap="none" normalizeH="0" baseline="0" dirty="0" smtClean="0">
              <a:ln>
                <a:noFill/>
              </a:ln>
              <a:solidFill>
                <a:schemeClr val="tx1">
                  <a:lumMod val="50000"/>
                </a:schemeClr>
              </a:solidFill>
              <a:effectLst/>
              <a:latin typeface="Arial" panose="020B0604020202020204" pitchFamily="34" charset="0"/>
              <a:cs typeface="B Titr" panose="00000700000000000000" pitchFamily="2" charset="-78"/>
            </a:endParaRPr>
          </a:p>
        </p:txBody>
      </p:sp>
      <p:sp>
        <p:nvSpPr>
          <p:cNvPr id="12" name="Rounded Rectangle 11"/>
          <p:cNvSpPr/>
          <p:nvPr/>
        </p:nvSpPr>
        <p:spPr>
          <a:xfrm>
            <a:off x="5009565" y="5802298"/>
            <a:ext cx="2397760" cy="35301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درس ششم</a:t>
            </a:r>
            <a:endParaRPr lang="en-US" dirty="0">
              <a:solidFill>
                <a:schemeClr val="tx1"/>
              </a:solidFill>
              <a:cs typeface="B Titr" panose="00000700000000000000" pitchFamily="2" charset="-78"/>
            </a:endParaRPr>
          </a:p>
        </p:txBody>
      </p:sp>
      <p:sp>
        <p:nvSpPr>
          <p:cNvPr id="3" name="Rectangle 2"/>
          <p:cNvSpPr/>
          <p:nvPr/>
        </p:nvSpPr>
        <p:spPr>
          <a:xfrm>
            <a:off x="5355692" y="4545031"/>
            <a:ext cx="1863635" cy="2900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rPr>
              <a:t>فصل دوم </a:t>
            </a:r>
            <a:endParaRPr lang="en-US" sz="2000" b="1" dirty="0">
              <a:solidFill>
                <a:schemeClr val="tx1"/>
              </a:solidFill>
            </a:endParaRPr>
          </a:p>
        </p:txBody>
      </p:sp>
    </p:spTree>
    <p:extLst>
      <p:ext uri="{BB962C8B-B14F-4D97-AF65-F5344CB8AC3E}">
        <p14:creationId xmlns:p14="http://schemas.microsoft.com/office/powerpoint/2010/main" val="171354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000" fill="hold"/>
                                        <p:tgtEl>
                                          <p:spTgt spid="4"/>
                                        </p:tgtEl>
                                        <p:attrNameLst>
                                          <p:attrName>ppt_w</p:attrName>
                                        </p:attrNameLst>
                                      </p:cBhvr>
                                      <p:tavLst>
                                        <p:tav tm="0">
                                          <p:val>
                                            <p:fltVal val="0"/>
                                          </p:val>
                                        </p:tav>
                                        <p:tav tm="100000">
                                          <p:val>
                                            <p:strVal val="#ppt_w"/>
                                          </p:val>
                                        </p:tav>
                                      </p:tavLst>
                                    </p:anim>
                                    <p:anim calcmode="lin" valueType="num">
                                      <p:cBhvr>
                                        <p:cTn id="41" dur="1000" fill="hold"/>
                                        <p:tgtEl>
                                          <p:spTgt spid="4"/>
                                        </p:tgtEl>
                                        <p:attrNameLst>
                                          <p:attrName>ppt_h</p:attrName>
                                        </p:attrNameLst>
                                      </p:cBhvr>
                                      <p:tavLst>
                                        <p:tav tm="0">
                                          <p:val>
                                            <p:fltVal val="0"/>
                                          </p:val>
                                        </p:tav>
                                        <p:tav tm="100000">
                                          <p:val>
                                            <p:strVal val="#ppt_h"/>
                                          </p:val>
                                        </p:tav>
                                      </p:tavLst>
                                    </p:anim>
                                    <p:anim calcmode="lin" valueType="num">
                                      <p:cBhvr>
                                        <p:cTn id="42" dur="1000" fill="hold"/>
                                        <p:tgtEl>
                                          <p:spTgt spid="4"/>
                                        </p:tgtEl>
                                        <p:attrNameLst>
                                          <p:attrName>style.rotation</p:attrName>
                                        </p:attrNameLst>
                                      </p:cBhvr>
                                      <p:tavLst>
                                        <p:tav tm="0">
                                          <p:val>
                                            <p:fltVal val="90"/>
                                          </p:val>
                                        </p:tav>
                                        <p:tav tm="100000">
                                          <p:val>
                                            <p:fltVal val="0"/>
                                          </p:val>
                                        </p:tav>
                                      </p:tavLst>
                                    </p:anim>
                                    <p:animEffect transition="in" filter="fade">
                                      <p:cBhvr>
                                        <p:cTn id="4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793" y="1488320"/>
            <a:ext cx="3284874" cy="369332"/>
          </a:xfrm>
          <a:prstGeom prst="rect">
            <a:avLst/>
          </a:prstGeom>
          <a:solidFill>
            <a:schemeClr val="bg2"/>
          </a:solidFill>
        </p:spPr>
        <p:txBody>
          <a:bodyPr wrap="none">
            <a:spAutoFit/>
          </a:bodyPr>
          <a:lstStyle/>
          <a:p>
            <a:r>
              <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rPr>
              <a:t>1- حقوق </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و عوارض </a:t>
            </a:r>
            <a:r>
              <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rPr>
              <a:t>گمرکی و خدماتی </a:t>
            </a:r>
            <a:endParaRPr lang="en-US" dirty="0">
              <a:solidFill>
                <a:srgbClr val="C00000"/>
              </a:solidFill>
            </a:endParaRPr>
          </a:p>
        </p:txBody>
      </p:sp>
      <p:sp>
        <p:nvSpPr>
          <p:cNvPr id="3" name="Rectangle 2"/>
          <p:cNvSpPr/>
          <p:nvPr/>
        </p:nvSpPr>
        <p:spPr>
          <a:xfrm>
            <a:off x="1840667" y="1938932"/>
            <a:ext cx="8829040" cy="2446824"/>
          </a:xfrm>
          <a:prstGeom prst="rect">
            <a:avLst/>
          </a:prstGeom>
          <a:solidFill>
            <a:schemeClr val="bg2">
              <a:lumMod val="60000"/>
              <a:lumOff val="40000"/>
            </a:schemeClr>
          </a:solidFill>
        </p:spPr>
        <p:txBody>
          <a:bodyPr wrap="square">
            <a:spAutoFit/>
          </a:bodyPr>
          <a:lstStyle/>
          <a:p>
            <a:pPr marL="285750" indent="-285750" algn="r" rtl="1">
              <a:lnSpc>
                <a:spcPct val="150000"/>
              </a:lnSpc>
              <a:buFont typeface="Wingdings" panose="05000000000000000000" pitchFamily="2" charset="2"/>
              <a:buChar char="v"/>
            </a:pPr>
            <a:r>
              <a:rPr lang="fa-IR" dirty="0" smtClean="0">
                <a:latin typeface="Calibri" panose="020F0502020204030204" pitchFamily="34" charset="0"/>
                <a:ea typeface="Calibri" panose="020F0502020204030204" pitchFamily="34" charset="0"/>
                <a:cs typeface="B Titr" panose="00000700000000000000" pitchFamily="2" charset="-78"/>
              </a:rPr>
              <a:t>مالیات هر کشور بر صادرات و واردات است که </a:t>
            </a:r>
            <a:r>
              <a:rPr lang="ar-SA" dirty="0" smtClean="0">
                <a:solidFill>
                  <a:srgbClr val="C00000"/>
                </a:solidFill>
                <a:cs typeface="B Titr" panose="00000700000000000000" pitchFamily="2" charset="-78"/>
              </a:rPr>
              <a:t>«تعرفه های گمرکی</a:t>
            </a:r>
            <a:r>
              <a:rPr lang="ar-SA" dirty="0" smtClean="0">
                <a:cs typeface="B Titr" panose="00000700000000000000" pitchFamily="2" charset="-78"/>
              </a:rPr>
              <a:t>» نیز شناخته میشود</a:t>
            </a:r>
            <a:endParaRPr lang="fa-IR" dirty="0" smtClean="0">
              <a:cs typeface="B Titr" panose="00000700000000000000" pitchFamily="2" charset="-78"/>
            </a:endParaRPr>
          </a:p>
          <a:p>
            <a:pPr marL="285750" indent="-285750" algn="r" rtl="1">
              <a:lnSpc>
                <a:spcPct val="150000"/>
              </a:lnSpc>
              <a:buFont typeface="Wingdings" panose="05000000000000000000" pitchFamily="2" charset="2"/>
              <a:buChar char="v"/>
            </a:pPr>
            <a:r>
              <a:rPr lang="fa-IR" dirty="0" smtClean="0">
                <a:cs typeface="B Titr" panose="00000700000000000000" pitchFamily="2" charset="-78"/>
              </a:rPr>
              <a:t> </a:t>
            </a:r>
            <a:r>
              <a:rPr lang="ar-SA" dirty="0" smtClean="0">
                <a:cs typeface="B Titr" panose="00000700000000000000" pitchFamily="2" charset="-78"/>
              </a:rPr>
              <a:t>این نوع از مالیات ها، تابع</a:t>
            </a:r>
            <a:r>
              <a:rPr lang="ar-SA" dirty="0" smtClean="0">
                <a:solidFill>
                  <a:srgbClr val="C00000"/>
                </a:solidFill>
                <a:cs typeface="B Titr" panose="00000700000000000000" pitchFamily="2" charset="-78"/>
              </a:rPr>
              <a:t> سیاست های کلان بازرگانی و شرایط اقتصادی </a:t>
            </a:r>
            <a:r>
              <a:rPr lang="ar-SA" dirty="0" smtClean="0">
                <a:cs typeface="B Titr" panose="00000700000000000000" pitchFamily="2" charset="-78"/>
              </a:rPr>
              <a:t>کشورها هستند</a:t>
            </a:r>
            <a:r>
              <a:rPr lang="fa-IR" dirty="0" smtClean="0">
                <a:cs typeface="B Titr" panose="00000700000000000000" pitchFamily="2" charset="-78"/>
              </a:rPr>
              <a:t>  </a:t>
            </a:r>
          </a:p>
          <a:p>
            <a:pPr marL="285750" indent="-285750" algn="r" rtl="1">
              <a:lnSpc>
                <a:spcPct val="150000"/>
              </a:lnSpc>
              <a:buFont typeface="Wingdings" panose="05000000000000000000" pitchFamily="2" charset="2"/>
              <a:buChar char="v"/>
            </a:pPr>
            <a:r>
              <a:rPr lang="fa-IR" dirty="0" smtClean="0">
                <a:latin typeface="Calibri" panose="020F0502020204030204" pitchFamily="34" charset="0"/>
                <a:ea typeface="Calibri" panose="020F0502020204030204" pitchFamily="34" charset="0"/>
                <a:cs typeface="B Titr" panose="00000700000000000000" pitchFamily="2" charset="-78"/>
              </a:rPr>
              <a:t>معمولاً  برای </a:t>
            </a:r>
            <a:r>
              <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rPr>
              <a:t>حمایت از صنایع داخلی </a:t>
            </a:r>
            <a:r>
              <a:rPr lang="fa-IR" dirty="0" smtClean="0">
                <a:latin typeface="Calibri" panose="020F0502020204030204" pitchFamily="34" charset="0"/>
                <a:ea typeface="Calibri" panose="020F0502020204030204" pitchFamily="34" charset="0"/>
                <a:cs typeface="B Titr" panose="00000700000000000000" pitchFamily="2" charset="-78"/>
              </a:rPr>
              <a:t>وضع می شوند. </a:t>
            </a:r>
          </a:p>
          <a:p>
            <a:pPr algn="r">
              <a:lnSpc>
                <a:spcPct val="150000"/>
              </a:lnSpc>
            </a:pPr>
            <a:r>
              <a:rPr lang="fa-IR" sz="1600" dirty="0" smtClean="0">
                <a:latin typeface="Calibri" panose="020F0502020204030204" pitchFamily="34" charset="0"/>
                <a:ea typeface="Calibri" panose="020F0502020204030204" pitchFamily="34" charset="0"/>
                <a:cs typeface="B Titr" panose="00000700000000000000" pitchFamily="2" charset="-78"/>
              </a:rPr>
              <a:t>(مثلا برای اینکه صنعت خودرو در کشور فرصت رشد داشته باشد روی واردات خودروهای خارجی تعرفه یا مالیات وضع می کنند در این حالت ورود خودروهای خارجی به داخل کشور کمتر است و صنعت خودروی کشور رقیبی ندارد و فرصت این را دارد تا پیشرفت کند.)</a:t>
            </a:r>
            <a:endParaRPr lang="en-US" sz="1600" dirty="0">
              <a:cs typeface="B Titr" panose="00000700000000000000" pitchFamily="2" charset="-78"/>
            </a:endParaRPr>
          </a:p>
        </p:txBody>
      </p:sp>
      <p:sp>
        <p:nvSpPr>
          <p:cNvPr id="13" name="Rectangle 12"/>
          <p:cNvSpPr/>
          <p:nvPr/>
        </p:nvSpPr>
        <p:spPr>
          <a:xfrm>
            <a:off x="2720373" y="438082"/>
            <a:ext cx="7477760" cy="629660"/>
          </a:xfrm>
          <a:prstGeom prst="rect">
            <a:avLst/>
          </a:prstGeom>
          <a:solidFill>
            <a:schemeClr val="tx2">
              <a:lumMod val="20000"/>
              <a:lumOff val="80000"/>
            </a:schemeClr>
          </a:solidFill>
        </p:spPr>
        <p:txBody>
          <a:bodyPr wrap="square">
            <a:spAutoFit/>
          </a:bodyPr>
          <a:lstStyle/>
          <a:p>
            <a:pPr marL="2540" marR="33655" algn="just" rtl="1">
              <a:lnSpc>
                <a:spcPct val="97000"/>
              </a:lnSpc>
              <a:spcBef>
                <a:spcPts val="1385"/>
              </a:spcBef>
              <a:spcAft>
                <a:spcPts val="15"/>
              </a:spcAft>
            </a:pP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مهم ترین انواع مالیات های غیرمستقیم که در کشور ما اجرا و اعمال میشوند، عبارت اند از: </a:t>
            </a:r>
            <a:r>
              <a:rPr lang="fa-IR" dirty="0" smtClean="0">
                <a:solidFill>
                  <a:srgbClr val="181717"/>
                </a:solidFill>
                <a:latin typeface="B Mitra" panose="00000400000000000000" pitchFamily="2" charset="-78"/>
                <a:ea typeface="B Mitra" panose="00000400000000000000" pitchFamily="2" charset="-78"/>
                <a:cs typeface="B Titr" panose="00000700000000000000" pitchFamily="2" charset="-78"/>
              </a:rPr>
              <a:t>1-  </a:t>
            </a:r>
            <a:r>
              <a:rPr lang="ar-SA" dirty="0" smtClean="0">
                <a:solidFill>
                  <a:srgbClr val="181717"/>
                </a:solidFill>
                <a:latin typeface="B Mitra" panose="00000400000000000000" pitchFamily="2" charset="-78"/>
                <a:ea typeface="B Mitra" panose="00000400000000000000" pitchFamily="2" charset="-78"/>
                <a:cs typeface="B Titr" panose="00000700000000000000" pitchFamily="2" charset="-78"/>
              </a:rPr>
              <a:t>عوارض </a:t>
            </a: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گمرکی و </a:t>
            </a:r>
            <a:r>
              <a:rPr lang="ar-SA" dirty="0" smtClean="0">
                <a:solidFill>
                  <a:srgbClr val="181717"/>
                </a:solidFill>
                <a:latin typeface="B Mitra" panose="00000400000000000000" pitchFamily="2" charset="-78"/>
                <a:ea typeface="B Mitra" panose="00000400000000000000" pitchFamily="2" charset="-78"/>
                <a:cs typeface="B Titr" panose="00000700000000000000" pitchFamily="2" charset="-78"/>
              </a:rPr>
              <a:t>خدماتی</a:t>
            </a:r>
            <a:r>
              <a:rPr lang="fa-IR" dirty="0" smtClean="0">
                <a:solidFill>
                  <a:srgbClr val="181717"/>
                </a:solidFill>
                <a:latin typeface="B Mitra" panose="00000400000000000000" pitchFamily="2" charset="-78"/>
                <a:ea typeface="B Mitra" panose="00000400000000000000" pitchFamily="2" charset="-78"/>
                <a:cs typeface="B Titr" panose="00000700000000000000" pitchFamily="2" charset="-78"/>
              </a:rPr>
              <a:t>      2-</a:t>
            </a:r>
            <a:r>
              <a:rPr lang="ar-SA" dirty="0" smtClean="0">
                <a:solidFill>
                  <a:srgbClr val="181717"/>
                </a:solidFill>
                <a:latin typeface="B Mitra" panose="00000400000000000000" pitchFamily="2" charset="-78"/>
                <a:ea typeface="B Mitra" panose="00000400000000000000" pitchFamily="2" charset="-78"/>
                <a:cs typeface="B Titr" panose="00000700000000000000" pitchFamily="2" charset="-78"/>
              </a:rPr>
              <a:t> </a:t>
            </a: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مالیات بر مصرف </a:t>
            </a:r>
            <a:r>
              <a:rPr lang="fa-IR" dirty="0" smtClean="0">
                <a:solidFill>
                  <a:srgbClr val="181717"/>
                </a:solidFill>
                <a:latin typeface="B Mitra" panose="00000400000000000000" pitchFamily="2" charset="-78"/>
                <a:ea typeface="B Mitra" panose="00000400000000000000" pitchFamily="2" charset="-78"/>
                <a:cs typeface="B Titr" panose="00000700000000000000" pitchFamily="2" charset="-78"/>
              </a:rPr>
              <a:t>3-       </a:t>
            </a:r>
            <a:r>
              <a:rPr lang="ar-SA" dirty="0" smtClean="0">
                <a:solidFill>
                  <a:srgbClr val="181717"/>
                </a:solidFill>
                <a:latin typeface="B Mitra" panose="00000400000000000000" pitchFamily="2" charset="-78"/>
                <a:ea typeface="B Mitra" panose="00000400000000000000" pitchFamily="2" charset="-78"/>
                <a:cs typeface="B Titr" panose="00000700000000000000" pitchFamily="2" charset="-78"/>
              </a:rPr>
              <a:t> </a:t>
            </a: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مالیات بر ارزش افزوده.</a:t>
            </a:r>
            <a:endParaRPr lang="en-US" sz="14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p:txBody>
      </p:sp>
      <p:sp>
        <p:nvSpPr>
          <p:cNvPr id="14" name="Rectangle 13"/>
          <p:cNvSpPr/>
          <p:nvPr/>
        </p:nvSpPr>
        <p:spPr>
          <a:xfrm>
            <a:off x="1840667" y="4385756"/>
            <a:ext cx="8829040" cy="2125197"/>
          </a:xfrm>
          <a:prstGeom prst="rect">
            <a:avLst/>
          </a:prstGeom>
          <a:solidFill>
            <a:schemeClr val="bg2">
              <a:lumMod val="60000"/>
              <a:lumOff val="40000"/>
            </a:schemeClr>
          </a:solidFill>
        </p:spPr>
        <p:txBody>
          <a:bodyPr wrap="square">
            <a:spAutoFit/>
          </a:bodyPr>
          <a:lstStyle/>
          <a:p>
            <a:pPr marL="285750" indent="-285750" algn="r" rtl="1">
              <a:lnSpc>
                <a:spcPct val="150000"/>
              </a:lnSpc>
              <a:buFont typeface="Wingdings" panose="05000000000000000000" pitchFamily="2" charset="2"/>
              <a:buChar char="v"/>
            </a:pPr>
            <a:r>
              <a:rPr lang="fa-IR" dirty="0">
                <a:solidFill>
                  <a:srgbClr val="242021"/>
                </a:solidFill>
                <a:latin typeface="BMitra"/>
                <a:cs typeface="B Titr" panose="00000700000000000000" pitchFamily="2" charset="-78"/>
              </a:rPr>
              <a:t>این دسته از </a:t>
            </a:r>
            <a:r>
              <a:rPr lang="fa-IR" dirty="0" smtClean="0">
                <a:solidFill>
                  <a:srgbClr val="242021"/>
                </a:solidFill>
                <a:latin typeface="BMitra"/>
                <a:cs typeface="B Titr" panose="00000700000000000000" pitchFamily="2" charset="-78"/>
              </a:rPr>
              <a:t>مالیاتهاممکن </a:t>
            </a:r>
            <a:r>
              <a:rPr lang="fa-IR" dirty="0">
                <a:solidFill>
                  <a:srgbClr val="242021"/>
                </a:solidFill>
                <a:latin typeface="BMitra"/>
                <a:cs typeface="B Titr" panose="00000700000000000000" pitchFamily="2" charset="-78"/>
              </a:rPr>
              <a:t>است براساس قیمت و ارزش کالاها یا براساس ویژگیها و مشخصات آنها (مانند حجم</a:t>
            </a:r>
            <a:r>
              <a:rPr lang="fa-IR" dirty="0" smtClean="0">
                <a:solidFill>
                  <a:srgbClr val="242021"/>
                </a:solidFill>
                <a:latin typeface="BMitra"/>
                <a:cs typeface="B Titr" panose="00000700000000000000" pitchFamily="2" charset="-78"/>
              </a:rPr>
              <a:t>، وزن و ...) تعیین و دریافت می شود.</a:t>
            </a:r>
          </a:p>
          <a:p>
            <a:pPr marL="285750" indent="-285750" algn="r" rtl="1">
              <a:lnSpc>
                <a:spcPct val="150000"/>
              </a:lnSpc>
              <a:buFont typeface="Wingdings" panose="05000000000000000000" pitchFamily="2" charset="2"/>
              <a:buChar char="v"/>
            </a:pPr>
            <a:r>
              <a:rPr lang="fa-IR" dirty="0">
                <a:cs typeface="B Titr" panose="00000700000000000000" pitchFamily="2" charset="-78"/>
              </a:rPr>
              <a:t>انواع عوارض درج شده در </a:t>
            </a:r>
            <a:r>
              <a:rPr lang="fa-IR" dirty="0" smtClean="0">
                <a:cs typeface="B Titr" panose="00000700000000000000" pitchFamily="2" charset="-78"/>
              </a:rPr>
              <a:t>قبض های </a:t>
            </a:r>
            <a:r>
              <a:rPr lang="fa-IR" dirty="0">
                <a:cs typeface="B Titr" panose="00000700000000000000" pitchFamily="2" charset="-78"/>
              </a:rPr>
              <a:t>شهرداری </a:t>
            </a:r>
            <a:r>
              <a:rPr lang="fa-IR" dirty="0">
                <a:solidFill>
                  <a:srgbClr val="C00000"/>
                </a:solidFill>
                <a:cs typeface="B Titr" panose="00000700000000000000" pitchFamily="2" charset="-78"/>
              </a:rPr>
              <a:t>مالیات</a:t>
            </a:r>
            <a:r>
              <a:rPr lang="fa-IR" dirty="0">
                <a:cs typeface="B Titr" panose="00000700000000000000" pitchFamily="2" charset="-78"/>
              </a:rPr>
              <a:t> تلقی میشود. شهرداری در مقابل </a:t>
            </a:r>
            <a:r>
              <a:rPr lang="fa-IR" dirty="0">
                <a:solidFill>
                  <a:srgbClr val="C00000"/>
                </a:solidFill>
                <a:cs typeface="B Titr" panose="00000700000000000000" pitchFamily="2" charset="-78"/>
              </a:rPr>
              <a:t>خدماتی</a:t>
            </a:r>
            <a:r>
              <a:rPr lang="fa-IR" dirty="0">
                <a:cs typeface="B Titr" panose="00000700000000000000" pitchFamily="2" charset="-78"/>
              </a:rPr>
              <a:t/>
            </a:r>
            <a:br>
              <a:rPr lang="fa-IR" dirty="0">
                <a:cs typeface="B Titr" panose="00000700000000000000" pitchFamily="2" charset="-78"/>
              </a:rPr>
            </a:br>
            <a:r>
              <a:rPr lang="fa-IR" dirty="0">
                <a:cs typeface="B Titr" panose="00000700000000000000" pitchFamily="2" charset="-78"/>
              </a:rPr>
              <a:t>که ارائه میکند، وجوهی مانند </a:t>
            </a:r>
            <a:r>
              <a:rPr lang="fa-IR" u="sng" dirty="0">
                <a:cs typeface="B Titr" panose="00000700000000000000" pitchFamily="2" charset="-78"/>
              </a:rPr>
              <a:t>عوارض خودرو </a:t>
            </a:r>
            <a:r>
              <a:rPr lang="fa-IR" dirty="0">
                <a:cs typeface="B Titr" panose="00000700000000000000" pitchFamily="2" charset="-78"/>
              </a:rPr>
              <a:t>یا </a:t>
            </a:r>
            <a:r>
              <a:rPr lang="fa-IR" u="sng" dirty="0">
                <a:cs typeface="B Titr" panose="00000700000000000000" pitchFamily="2" charset="-78"/>
              </a:rPr>
              <a:t>عوارض نوسازی </a:t>
            </a:r>
            <a:r>
              <a:rPr lang="fa-IR" dirty="0">
                <a:cs typeface="B Titr" panose="00000700000000000000" pitchFamily="2" charset="-78"/>
              </a:rPr>
              <a:t>و </a:t>
            </a:r>
            <a:r>
              <a:rPr lang="fa-IR" u="sng" dirty="0">
                <a:cs typeface="B Titr" panose="00000700000000000000" pitchFamily="2" charset="-78"/>
              </a:rPr>
              <a:t>دفع پسماند </a:t>
            </a:r>
            <a:r>
              <a:rPr lang="fa-IR" u="sng" dirty="0" smtClean="0">
                <a:cs typeface="B Titr" panose="00000700000000000000" pitchFamily="2" charset="-78"/>
              </a:rPr>
              <a:t>  </a:t>
            </a:r>
            <a:r>
              <a:rPr lang="fa-IR" dirty="0" smtClean="0">
                <a:cs typeface="B Titr" panose="00000700000000000000" pitchFamily="2" charset="-78"/>
              </a:rPr>
              <a:t>دریافت </a:t>
            </a:r>
            <a:r>
              <a:rPr lang="fa-IR" dirty="0">
                <a:cs typeface="B Titr" panose="00000700000000000000" pitchFamily="2" charset="-78"/>
              </a:rPr>
              <a:t>میکند </a:t>
            </a:r>
            <a:r>
              <a:rPr lang="fa-IR" dirty="0"/>
              <a:t/>
            </a:r>
            <a:br>
              <a:rPr lang="fa-IR" dirty="0"/>
            </a:br>
            <a:endParaRPr lang="en-US" dirty="0">
              <a:cs typeface="B Titr" panose="00000700000000000000" pitchFamily="2" charset="-78"/>
            </a:endParaRPr>
          </a:p>
        </p:txBody>
      </p:sp>
    </p:spTree>
    <p:extLst>
      <p:ext uri="{BB962C8B-B14F-4D97-AF65-F5344CB8AC3E}">
        <p14:creationId xmlns:p14="http://schemas.microsoft.com/office/powerpoint/2010/main" val="188723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0311" y="4568644"/>
            <a:ext cx="11033388" cy="646331"/>
          </a:xfrm>
          <a:prstGeom prst="rect">
            <a:avLst/>
          </a:prstGeom>
          <a:solidFill>
            <a:schemeClr val="bg2"/>
          </a:solidFill>
        </p:spPr>
        <p:txBody>
          <a:bodyPr wrap="square">
            <a:spAutoFit/>
          </a:bodyPr>
          <a:lstStyle/>
          <a:p>
            <a:pPr marL="285750" indent="-285750" algn="r" rtl="1">
              <a:buFont typeface="Wingdings" panose="05000000000000000000" pitchFamily="2" charset="2"/>
              <a:buChar char="ü"/>
            </a:pPr>
            <a:r>
              <a:rPr lang="fa-IR" dirty="0" smtClean="0">
                <a:latin typeface="Calibri" panose="020F0502020204030204" pitchFamily="34" charset="0"/>
                <a:ea typeface="Calibri" panose="020F0502020204030204" pitchFamily="34" charset="0"/>
                <a:cs typeface="B Titr" panose="00000700000000000000" pitchFamily="2" charset="-78"/>
              </a:rPr>
              <a:t> </a:t>
            </a:r>
            <a:r>
              <a:rPr lang="fa-IR" dirty="0">
                <a:latin typeface="Calibri" panose="020F0502020204030204" pitchFamily="34" charset="0"/>
                <a:ea typeface="Calibri" panose="020F0502020204030204" pitchFamily="34" charset="0"/>
                <a:cs typeface="B Titr" panose="00000700000000000000" pitchFamily="2" charset="-78"/>
              </a:rPr>
              <a:t>مالیاتی </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چند مرحله‌ای </a:t>
            </a:r>
            <a:r>
              <a:rPr lang="fa-IR" dirty="0">
                <a:latin typeface="Calibri" panose="020F0502020204030204" pitchFamily="34" charset="0"/>
                <a:ea typeface="Calibri" panose="020F0502020204030204" pitchFamily="34" charset="0"/>
                <a:cs typeface="B Titr" panose="00000700000000000000" pitchFamily="2" charset="-78"/>
              </a:rPr>
              <a:t>است که در هر </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یک از مراحل </a:t>
            </a:r>
            <a:r>
              <a:rPr lang="fa-IR" dirty="0">
                <a:latin typeface="Calibri" panose="020F0502020204030204" pitchFamily="34" charset="0"/>
                <a:ea typeface="Calibri" panose="020F0502020204030204" pitchFamily="34" charset="0"/>
                <a:cs typeface="B Titr" panose="00000700000000000000" pitchFamily="2" charset="-78"/>
              </a:rPr>
              <a:t>تولید </a:t>
            </a:r>
            <a:r>
              <a:rPr lang="fa-IR" dirty="0" smtClean="0">
                <a:latin typeface="Calibri" panose="020F0502020204030204" pitchFamily="34" charset="0"/>
                <a:ea typeface="Calibri" panose="020F0502020204030204" pitchFamily="34" charset="0"/>
                <a:cs typeface="B Titr" panose="00000700000000000000" pitchFamily="2" charset="-78"/>
              </a:rPr>
              <a:t> مبلغی </a:t>
            </a:r>
            <a:r>
              <a:rPr lang="fa-IR" dirty="0">
                <a:latin typeface="Calibri" panose="020F0502020204030204" pitchFamily="34" charset="0"/>
                <a:ea typeface="Calibri" panose="020F0502020204030204" pitchFamily="34" charset="0"/>
                <a:cs typeface="B Titr" panose="00000700000000000000" pitchFamily="2" charset="-78"/>
              </a:rPr>
              <a:t>از این مالیات تعیین </a:t>
            </a:r>
            <a:r>
              <a:rPr lang="fa-IR" dirty="0" smtClean="0">
                <a:latin typeface="Calibri" panose="020F0502020204030204" pitchFamily="34" charset="0"/>
                <a:ea typeface="Calibri" panose="020F0502020204030204" pitchFamily="34" charset="0"/>
                <a:cs typeface="B Titr" panose="00000700000000000000" pitchFamily="2" charset="-78"/>
              </a:rPr>
              <a:t>و تکمیل </a:t>
            </a:r>
            <a:r>
              <a:rPr lang="fa-IR" dirty="0">
                <a:latin typeface="Calibri" panose="020F0502020204030204" pitchFamily="34" charset="0"/>
                <a:ea typeface="Calibri" panose="020F0502020204030204" pitchFamily="34" charset="0"/>
                <a:cs typeface="B Titr" panose="00000700000000000000" pitchFamily="2" charset="-78"/>
              </a:rPr>
              <a:t>می‌شود تا </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مصرف کننده </a:t>
            </a:r>
            <a:r>
              <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rPr>
              <a:t>نهایی،  </a:t>
            </a:r>
            <a:r>
              <a:rPr lang="fa-IR" dirty="0">
                <a:latin typeface="Calibri" panose="020F0502020204030204" pitchFamily="34" charset="0"/>
                <a:ea typeface="Calibri" panose="020F0502020204030204" pitchFamily="34" charset="0"/>
                <a:cs typeface="B Titr" panose="00000700000000000000" pitchFamily="2" charset="-78"/>
              </a:rPr>
              <a:t>مالیات نهایی محاسبه شده بر حسب ارزش افزوده را پرداخت کند</a:t>
            </a:r>
            <a:endParaRPr lang="en-US" dirty="0"/>
          </a:p>
        </p:txBody>
      </p:sp>
      <p:sp>
        <p:nvSpPr>
          <p:cNvPr id="9" name="Rectangle 8"/>
          <p:cNvSpPr/>
          <p:nvPr/>
        </p:nvSpPr>
        <p:spPr>
          <a:xfrm>
            <a:off x="9434666" y="3233020"/>
            <a:ext cx="2089033" cy="369332"/>
          </a:xfrm>
          <a:prstGeom prst="rect">
            <a:avLst/>
          </a:prstGeom>
          <a:solidFill>
            <a:schemeClr val="bg1">
              <a:lumMod val="85000"/>
            </a:schemeClr>
          </a:solidFill>
        </p:spPr>
        <p:txBody>
          <a:bodyPr wrap="none">
            <a:spAutoFit/>
          </a:bodyPr>
          <a:lstStyle/>
          <a:p>
            <a:r>
              <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rPr>
              <a:t>مالیات </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بر ارزش افزوده </a:t>
            </a:r>
            <a:endParaRPr lang="en-US" dirty="0">
              <a:solidFill>
                <a:srgbClr val="C00000"/>
              </a:solidFill>
            </a:endParaRPr>
          </a:p>
        </p:txBody>
      </p:sp>
      <p:sp>
        <p:nvSpPr>
          <p:cNvPr id="10" name="Rectangle 9"/>
          <p:cNvSpPr/>
          <p:nvPr/>
        </p:nvSpPr>
        <p:spPr>
          <a:xfrm>
            <a:off x="670559" y="3929468"/>
            <a:ext cx="10901234" cy="369332"/>
          </a:xfrm>
          <a:prstGeom prst="rect">
            <a:avLst/>
          </a:prstGeom>
          <a:solidFill>
            <a:schemeClr val="bg2"/>
          </a:solidFill>
        </p:spPr>
        <p:txBody>
          <a:bodyPr wrap="square">
            <a:spAutoFit/>
          </a:bodyPr>
          <a:lstStyle/>
          <a:p>
            <a:pPr marL="285750" indent="-285750" algn="r" rtl="1">
              <a:buFont typeface="Wingdings" panose="05000000000000000000" pitchFamily="2" charset="2"/>
              <a:buChar char="ü"/>
            </a:pP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مالیاتی </a:t>
            </a:r>
            <a:r>
              <a:rPr lang="ar-SA" dirty="0" smtClean="0">
                <a:solidFill>
                  <a:srgbClr val="181717"/>
                </a:solidFill>
                <a:latin typeface="B Mitra" panose="00000400000000000000" pitchFamily="2" charset="-78"/>
                <a:ea typeface="B Mitra" panose="00000400000000000000" pitchFamily="2" charset="-78"/>
                <a:cs typeface="B Titr" panose="00000700000000000000" pitchFamily="2" charset="-78"/>
              </a:rPr>
              <a:t> </a:t>
            </a: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که از </a:t>
            </a:r>
            <a:r>
              <a:rPr lang="ar-SA" dirty="0">
                <a:solidFill>
                  <a:srgbClr val="C00000"/>
                </a:solidFill>
                <a:latin typeface="B Mitra" panose="00000400000000000000" pitchFamily="2" charset="-78"/>
                <a:ea typeface="B Mitra" panose="00000400000000000000" pitchFamily="2" charset="-78"/>
                <a:cs typeface="B Titr" panose="00000700000000000000" pitchFamily="2" charset="-78"/>
              </a:rPr>
              <a:t>تفاوت</a:t>
            </a: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 ارزش بین کالا و </a:t>
            </a:r>
            <a:r>
              <a:rPr lang="ar-SA" dirty="0">
                <a:solidFill>
                  <a:srgbClr val="C00000"/>
                </a:solidFill>
                <a:latin typeface="B Mitra" panose="00000400000000000000" pitchFamily="2" charset="-78"/>
                <a:ea typeface="B Mitra" panose="00000400000000000000" pitchFamily="2" charset="-78"/>
                <a:cs typeface="B Titr" panose="00000700000000000000" pitchFamily="2" charset="-78"/>
              </a:rPr>
              <a:t>خدمات عرضه شده </a:t>
            </a: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با ارزش </a:t>
            </a:r>
            <a:r>
              <a:rPr lang="ar-SA" dirty="0">
                <a:solidFill>
                  <a:srgbClr val="C00000"/>
                </a:solidFill>
                <a:latin typeface="B Mitra" panose="00000400000000000000" pitchFamily="2" charset="-78"/>
                <a:ea typeface="B Mitra" panose="00000400000000000000" pitchFamily="2" charset="-78"/>
                <a:cs typeface="B Titr" panose="00000700000000000000" pitchFamily="2" charset="-78"/>
              </a:rPr>
              <a:t>کالا و خدمات خریداری </a:t>
            </a: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شده در </a:t>
            </a:r>
            <a:r>
              <a:rPr lang="ar-SA" dirty="0">
                <a:solidFill>
                  <a:srgbClr val="C00000"/>
                </a:solidFill>
                <a:latin typeface="B Mitra" panose="00000400000000000000" pitchFamily="2" charset="-78"/>
                <a:ea typeface="B Mitra" panose="00000400000000000000" pitchFamily="2" charset="-78"/>
                <a:cs typeface="B Titr" panose="00000700000000000000" pitchFamily="2" charset="-78"/>
              </a:rPr>
              <a:t>دوره ای مشخص </a:t>
            </a: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گرفته می شود</a:t>
            </a:r>
            <a:endParaRPr lang="en-US" dirty="0">
              <a:cs typeface="B Titr" panose="00000700000000000000" pitchFamily="2" charset="-78"/>
            </a:endParaRPr>
          </a:p>
        </p:txBody>
      </p:sp>
      <p:sp>
        <p:nvSpPr>
          <p:cNvPr id="11" name="Rectangle 10"/>
          <p:cNvSpPr/>
          <p:nvPr/>
        </p:nvSpPr>
        <p:spPr>
          <a:xfrm>
            <a:off x="607189" y="5595293"/>
            <a:ext cx="10799633" cy="646331"/>
          </a:xfrm>
          <a:prstGeom prst="rect">
            <a:avLst/>
          </a:prstGeom>
          <a:solidFill>
            <a:schemeClr val="bg2"/>
          </a:solidFill>
        </p:spPr>
        <p:txBody>
          <a:bodyPr wrap="square">
            <a:spAutoFit/>
          </a:bodyPr>
          <a:lstStyle/>
          <a:p>
            <a:pPr marL="285750" indent="-285750" algn="r" rtl="1">
              <a:buFont typeface="Wingdings" panose="05000000000000000000" pitchFamily="2" charset="2"/>
              <a:buChar char="ü"/>
            </a:pPr>
            <a:r>
              <a:rPr lang="fa-IR" dirty="0">
                <a:latin typeface="Calibri" panose="020F0502020204030204" pitchFamily="34" charset="0"/>
                <a:ea typeface="Calibri" panose="020F0502020204030204" pitchFamily="34" charset="0"/>
                <a:cs typeface="B Titr" panose="00000700000000000000" pitchFamily="2" charset="-78"/>
              </a:rPr>
              <a:t>مالیاتی است که وقتی ارزشی به کالای خرید شده اضافه شده و به فروش می رسد دریافت می شود مثلاً نجاری چوب می‌خرد و میز می سازد پس یعنی به آن چوب ارزش داده است </a:t>
            </a:r>
            <a:r>
              <a:rPr lang="fa-IR" dirty="0" smtClean="0">
                <a:latin typeface="Calibri" panose="020F0502020204030204" pitchFamily="34" charset="0"/>
                <a:ea typeface="Calibri" panose="020F0502020204030204" pitchFamily="34" charset="0"/>
                <a:cs typeface="B Titr" panose="00000700000000000000" pitchFamily="2" charset="-78"/>
              </a:rPr>
              <a:t>.</a:t>
            </a:r>
            <a:endParaRPr lang="en-US" dirty="0"/>
          </a:p>
        </p:txBody>
      </p:sp>
      <p:sp>
        <p:nvSpPr>
          <p:cNvPr id="12" name="Rectangle 11"/>
          <p:cNvSpPr/>
          <p:nvPr/>
        </p:nvSpPr>
        <p:spPr>
          <a:xfrm>
            <a:off x="1622238" y="476379"/>
            <a:ext cx="7791530" cy="369332"/>
          </a:xfrm>
          <a:prstGeom prst="rect">
            <a:avLst/>
          </a:prstGeom>
          <a:solidFill>
            <a:schemeClr val="accent2">
              <a:lumMod val="40000"/>
              <a:lumOff val="60000"/>
            </a:schemeClr>
          </a:solidFill>
        </p:spPr>
        <p:txBody>
          <a:bodyPr wrap="square">
            <a:spAutoFit/>
          </a:bodyPr>
          <a:lstStyle/>
          <a:p>
            <a:pPr algn="r"/>
            <a:r>
              <a:rPr lang="fa-IR" dirty="0" smtClean="0">
                <a:latin typeface="Calibri" panose="020F0502020204030204" pitchFamily="34" charset="0"/>
                <a:ea typeface="Calibri" panose="020F0502020204030204" pitchFamily="34" charset="0"/>
                <a:cs typeface="B Titr" panose="00000700000000000000" pitchFamily="2" charset="-78"/>
              </a:rPr>
              <a:t>مالیاتی </a:t>
            </a:r>
            <a:r>
              <a:rPr lang="fa-IR" dirty="0">
                <a:latin typeface="Calibri" panose="020F0502020204030204" pitchFamily="34" charset="0"/>
                <a:ea typeface="Calibri" panose="020F0502020204030204" pitchFamily="34" charset="0"/>
                <a:cs typeface="B Titr" panose="00000700000000000000" pitchFamily="2" charset="-78"/>
              </a:rPr>
              <a:t>است که مصرف </a:t>
            </a:r>
            <a:r>
              <a:rPr lang="fa-IR" dirty="0" smtClean="0">
                <a:latin typeface="Calibri" panose="020F0502020204030204" pitchFamily="34" charset="0"/>
                <a:ea typeface="Calibri" panose="020F0502020204030204" pitchFamily="34" charset="0"/>
                <a:cs typeface="B Titr" panose="00000700000000000000" pitchFamily="2" charset="-78"/>
              </a:rPr>
              <a:t>کنندگان</a:t>
            </a:r>
            <a:r>
              <a:rPr lang="ar-SA" dirty="0"/>
              <a:t> </a:t>
            </a:r>
            <a:r>
              <a:rPr lang="ar-SA" b="1" dirty="0" smtClean="0">
                <a:cs typeface="B Titr" panose="00000700000000000000" pitchFamily="2" charset="-78"/>
              </a:rPr>
              <a:t>کالاهای </a:t>
            </a:r>
            <a:r>
              <a:rPr lang="ar-SA" b="1" dirty="0">
                <a:cs typeface="B Titr" panose="00000700000000000000" pitchFamily="2" charset="-78"/>
              </a:rPr>
              <a:t>خاص</a:t>
            </a:r>
            <a:r>
              <a:rPr lang="fa-IR" b="1" dirty="0" smtClean="0">
                <a:latin typeface="Calibri" panose="020F0502020204030204" pitchFamily="34" charset="0"/>
                <a:ea typeface="Calibri" panose="020F0502020204030204" pitchFamily="34" charset="0"/>
                <a:cs typeface="B Titr" panose="00000700000000000000" pitchFamily="2" charset="-78"/>
              </a:rPr>
              <a:t>  </a:t>
            </a:r>
            <a:r>
              <a:rPr lang="fa-IR" dirty="0" smtClean="0">
                <a:latin typeface="Calibri" panose="020F0502020204030204" pitchFamily="34" charset="0"/>
                <a:ea typeface="Calibri" panose="020F0502020204030204" pitchFamily="34" charset="0"/>
                <a:cs typeface="B Titr" panose="00000700000000000000" pitchFamily="2" charset="-78"/>
              </a:rPr>
              <a:t>هنگام </a:t>
            </a:r>
            <a:r>
              <a:rPr lang="fa-IR" dirty="0">
                <a:latin typeface="Calibri" panose="020F0502020204030204" pitchFamily="34" charset="0"/>
                <a:ea typeface="Calibri" panose="020F0502020204030204" pitchFamily="34" charset="0"/>
                <a:cs typeface="B Titr" panose="00000700000000000000" pitchFamily="2" charset="-78"/>
              </a:rPr>
              <a:t>خرید کالا همراه با قیمت کالا باید </a:t>
            </a:r>
            <a:r>
              <a:rPr lang="fa-IR" dirty="0" smtClean="0">
                <a:latin typeface="Calibri" panose="020F0502020204030204" pitchFamily="34" charset="0"/>
                <a:ea typeface="Calibri" panose="020F0502020204030204" pitchFamily="34" charset="0"/>
                <a:cs typeface="B Titr" panose="00000700000000000000" pitchFamily="2" charset="-78"/>
              </a:rPr>
              <a:t>بپردازد</a:t>
            </a:r>
          </a:p>
        </p:txBody>
      </p:sp>
      <p:sp>
        <p:nvSpPr>
          <p:cNvPr id="13" name="Rectangle 12"/>
          <p:cNvSpPr/>
          <p:nvPr/>
        </p:nvSpPr>
        <p:spPr>
          <a:xfrm>
            <a:off x="9473280" y="476379"/>
            <a:ext cx="1933543" cy="369332"/>
          </a:xfrm>
          <a:prstGeom prst="rect">
            <a:avLst/>
          </a:prstGeom>
          <a:solidFill>
            <a:schemeClr val="bg2">
              <a:lumMod val="40000"/>
              <a:lumOff val="60000"/>
            </a:schemeClr>
          </a:solidFill>
        </p:spPr>
        <p:txBody>
          <a:bodyPr wrap="none">
            <a:spAutoFit/>
          </a:bodyPr>
          <a:lstStyle/>
          <a:p>
            <a:r>
              <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rPr>
              <a:t>2- مالیات </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بر </a:t>
            </a:r>
            <a:r>
              <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rPr>
              <a:t>مصرف: </a:t>
            </a:r>
            <a:endParaRPr lang="en-US" dirty="0">
              <a:solidFill>
                <a:srgbClr val="C00000"/>
              </a:solidFill>
            </a:endParaRPr>
          </a:p>
        </p:txBody>
      </p:sp>
      <p:sp>
        <p:nvSpPr>
          <p:cNvPr id="14" name="Rectangle 13"/>
          <p:cNvSpPr/>
          <p:nvPr/>
        </p:nvSpPr>
        <p:spPr>
          <a:xfrm>
            <a:off x="670559" y="1045880"/>
            <a:ext cx="10736263" cy="1220847"/>
          </a:xfrm>
          <a:prstGeom prst="rect">
            <a:avLst/>
          </a:prstGeom>
          <a:solidFill>
            <a:schemeClr val="bg2">
              <a:lumMod val="60000"/>
              <a:lumOff val="40000"/>
            </a:schemeClr>
          </a:solidFill>
        </p:spPr>
        <p:txBody>
          <a:bodyPr wrap="square">
            <a:spAutoFit/>
          </a:bodyPr>
          <a:lstStyle/>
          <a:p>
            <a:pPr marL="288290" marR="33655" indent="-285750" algn="just" rtl="1">
              <a:lnSpc>
                <a:spcPct val="150000"/>
              </a:lnSpc>
              <a:spcAft>
                <a:spcPts val="200"/>
              </a:spcAft>
              <a:buFont typeface="Wingdings" panose="05000000000000000000" pitchFamily="2" charset="2"/>
              <a:buChar char="q"/>
            </a:pPr>
            <a:r>
              <a:rPr lang="fa-IR" sz="1600" dirty="0" smtClean="0">
                <a:solidFill>
                  <a:srgbClr val="181717"/>
                </a:solidFill>
                <a:latin typeface="B Mitra" panose="00000400000000000000" pitchFamily="2" charset="-78"/>
                <a:ea typeface="B Mitra" panose="00000400000000000000" pitchFamily="2" charset="-78"/>
                <a:cs typeface="B Titr" panose="00000700000000000000" pitchFamily="2" charset="-78"/>
              </a:rPr>
              <a:t>هرچه </a:t>
            </a:r>
            <a:r>
              <a:rPr lang="ar-SA" sz="1600" dirty="0" smtClean="0">
                <a:solidFill>
                  <a:srgbClr val="C00000"/>
                </a:solidFill>
                <a:latin typeface="B Mitra" panose="00000400000000000000" pitchFamily="2" charset="-78"/>
                <a:ea typeface="B Mitra" panose="00000400000000000000" pitchFamily="2" charset="-78"/>
                <a:cs typeface="B Titr" panose="00000700000000000000" pitchFamily="2" charset="-78"/>
              </a:rPr>
              <a:t>میزان </a:t>
            </a:r>
            <a:r>
              <a:rPr lang="ar-SA" sz="1600" dirty="0">
                <a:solidFill>
                  <a:srgbClr val="C00000"/>
                </a:solidFill>
                <a:latin typeface="B Mitra" panose="00000400000000000000" pitchFamily="2" charset="-78"/>
                <a:ea typeface="B Mitra" panose="00000400000000000000" pitchFamily="2" charset="-78"/>
                <a:cs typeface="B Titr" panose="00000700000000000000" pitchFamily="2" charset="-78"/>
              </a:rPr>
              <a:t>بیشتری </a:t>
            </a:r>
            <a:r>
              <a:rPr lang="ar-SA" sz="1600" dirty="0">
                <a:solidFill>
                  <a:srgbClr val="181717"/>
                </a:solidFill>
                <a:latin typeface="B Mitra" panose="00000400000000000000" pitchFamily="2" charset="-78"/>
                <a:ea typeface="B Mitra" panose="00000400000000000000" pitchFamily="2" charset="-78"/>
                <a:cs typeface="B Titr" panose="00000700000000000000" pitchFamily="2" charset="-78"/>
              </a:rPr>
              <a:t>از آن کالا مصرف کنید، درنهایت </a:t>
            </a:r>
            <a:r>
              <a:rPr lang="ar-SA" sz="1600" dirty="0">
                <a:solidFill>
                  <a:srgbClr val="C00000"/>
                </a:solidFill>
                <a:latin typeface="B Mitra" panose="00000400000000000000" pitchFamily="2" charset="-78"/>
                <a:ea typeface="B Mitra" panose="00000400000000000000" pitchFamily="2" charset="-78"/>
                <a:cs typeface="B Titr" panose="00000700000000000000" pitchFamily="2" charset="-78"/>
              </a:rPr>
              <a:t>مالیات بیشتری </a:t>
            </a:r>
            <a:r>
              <a:rPr lang="ar-SA" sz="1600" dirty="0">
                <a:solidFill>
                  <a:srgbClr val="181717"/>
                </a:solidFill>
                <a:latin typeface="B Mitra" panose="00000400000000000000" pitchFamily="2" charset="-78"/>
                <a:ea typeface="B Mitra" panose="00000400000000000000" pitchFamily="2" charset="-78"/>
                <a:cs typeface="B Titr" panose="00000700000000000000" pitchFamily="2" charset="-78"/>
              </a:rPr>
              <a:t>نیز پرداخت میکنید. </a:t>
            </a:r>
            <a:endParaRPr lang="fa-IR" sz="1600" dirty="0" smtClean="0">
              <a:solidFill>
                <a:srgbClr val="181717"/>
              </a:solidFill>
              <a:latin typeface="B Mitra" panose="00000400000000000000" pitchFamily="2" charset="-78"/>
              <a:ea typeface="B Mitra" panose="00000400000000000000" pitchFamily="2" charset="-78"/>
              <a:cs typeface="B Titr" panose="00000700000000000000" pitchFamily="2" charset="-78"/>
            </a:endParaRPr>
          </a:p>
          <a:p>
            <a:pPr marL="288290" marR="33655" indent="-285750" algn="just" rtl="1">
              <a:lnSpc>
                <a:spcPct val="150000"/>
              </a:lnSpc>
              <a:spcAft>
                <a:spcPts val="200"/>
              </a:spcAft>
              <a:buFont typeface="Wingdings" panose="05000000000000000000" pitchFamily="2" charset="2"/>
              <a:buChar char="q"/>
            </a:pPr>
            <a:r>
              <a:rPr lang="ar-SA" sz="1600" dirty="0" smtClean="0">
                <a:solidFill>
                  <a:srgbClr val="181717"/>
                </a:solidFill>
                <a:latin typeface="B Mitra" panose="00000400000000000000" pitchFamily="2" charset="-78"/>
                <a:ea typeface="B Mitra" panose="00000400000000000000" pitchFamily="2" charset="-78"/>
                <a:cs typeface="B Titr" panose="00000700000000000000" pitchFamily="2" charset="-78"/>
              </a:rPr>
              <a:t>اگرچه </a:t>
            </a:r>
            <a:r>
              <a:rPr lang="ar-SA" sz="1600" dirty="0">
                <a:solidFill>
                  <a:srgbClr val="181717"/>
                </a:solidFill>
                <a:latin typeface="B Mitra" panose="00000400000000000000" pitchFamily="2" charset="-78"/>
                <a:ea typeface="B Mitra" panose="00000400000000000000" pitchFamily="2" charset="-78"/>
                <a:cs typeface="B Titr" panose="00000700000000000000" pitchFamily="2" charset="-78"/>
              </a:rPr>
              <a:t>این نوع مالیات نهایتاً به </a:t>
            </a:r>
            <a:r>
              <a:rPr lang="ar-SA" sz="1600" dirty="0">
                <a:solidFill>
                  <a:srgbClr val="C00000"/>
                </a:solidFill>
                <a:latin typeface="B Mitra" panose="00000400000000000000" pitchFamily="2" charset="-78"/>
                <a:ea typeface="B Mitra" panose="00000400000000000000" pitchFamily="2" charset="-78"/>
                <a:cs typeface="B Titr" panose="00000700000000000000" pitchFamily="2" charset="-78"/>
              </a:rPr>
              <a:t>وسیلۀ مصرف کنندۀ نهایی </a:t>
            </a:r>
            <a:r>
              <a:rPr lang="ar-SA" sz="1600" dirty="0">
                <a:solidFill>
                  <a:srgbClr val="181717"/>
                </a:solidFill>
                <a:latin typeface="B Mitra" panose="00000400000000000000" pitchFamily="2" charset="-78"/>
                <a:ea typeface="B Mitra" panose="00000400000000000000" pitchFamily="2" charset="-78"/>
                <a:cs typeface="B Titr" panose="00000700000000000000" pitchFamily="2" charset="-78"/>
              </a:rPr>
              <a:t>پرداخت میشود، اما </a:t>
            </a:r>
            <a:r>
              <a:rPr lang="ar-SA" sz="1600" dirty="0">
                <a:solidFill>
                  <a:srgbClr val="C00000"/>
                </a:solidFill>
                <a:latin typeface="B Mitra" panose="00000400000000000000" pitchFamily="2" charset="-78"/>
                <a:ea typeface="B Mitra" panose="00000400000000000000" pitchFamily="2" charset="-78"/>
                <a:cs typeface="B Titr" panose="00000700000000000000" pitchFamily="2" charset="-78"/>
              </a:rPr>
              <a:t>وظیفۀ قانونی </a:t>
            </a:r>
            <a:r>
              <a:rPr lang="ar-SA" sz="1600" dirty="0">
                <a:solidFill>
                  <a:srgbClr val="181717"/>
                </a:solidFill>
                <a:latin typeface="B Mitra" panose="00000400000000000000" pitchFamily="2" charset="-78"/>
                <a:ea typeface="B Mitra" panose="00000400000000000000" pitchFamily="2" charset="-78"/>
                <a:cs typeface="B Titr" panose="00000700000000000000" pitchFamily="2" charset="-78"/>
              </a:rPr>
              <a:t>پرداخت </a:t>
            </a:r>
            <a:r>
              <a:rPr lang="ar-SA" sz="1600" dirty="0" smtClean="0">
                <a:solidFill>
                  <a:srgbClr val="181717"/>
                </a:solidFill>
                <a:latin typeface="B Mitra" panose="00000400000000000000" pitchFamily="2" charset="-78"/>
                <a:ea typeface="B Mitra" panose="00000400000000000000" pitchFamily="2" charset="-78"/>
                <a:cs typeface="B Titr" panose="00000700000000000000" pitchFamily="2" charset="-78"/>
              </a:rPr>
              <a:t>آن</a:t>
            </a:r>
            <a:r>
              <a:rPr lang="fa-IR" sz="1600" dirty="0" smtClean="0">
                <a:solidFill>
                  <a:srgbClr val="181717"/>
                </a:solidFill>
                <a:latin typeface="B Mitra" panose="00000400000000000000" pitchFamily="2" charset="-78"/>
                <a:ea typeface="B Mitra" panose="00000400000000000000" pitchFamily="2" charset="-78"/>
                <a:cs typeface="B Titr" panose="00000700000000000000" pitchFamily="2" charset="-78"/>
              </a:rPr>
              <a:t> </a:t>
            </a:r>
            <a:r>
              <a:rPr lang="ar-SA" sz="1600" dirty="0">
                <a:solidFill>
                  <a:srgbClr val="181717"/>
                </a:solidFill>
                <a:latin typeface="B Mitra" panose="00000400000000000000" pitchFamily="2" charset="-78"/>
                <a:ea typeface="B Mitra" panose="00000400000000000000" pitchFamily="2" charset="-78"/>
                <a:cs typeface="B Titr" panose="00000700000000000000" pitchFamily="2" charset="-78"/>
              </a:rPr>
              <a:t>به عهدۀ </a:t>
            </a:r>
            <a:r>
              <a:rPr lang="ar-SA" sz="1600" dirty="0">
                <a:solidFill>
                  <a:srgbClr val="C00000"/>
                </a:solidFill>
                <a:latin typeface="B Mitra" panose="00000400000000000000" pitchFamily="2" charset="-78"/>
                <a:ea typeface="B Mitra" panose="00000400000000000000" pitchFamily="2" charset="-78"/>
                <a:cs typeface="B Titr" panose="00000700000000000000" pitchFamily="2" charset="-78"/>
              </a:rPr>
              <a:t>تولیدکنندگان و فروشندگان </a:t>
            </a:r>
            <a:r>
              <a:rPr lang="fa-IR" sz="1600" dirty="0">
                <a:solidFill>
                  <a:srgbClr val="181717"/>
                </a:solidFill>
                <a:latin typeface="B Mitra" panose="00000400000000000000" pitchFamily="2" charset="-78"/>
                <a:ea typeface="B Mitra" panose="00000400000000000000" pitchFamily="2" charset="-78"/>
                <a:cs typeface="B Titr" panose="00000700000000000000" pitchFamily="2" charset="-78"/>
              </a:rPr>
              <a:t>است.</a:t>
            </a:r>
            <a:endParaRPr lang="en-US" sz="1600" dirty="0">
              <a:solidFill>
                <a:srgbClr val="000000"/>
              </a:solidFill>
              <a:latin typeface="Calibri" panose="020F0502020204030204" pitchFamily="34" charset="0"/>
              <a:ea typeface="Calibri" panose="020F0502020204030204" pitchFamily="34" charset="0"/>
              <a:cs typeface="B Titr" panose="00000700000000000000" pitchFamily="2" charset="-78"/>
            </a:endParaRPr>
          </a:p>
          <a:p>
            <a:pPr marL="288290" marR="33655" indent="-285750" algn="just" rtl="1">
              <a:lnSpc>
                <a:spcPct val="150000"/>
              </a:lnSpc>
              <a:spcAft>
                <a:spcPts val="200"/>
              </a:spcAft>
              <a:buFont typeface="Wingdings" panose="05000000000000000000" pitchFamily="2" charset="2"/>
              <a:buChar char="q"/>
            </a:pPr>
            <a:r>
              <a:rPr lang="ar-SA" sz="1600" dirty="0" smtClean="0">
                <a:solidFill>
                  <a:srgbClr val="181717"/>
                </a:solidFill>
                <a:latin typeface="B Mitra" panose="00000400000000000000" pitchFamily="2" charset="-78"/>
                <a:ea typeface="B Mitra" panose="00000400000000000000" pitchFamily="2" charset="-78"/>
                <a:cs typeface="B Titr" panose="00000700000000000000" pitchFamily="2" charset="-78"/>
              </a:rPr>
              <a:t>به مالیات </a:t>
            </a:r>
            <a:r>
              <a:rPr lang="ar-SA" sz="1600" dirty="0">
                <a:solidFill>
                  <a:srgbClr val="181717"/>
                </a:solidFill>
                <a:latin typeface="B Mitra" panose="00000400000000000000" pitchFamily="2" charset="-78"/>
                <a:ea typeface="B Mitra" panose="00000400000000000000" pitchFamily="2" charset="-78"/>
                <a:cs typeface="B Titr" panose="00000700000000000000" pitchFamily="2" charset="-78"/>
              </a:rPr>
              <a:t>بر مصرف، انواع بسیار زیادی دارد که</a:t>
            </a:r>
            <a:r>
              <a:rPr lang="ar-SA" sz="1600" dirty="0">
                <a:solidFill>
                  <a:srgbClr val="C00000"/>
                </a:solidFill>
                <a:latin typeface="B Mitra" panose="00000400000000000000" pitchFamily="2" charset="-78"/>
                <a:ea typeface="B Mitra" panose="00000400000000000000" pitchFamily="2" charset="-78"/>
                <a:cs typeface="B Titr" panose="00000700000000000000" pitchFamily="2" charset="-78"/>
              </a:rPr>
              <a:t> بارزترین </a:t>
            </a:r>
            <a:r>
              <a:rPr lang="ar-SA" sz="1600" dirty="0">
                <a:solidFill>
                  <a:srgbClr val="181717"/>
                </a:solidFill>
                <a:latin typeface="B Mitra" panose="00000400000000000000" pitchFamily="2" charset="-78"/>
                <a:ea typeface="B Mitra" panose="00000400000000000000" pitchFamily="2" charset="-78"/>
                <a:cs typeface="B Titr" panose="00000700000000000000" pitchFamily="2" charset="-78"/>
              </a:rPr>
              <a:t>نمونۀ آن در ایران</a:t>
            </a:r>
            <a:r>
              <a:rPr lang="ar-SA" sz="1600" dirty="0" smtClean="0">
                <a:solidFill>
                  <a:srgbClr val="181717"/>
                </a:solidFill>
                <a:latin typeface="B Mitra" panose="00000400000000000000" pitchFamily="2" charset="-78"/>
                <a:ea typeface="B Mitra" panose="00000400000000000000" pitchFamily="2" charset="-78"/>
                <a:cs typeface="B Titr" panose="00000700000000000000" pitchFamily="2" charset="-78"/>
              </a:rPr>
              <a:t>، </a:t>
            </a:r>
            <a:r>
              <a:rPr lang="ar-SA" sz="1600" dirty="0">
                <a:solidFill>
                  <a:srgbClr val="C00000"/>
                </a:solidFill>
                <a:latin typeface="B Mitra" panose="00000400000000000000" pitchFamily="2" charset="-78"/>
                <a:ea typeface="B Mitra" panose="00000400000000000000" pitchFamily="2" charset="-78"/>
                <a:cs typeface="B Titr" panose="00000700000000000000" pitchFamily="2" charset="-78"/>
              </a:rPr>
              <a:t>مالیات بر مشروبات غیرالکلی ماشینی </a:t>
            </a:r>
            <a:r>
              <a:rPr lang="ar-SA" sz="1600" dirty="0">
                <a:solidFill>
                  <a:srgbClr val="181717"/>
                </a:solidFill>
                <a:latin typeface="B Mitra" panose="00000400000000000000" pitchFamily="2" charset="-78"/>
                <a:ea typeface="B Mitra" panose="00000400000000000000" pitchFamily="2" charset="-78"/>
                <a:cs typeface="B Titr" panose="00000700000000000000" pitchFamily="2" charset="-78"/>
              </a:rPr>
              <a:t>و </a:t>
            </a:r>
            <a:r>
              <a:rPr lang="ar-SA" sz="1600" dirty="0">
                <a:solidFill>
                  <a:srgbClr val="C00000"/>
                </a:solidFill>
                <a:latin typeface="B Mitra" panose="00000400000000000000" pitchFamily="2" charset="-78"/>
                <a:ea typeface="B Mitra" panose="00000400000000000000" pitchFamily="2" charset="-78"/>
                <a:cs typeface="B Titr" panose="00000700000000000000" pitchFamily="2" charset="-78"/>
              </a:rPr>
              <a:t>مالیات بر دخانیات </a:t>
            </a:r>
            <a:r>
              <a:rPr lang="ar-SA" sz="1600" dirty="0">
                <a:solidFill>
                  <a:srgbClr val="181717"/>
                </a:solidFill>
                <a:latin typeface="B Mitra" panose="00000400000000000000" pitchFamily="2" charset="-78"/>
                <a:ea typeface="B Mitra" panose="00000400000000000000" pitchFamily="2" charset="-78"/>
                <a:cs typeface="B Titr" panose="00000700000000000000" pitchFamily="2" charset="-78"/>
              </a:rPr>
              <a:t>است.</a:t>
            </a:r>
            <a:endParaRPr lang="en-US" sz="16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p:txBody>
      </p:sp>
      <p:pic>
        <p:nvPicPr>
          <p:cNvPr id="15" name="Picture 14"/>
          <p:cNvPicPr>
            <a:picLocks noChangeAspect="1"/>
          </p:cNvPicPr>
          <p:nvPr/>
        </p:nvPicPr>
        <p:blipFill>
          <a:blip r:embed="rId2"/>
          <a:stretch>
            <a:fillRect/>
          </a:stretch>
        </p:blipFill>
        <p:spPr>
          <a:xfrm>
            <a:off x="6512560" y="2627876"/>
            <a:ext cx="2600960" cy="1301592"/>
          </a:xfrm>
          <a:prstGeom prst="rect">
            <a:avLst/>
          </a:prstGeom>
        </p:spPr>
      </p:pic>
    </p:spTree>
    <p:extLst>
      <p:ext uri="{BB962C8B-B14F-4D97-AF65-F5344CB8AC3E}">
        <p14:creationId xmlns:p14="http://schemas.microsoft.com/office/powerpoint/2010/main" val="174860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1)">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2154" y="750065"/>
            <a:ext cx="2854960" cy="369332"/>
          </a:xfrm>
          <a:prstGeom prst="rect">
            <a:avLst/>
          </a:prstGeom>
          <a:solidFill>
            <a:schemeClr val="accent3">
              <a:lumMod val="20000"/>
              <a:lumOff val="80000"/>
            </a:schemeClr>
          </a:solidFill>
        </p:spPr>
        <p:txBody>
          <a:bodyPr wrap="square">
            <a:spAutoFit/>
          </a:bodyPr>
          <a:lstStyle/>
          <a:p>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مزایای مالیات بر ارزش افزوده</a:t>
            </a:r>
            <a:endParaRPr lang="en-US" dirty="0">
              <a:solidFill>
                <a:srgbClr val="C00000"/>
              </a:solidFill>
            </a:endParaRPr>
          </a:p>
        </p:txBody>
      </p:sp>
      <p:sp>
        <p:nvSpPr>
          <p:cNvPr id="3" name="Rectangle 2"/>
          <p:cNvSpPr/>
          <p:nvPr/>
        </p:nvSpPr>
        <p:spPr>
          <a:xfrm>
            <a:off x="7714148" y="1479762"/>
            <a:ext cx="3499053" cy="369332"/>
          </a:xfrm>
          <a:prstGeom prst="rect">
            <a:avLst/>
          </a:prstGeom>
          <a:solidFill>
            <a:schemeClr val="bg2">
              <a:lumMod val="60000"/>
              <a:lumOff val="40000"/>
            </a:schemeClr>
          </a:solidFill>
        </p:spPr>
        <p:txBody>
          <a:bodyPr wrap="square">
            <a:spAutoFit/>
          </a:bodyPr>
          <a:lstStyle/>
          <a:p>
            <a:pPr marL="285750" indent="-285750" algn="r" rtl="1">
              <a:buFont typeface="Wingdings" panose="05000000000000000000" pitchFamily="2" charset="2"/>
              <a:buChar char="v"/>
            </a:pPr>
            <a:r>
              <a:rPr lang="fa-IR" dirty="0">
                <a:latin typeface="Calibri" panose="020F0502020204030204" pitchFamily="34" charset="0"/>
                <a:ea typeface="Calibri" panose="020F0502020204030204" pitchFamily="34" charset="0"/>
                <a:cs typeface="B Titr" panose="00000700000000000000" pitchFamily="2" charset="-78"/>
              </a:rPr>
              <a:t>شفافیت مالیاتی بیشتر می‌شود </a:t>
            </a:r>
            <a:endParaRPr lang="en-US" dirty="0"/>
          </a:p>
        </p:txBody>
      </p:sp>
      <p:sp>
        <p:nvSpPr>
          <p:cNvPr id="4" name="Rectangle 3"/>
          <p:cNvSpPr/>
          <p:nvPr/>
        </p:nvSpPr>
        <p:spPr>
          <a:xfrm>
            <a:off x="7714149" y="2092678"/>
            <a:ext cx="3520492" cy="369332"/>
          </a:xfrm>
          <a:prstGeom prst="rect">
            <a:avLst/>
          </a:prstGeom>
          <a:solidFill>
            <a:schemeClr val="bg2">
              <a:lumMod val="60000"/>
              <a:lumOff val="40000"/>
            </a:schemeClr>
          </a:solidFill>
        </p:spPr>
        <p:txBody>
          <a:bodyPr wrap="square">
            <a:spAutoFit/>
          </a:bodyPr>
          <a:lstStyle/>
          <a:p>
            <a:pPr marL="342900" indent="-342900" algn="r" rtl="1">
              <a:buFont typeface="Wingdings" panose="05000000000000000000" pitchFamily="2" charset="2"/>
              <a:buChar char="v"/>
            </a:pPr>
            <a:r>
              <a:rPr lang="fa-IR" dirty="0">
                <a:latin typeface="Calibri" panose="020F0502020204030204" pitchFamily="34" charset="0"/>
                <a:ea typeface="Calibri" panose="020F0502020204030204" pitchFamily="34" charset="0"/>
                <a:cs typeface="B Titr" panose="00000700000000000000" pitchFamily="2" charset="-78"/>
              </a:rPr>
              <a:t> انگیزه فرار مالیاتی کمتر می‌شود </a:t>
            </a:r>
            <a:endParaRPr lang="en-US" dirty="0"/>
          </a:p>
        </p:txBody>
      </p:sp>
      <p:sp>
        <p:nvSpPr>
          <p:cNvPr id="5" name="Rectangle 4"/>
          <p:cNvSpPr/>
          <p:nvPr/>
        </p:nvSpPr>
        <p:spPr>
          <a:xfrm>
            <a:off x="7714148" y="2748759"/>
            <a:ext cx="3550972" cy="369332"/>
          </a:xfrm>
          <a:prstGeom prst="rect">
            <a:avLst/>
          </a:prstGeom>
          <a:solidFill>
            <a:schemeClr val="bg2">
              <a:lumMod val="60000"/>
              <a:lumOff val="40000"/>
            </a:schemeClr>
          </a:solidFill>
        </p:spPr>
        <p:txBody>
          <a:bodyPr wrap="none">
            <a:spAutoFit/>
          </a:bodyPr>
          <a:lstStyle/>
          <a:p>
            <a:pPr marL="285750" indent="-285750" algn="r" rtl="1">
              <a:buFont typeface="Wingdings" panose="05000000000000000000" pitchFamily="2" charset="2"/>
              <a:buChar char="v"/>
            </a:pPr>
            <a:r>
              <a:rPr lang="fa-IR" dirty="0">
                <a:latin typeface="Calibri" panose="020F0502020204030204" pitchFamily="34" charset="0"/>
                <a:ea typeface="Calibri" panose="020F0502020204030204" pitchFamily="34" charset="0"/>
                <a:cs typeface="B Titr" panose="00000700000000000000" pitchFamily="2" charset="-78"/>
              </a:rPr>
              <a:t>از مالیات </a:t>
            </a:r>
            <a:r>
              <a:rPr lang="fa-IR" dirty="0" smtClean="0">
                <a:latin typeface="Calibri" panose="020F0502020204030204" pitchFamily="34" charset="0"/>
                <a:ea typeface="Calibri" panose="020F0502020204030204" pitchFamily="34" charset="0"/>
                <a:cs typeface="B Titr" panose="00000700000000000000" pitchFamily="2" charset="-78"/>
              </a:rPr>
              <a:t>گیری مضاعف پرهیز </a:t>
            </a:r>
            <a:r>
              <a:rPr lang="fa-IR" dirty="0">
                <a:latin typeface="Calibri" panose="020F0502020204030204" pitchFamily="34" charset="0"/>
                <a:ea typeface="Calibri" panose="020F0502020204030204" pitchFamily="34" charset="0"/>
                <a:cs typeface="B Titr" panose="00000700000000000000" pitchFamily="2" charset="-78"/>
              </a:rPr>
              <a:t>می شود </a:t>
            </a:r>
            <a:endParaRPr lang="en-US" dirty="0"/>
          </a:p>
        </p:txBody>
      </p:sp>
      <p:sp>
        <p:nvSpPr>
          <p:cNvPr id="6" name="Rectangle 5"/>
          <p:cNvSpPr/>
          <p:nvPr/>
        </p:nvSpPr>
        <p:spPr>
          <a:xfrm>
            <a:off x="1361440" y="4205105"/>
            <a:ext cx="10160000" cy="646331"/>
          </a:xfrm>
          <a:prstGeom prst="rect">
            <a:avLst/>
          </a:prstGeom>
          <a:solidFill>
            <a:schemeClr val="bg1">
              <a:lumMod val="95000"/>
            </a:schemeClr>
          </a:solidFill>
        </p:spPr>
        <p:txBody>
          <a:bodyPr wrap="square">
            <a:spAutoFit/>
          </a:bodyPr>
          <a:lstStyle/>
          <a:p>
            <a:pPr algn="r"/>
            <a:r>
              <a:rPr lang="fa-IR" dirty="0">
                <a:latin typeface="Calibri" panose="020F0502020204030204" pitchFamily="34" charset="0"/>
                <a:ea typeface="Calibri" panose="020F0502020204030204" pitchFamily="34" charset="0"/>
                <a:cs typeface="B Titr" panose="00000700000000000000" pitchFamily="2" charset="-78"/>
              </a:rPr>
              <a:t>زیرا مالیات پرداخت شده توسط تولیدکنندگان قبلی از مالیات بر فروش تولیدکننده بعدی کسر می‌شود به بیان دیگر مالیات بر ارزش افزوده نوعی مالیات بر فروش چند مرحله‌ای است که </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کالاها و خدمات واسطه‌ای </a:t>
            </a:r>
            <a:r>
              <a:rPr lang="fa-IR" dirty="0">
                <a:latin typeface="Calibri" panose="020F0502020204030204" pitchFamily="34" charset="0"/>
                <a:ea typeface="Calibri" panose="020F0502020204030204" pitchFamily="34" charset="0"/>
                <a:cs typeface="B Titr" panose="00000700000000000000" pitchFamily="2" charset="-78"/>
              </a:rPr>
              <a:t>را از پرداخت مالیات معاف می </a:t>
            </a:r>
            <a:r>
              <a:rPr lang="fa-IR" dirty="0" smtClean="0">
                <a:latin typeface="Calibri" panose="020F0502020204030204" pitchFamily="34" charset="0"/>
                <a:ea typeface="Calibri" panose="020F0502020204030204" pitchFamily="34" charset="0"/>
                <a:cs typeface="B Titr" panose="00000700000000000000" pitchFamily="2" charset="-78"/>
              </a:rPr>
              <a:t>کند.</a:t>
            </a:r>
            <a:endParaRPr lang="en-US" dirty="0"/>
          </a:p>
        </p:txBody>
      </p:sp>
      <p:sp>
        <p:nvSpPr>
          <p:cNvPr id="7" name="Down Arrow 6"/>
          <p:cNvSpPr/>
          <p:nvPr/>
        </p:nvSpPr>
        <p:spPr>
          <a:xfrm>
            <a:off x="8768080" y="3321560"/>
            <a:ext cx="284480" cy="8835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47357" y="5107453"/>
            <a:ext cx="6629594" cy="369332"/>
          </a:xfrm>
          <a:prstGeom prst="rect">
            <a:avLst/>
          </a:prstGeom>
          <a:solidFill>
            <a:schemeClr val="bg2">
              <a:lumMod val="40000"/>
              <a:lumOff val="60000"/>
            </a:schemeClr>
          </a:solidFill>
        </p:spPr>
        <p:txBody>
          <a:bodyPr wrap="square">
            <a:spAutoFit/>
          </a:bodyPr>
          <a:lstStyle/>
          <a:p>
            <a:r>
              <a:rPr lang="fa-IR" dirty="0" smtClean="0">
                <a:solidFill>
                  <a:srgbClr val="C00000"/>
                </a:solidFill>
                <a:latin typeface="BMitra"/>
                <a:cs typeface="B Titr" panose="00000700000000000000" pitchFamily="2" charset="-78"/>
              </a:rPr>
              <a:t>نکته</a:t>
            </a:r>
            <a:r>
              <a:rPr lang="fa-IR" dirty="0" smtClean="0">
                <a:solidFill>
                  <a:srgbClr val="242021"/>
                </a:solidFill>
                <a:latin typeface="BMitra"/>
                <a:cs typeface="B Titr" panose="00000700000000000000" pitchFamily="2" charset="-78"/>
              </a:rPr>
              <a:t>:فرار </a:t>
            </a:r>
            <a:r>
              <a:rPr lang="fa-IR" dirty="0">
                <a:solidFill>
                  <a:srgbClr val="242021"/>
                </a:solidFill>
                <a:latin typeface="BMitra"/>
                <a:cs typeface="B Titr" panose="00000700000000000000" pitchFamily="2" charset="-78"/>
              </a:rPr>
              <a:t>مالیاتی در برخی کشورها، </a:t>
            </a:r>
            <a:r>
              <a:rPr lang="fa-IR" dirty="0" smtClean="0">
                <a:solidFill>
                  <a:srgbClr val="242021"/>
                </a:solidFill>
                <a:latin typeface="BMitra"/>
                <a:cs typeface="B Titr" panose="00000700000000000000" pitchFamily="2" charset="-78"/>
              </a:rPr>
              <a:t>به دلیل </a:t>
            </a:r>
            <a:r>
              <a:rPr lang="fa-IR" dirty="0">
                <a:solidFill>
                  <a:srgbClr val="242021"/>
                </a:solidFill>
                <a:latin typeface="BMitra"/>
                <a:cs typeface="B Titr" panose="00000700000000000000" pitchFamily="2" charset="-78"/>
              </a:rPr>
              <a:t>عدم شفافیت درآمدها، زیاد است</a:t>
            </a:r>
            <a:r>
              <a:rPr lang="fa-IR" dirty="0">
                <a:cs typeface="B Titr" panose="00000700000000000000" pitchFamily="2" charset="-78"/>
              </a:rPr>
              <a:t> </a:t>
            </a:r>
            <a:endParaRPr lang="en-US" dirty="0">
              <a:cs typeface="B Titr" panose="00000700000000000000" pitchFamily="2" charset="-78"/>
            </a:endParaRPr>
          </a:p>
        </p:txBody>
      </p:sp>
      <p:pic>
        <p:nvPicPr>
          <p:cNvPr id="9" name="Picture 8"/>
          <p:cNvPicPr>
            <a:picLocks noChangeAspect="1"/>
          </p:cNvPicPr>
          <p:nvPr/>
        </p:nvPicPr>
        <p:blipFill>
          <a:blip r:embed="rId2"/>
          <a:stretch>
            <a:fillRect/>
          </a:stretch>
        </p:blipFill>
        <p:spPr>
          <a:xfrm>
            <a:off x="797560" y="864865"/>
            <a:ext cx="4267200" cy="3212231"/>
          </a:xfrm>
          <a:prstGeom prst="rect">
            <a:avLst/>
          </a:prstGeom>
        </p:spPr>
      </p:pic>
    </p:spTree>
    <p:extLst>
      <p:ext uri="{BB962C8B-B14F-4D97-AF65-F5344CB8AC3E}">
        <p14:creationId xmlns:p14="http://schemas.microsoft.com/office/powerpoint/2010/main" val="194788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 y="400080"/>
            <a:ext cx="10789920" cy="6142959"/>
          </a:xfrm>
          <a:prstGeom prst="rect">
            <a:avLst/>
          </a:prstGeom>
        </p:spPr>
      </p:pic>
    </p:spTree>
    <p:extLst>
      <p:ext uri="{BB962C8B-B14F-4D97-AF65-F5344CB8AC3E}">
        <p14:creationId xmlns:p14="http://schemas.microsoft.com/office/powerpoint/2010/main" val="3309348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1040" y="830501"/>
            <a:ext cx="9052560" cy="3693319"/>
          </a:xfrm>
          <a:prstGeom prst="rect">
            <a:avLst/>
          </a:prstGeom>
        </p:spPr>
        <p:txBody>
          <a:bodyPr wrap="square">
            <a:spAutoFit/>
          </a:bodyPr>
          <a:lstStyle/>
          <a:p>
            <a:pPr algn="r"/>
            <a:r>
              <a:rPr lang="fa-IR" dirty="0">
                <a:cs typeface="B Titr" panose="00000700000000000000" pitchFamily="2" charset="-78"/>
              </a:rPr>
              <a:t>به فرض کشاورزان هر کیلوگرم پنبه تولیدی خود را به ارزش ۳۵۰۰ ریال به کارگاه‌های ریسندگی </a:t>
            </a:r>
            <a:r>
              <a:rPr lang="fa-IR" dirty="0" smtClean="0">
                <a:cs typeface="B Titr" panose="00000700000000000000" pitchFamily="2" charset="-78"/>
              </a:rPr>
              <a:t>می‌فروشند</a:t>
            </a:r>
          </a:p>
          <a:p>
            <a:pPr algn="r"/>
            <a:endParaRPr lang="fa-IR" dirty="0" smtClean="0">
              <a:cs typeface="B Titr" panose="00000700000000000000" pitchFamily="2" charset="-78"/>
            </a:endParaRPr>
          </a:p>
          <a:p>
            <a:pPr algn="r"/>
            <a:endParaRPr lang="fa-IR" dirty="0">
              <a:cs typeface="B Titr" panose="00000700000000000000" pitchFamily="2" charset="-78"/>
            </a:endParaRPr>
          </a:p>
          <a:p>
            <a:pPr algn="r"/>
            <a:r>
              <a:rPr lang="fa-IR" dirty="0" smtClean="0">
                <a:cs typeface="B Titr" panose="00000700000000000000" pitchFamily="2" charset="-78"/>
              </a:rPr>
              <a:t> </a:t>
            </a:r>
            <a:r>
              <a:rPr lang="fa-IR" dirty="0">
                <a:cs typeface="B Titr" panose="00000700000000000000" pitchFamily="2" charset="-78"/>
              </a:rPr>
              <a:t>وکارگاههای ریسندگی این مقدار پنبه را به مقداری نخ تبدیل کرده و به ارزش ۵۵۰۰ریال به کارگاه‌های </a:t>
            </a:r>
            <a:r>
              <a:rPr lang="fa-IR" dirty="0" smtClean="0">
                <a:cs typeface="B Titr" panose="00000700000000000000" pitchFamily="2" charset="-78"/>
              </a:rPr>
              <a:t>پارچه</a:t>
            </a:r>
          </a:p>
          <a:p>
            <a:pPr algn="r"/>
            <a:r>
              <a:rPr lang="fa-IR" dirty="0" smtClean="0">
                <a:cs typeface="B Titr" panose="00000700000000000000" pitchFamily="2" charset="-78"/>
              </a:rPr>
              <a:t> </a:t>
            </a:r>
          </a:p>
          <a:p>
            <a:pPr algn="r"/>
            <a:endParaRPr lang="fa-IR" dirty="0">
              <a:cs typeface="B Titr" panose="00000700000000000000" pitchFamily="2" charset="-78"/>
            </a:endParaRPr>
          </a:p>
          <a:p>
            <a:pPr algn="r"/>
            <a:r>
              <a:rPr lang="fa-IR" dirty="0" smtClean="0">
                <a:cs typeface="B Titr" panose="00000700000000000000" pitchFamily="2" charset="-78"/>
              </a:rPr>
              <a:t>بافی </a:t>
            </a:r>
            <a:r>
              <a:rPr lang="fa-IR" dirty="0">
                <a:cs typeface="B Titr" panose="00000700000000000000" pitchFamily="2" charset="-78"/>
              </a:rPr>
              <a:t>می‌فروشند در کارگاههای پارچه  بافی نخ به پارچه تبدیل شده و به مبلغ ۷۵۰۰  به کارگاه‌های تولید </a:t>
            </a:r>
            <a:r>
              <a:rPr lang="fa-IR" dirty="0" smtClean="0">
                <a:cs typeface="B Titr" panose="00000700000000000000" pitchFamily="2" charset="-78"/>
              </a:rPr>
              <a:t>پوشاک</a:t>
            </a:r>
          </a:p>
          <a:p>
            <a:pPr algn="r"/>
            <a:endParaRPr lang="fa-IR" dirty="0" smtClean="0">
              <a:cs typeface="B Titr" panose="00000700000000000000" pitchFamily="2" charset="-78"/>
            </a:endParaRPr>
          </a:p>
          <a:p>
            <a:pPr algn="r"/>
            <a:endParaRPr lang="fa-IR" dirty="0">
              <a:cs typeface="B Titr" panose="00000700000000000000" pitchFamily="2" charset="-78"/>
            </a:endParaRPr>
          </a:p>
          <a:p>
            <a:pPr algn="r"/>
            <a:r>
              <a:rPr lang="fa-IR" dirty="0" smtClean="0">
                <a:cs typeface="B Titr" panose="00000700000000000000" pitchFamily="2" charset="-78"/>
              </a:rPr>
              <a:t> </a:t>
            </a:r>
            <a:r>
              <a:rPr lang="fa-IR" dirty="0">
                <a:cs typeface="B Titr" panose="00000700000000000000" pitchFamily="2" charset="-78"/>
              </a:rPr>
              <a:t>فروخته می‌شود در این کارگاه‌ها پارچه به پوشاک تبدیل می‌شود و به مبلغ </a:t>
            </a:r>
            <a:r>
              <a:rPr lang="fa-IR" dirty="0" smtClean="0">
                <a:cs typeface="B Titr" panose="00000700000000000000" pitchFamily="2" charset="-78"/>
              </a:rPr>
              <a:t>۱۴000 ریال </a:t>
            </a:r>
            <a:r>
              <a:rPr lang="fa-IR" dirty="0">
                <a:cs typeface="B Titr" panose="00000700000000000000" pitchFamily="2" charset="-78"/>
              </a:rPr>
              <a:t>به دست مصرف کنندگان می رسد با توجه به این داده و ستاده </a:t>
            </a:r>
            <a:r>
              <a:rPr lang="fa-IR" dirty="0" smtClean="0">
                <a:cs typeface="B Titr" panose="00000700000000000000" pitchFamily="2" charset="-78"/>
              </a:rPr>
              <a:t>ها   </a:t>
            </a:r>
            <a:endParaRPr lang="en-US" dirty="0" smtClean="0">
              <a:cs typeface="B Titr" panose="00000700000000000000" pitchFamily="2" charset="-78"/>
            </a:endParaRPr>
          </a:p>
          <a:p>
            <a:pPr algn="r"/>
            <a:r>
              <a:rPr lang="fa-IR" dirty="0" smtClean="0">
                <a:cs typeface="B Titr" panose="00000700000000000000" pitchFamily="2" charset="-78"/>
              </a:rPr>
              <a:t> </a:t>
            </a:r>
            <a:r>
              <a:rPr lang="fa-IR" dirty="0">
                <a:cs typeface="B Titr" panose="00000700000000000000" pitchFamily="2" charset="-78"/>
              </a:rPr>
              <a:t>الف )ارزش افزوده مرحله دوم و چهارم کدام است</a:t>
            </a:r>
            <a:r>
              <a:rPr lang="fa-IR" dirty="0" smtClean="0">
                <a:cs typeface="B Titr" panose="00000700000000000000" pitchFamily="2" charset="-78"/>
              </a:rPr>
              <a:t>؟       ب)قیمت </a:t>
            </a:r>
            <a:r>
              <a:rPr lang="fa-IR" dirty="0">
                <a:cs typeface="B Titr" panose="00000700000000000000" pitchFamily="2" charset="-78"/>
              </a:rPr>
              <a:t>نهایی پوشاک کدام است؟</a:t>
            </a:r>
          </a:p>
          <a:p>
            <a:pPr algn="r"/>
            <a:r>
              <a:rPr lang="fa-IR" dirty="0" smtClean="0">
                <a:cs typeface="B Titr" panose="00000700000000000000" pitchFamily="2" charset="-78"/>
              </a:rPr>
              <a:t>   </a:t>
            </a:r>
            <a:endParaRPr lang="fa-IR" dirty="0">
              <a:cs typeface="B Titr" panose="00000700000000000000" pitchFamily="2" charset="-78"/>
            </a:endParaRPr>
          </a:p>
        </p:txBody>
      </p:sp>
      <p:sp>
        <p:nvSpPr>
          <p:cNvPr id="3" name="Rectangle 2"/>
          <p:cNvSpPr/>
          <p:nvPr/>
        </p:nvSpPr>
        <p:spPr>
          <a:xfrm>
            <a:off x="3896360" y="5991226"/>
            <a:ext cx="6319520" cy="369332"/>
          </a:xfrm>
          <a:prstGeom prst="rect">
            <a:avLst/>
          </a:prstGeom>
          <a:solidFill>
            <a:schemeClr val="bg2">
              <a:lumMod val="75000"/>
            </a:schemeClr>
          </a:solidFill>
        </p:spPr>
        <p:txBody>
          <a:bodyPr wrap="square">
            <a:spAutoFit/>
          </a:bodyPr>
          <a:lstStyle/>
          <a:p>
            <a:pPr algn="r"/>
            <a:r>
              <a:rPr lang="fa-IR" dirty="0" smtClean="0">
                <a:cs typeface="B Titr" panose="00000700000000000000" pitchFamily="2" charset="-78"/>
              </a:rPr>
              <a:t>قیمت </a:t>
            </a:r>
            <a:r>
              <a:rPr lang="fa-IR" dirty="0">
                <a:cs typeface="B Titr" panose="00000700000000000000" pitchFamily="2" charset="-78"/>
              </a:rPr>
              <a:t>کالا در مرحله آخر </a:t>
            </a:r>
            <a:r>
              <a:rPr lang="fa-IR" dirty="0" smtClean="0">
                <a:cs typeface="B Titr" panose="00000700000000000000" pitchFamily="2" charset="-78"/>
              </a:rPr>
              <a:t>همان </a:t>
            </a:r>
            <a:r>
              <a:rPr lang="fa-IR" dirty="0">
                <a:solidFill>
                  <a:srgbClr val="C00000"/>
                </a:solidFill>
                <a:cs typeface="B Titr" panose="00000700000000000000" pitchFamily="2" charset="-78"/>
              </a:rPr>
              <a:t>ارزش تولید کالای نهایی </a:t>
            </a:r>
            <a:r>
              <a:rPr lang="fa-IR" dirty="0">
                <a:cs typeface="B Titr" panose="00000700000000000000" pitchFamily="2" charset="-78"/>
              </a:rPr>
              <a:t>است</a:t>
            </a:r>
            <a:endParaRPr lang="en-US" dirty="0">
              <a:cs typeface="B Titr" panose="00000700000000000000" pitchFamily="2" charset="-78"/>
            </a:endParaRPr>
          </a:p>
        </p:txBody>
      </p:sp>
      <p:sp>
        <p:nvSpPr>
          <p:cNvPr id="4" name="Horizontal Scroll 3"/>
          <p:cNvSpPr/>
          <p:nvPr/>
        </p:nvSpPr>
        <p:spPr>
          <a:xfrm>
            <a:off x="8727440" y="223520"/>
            <a:ext cx="2296160" cy="6069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cs typeface="B Titr" panose="00000700000000000000" pitchFamily="2" charset="-78"/>
              </a:rPr>
              <a:t>سوال</a:t>
            </a:r>
            <a:endParaRPr lang="en-US" sz="3200" dirty="0">
              <a:cs typeface="B Titr" panose="00000700000000000000" pitchFamily="2" charset="-78"/>
            </a:endParaRPr>
          </a:p>
        </p:txBody>
      </p:sp>
      <p:sp>
        <p:nvSpPr>
          <p:cNvPr id="5" name="Rectangle 4"/>
          <p:cNvSpPr/>
          <p:nvPr/>
        </p:nvSpPr>
        <p:spPr>
          <a:xfrm>
            <a:off x="1305560" y="4270680"/>
            <a:ext cx="10251440" cy="369332"/>
          </a:xfrm>
          <a:prstGeom prst="rect">
            <a:avLst/>
          </a:prstGeom>
          <a:solidFill>
            <a:schemeClr val="accent4">
              <a:lumMod val="40000"/>
              <a:lumOff val="60000"/>
            </a:schemeClr>
          </a:solidFill>
        </p:spPr>
        <p:txBody>
          <a:bodyPr wrap="square">
            <a:spAutoFit/>
          </a:bodyPr>
          <a:lstStyle/>
          <a:p>
            <a:pPr algn="r"/>
            <a:r>
              <a:rPr lang="fa-IR" dirty="0">
                <a:cs typeface="B Titr" panose="00000700000000000000" pitchFamily="2" charset="-78"/>
              </a:rPr>
              <a:t>ارزش افزوده هر مرحله را که میخواهیم به دست آورید باید </a:t>
            </a:r>
            <a:r>
              <a:rPr lang="fa-IR" dirty="0">
                <a:solidFill>
                  <a:srgbClr val="C00000"/>
                </a:solidFill>
                <a:cs typeface="B Titr" panose="00000700000000000000" pitchFamily="2" charset="-78"/>
              </a:rPr>
              <a:t>ارزش محصول آن مرحله </a:t>
            </a:r>
            <a:r>
              <a:rPr lang="fa-IR" dirty="0">
                <a:cs typeface="B Titr" panose="00000700000000000000" pitchFamily="2" charset="-78"/>
              </a:rPr>
              <a:t>را از </a:t>
            </a:r>
            <a:r>
              <a:rPr lang="fa-IR" dirty="0">
                <a:solidFill>
                  <a:srgbClr val="C00000"/>
                </a:solidFill>
                <a:cs typeface="B Titr" panose="00000700000000000000" pitchFamily="2" charset="-78"/>
              </a:rPr>
              <a:t>ارزش محصول مرحله قبل </a:t>
            </a:r>
            <a:r>
              <a:rPr lang="fa-IR" dirty="0">
                <a:cs typeface="B Titr" panose="00000700000000000000" pitchFamily="2" charset="-78"/>
              </a:rPr>
              <a:t>کسر کنیم </a:t>
            </a:r>
            <a:endParaRPr lang="en-US" dirty="0"/>
          </a:p>
        </p:txBody>
      </p:sp>
      <p:sp>
        <p:nvSpPr>
          <p:cNvPr id="6" name="Rounded Rectangle 5"/>
          <p:cNvSpPr/>
          <p:nvPr/>
        </p:nvSpPr>
        <p:spPr>
          <a:xfrm>
            <a:off x="2133600" y="4823560"/>
            <a:ext cx="2143760" cy="37592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2000=3500-5500</a:t>
            </a:r>
            <a:endParaRPr lang="en-US" dirty="0">
              <a:solidFill>
                <a:schemeClr val="tx1"/>
              </a:solidFill>
              <a:cs typeface="B Titr" panose="00000700000000000000" pitchFamily="2" charset="-78"/>
            </a:endParaRPr>
          </a:p>
        </p:txBody>
      </p:sp>
      <p:sp>
        <p:nvSpPr>
          <p:cNvPr id="7" name="Rounded Rectangle 6"/>
          <p:cNvSpPr/>
          <p:nvPr/>
        </p:nvSpPr>
        <p:spPr>
          <a:xfrm>
            <a:off x="4856480" y="4845601"/>
            <a:ext cx="2357120" cy="355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ارزش افزوده مرحله دوم</a:t>
            </a:r>
            <a:endParaRPr lang="en-US" dirty="0">
              <a:solidFill>
                <a:schemeClr val="tx1"/>
              </a:solidFill>
            </a:endParaRPr>
          </a:p>
        </p:txBody>
      </p:sp>
      <p:sp>
        <p:nvSpPr>
          <p:cNvPr id="8" name="Rounded Rectangle 7"/>
          <p:cNvSpPr/>
          <p:nvPr/>
        </p:nvSpPr>
        <p:spPr>
          <a:xfrm>
            <a:off x="2133600" y="5383028"/>
            <a:ext cx="2204720" cy="41709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6500=7500-14000</a:t>
            </a:r>
            <a:endParaRPr lang="en-US" dirty="0">
              <a:solidFill>
                <a:schemeClr val="tx1"/>
              </a:solidFill>
              <a:cs typeface="B Titr" panose="00000700000000000000" pitchFamily="2" charset="-78"/>
            </a:endParaRPr>
          </a:p>
        </p:txBody>
      </p:sp>
      <p:sp>
        <p:nvSpPr>
          <p:cNvPr id="9" name="Rounded Rectangle 8"/>
          <p:cNvSpPr/>
          <p:nvPr/>
        </p:nvSpPr>
        <p:spPr>
          <a:xfrm>
            <a:off x="4678680" y="5392308"/>
            <a:ext cx="2712720" cy="40846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a:solidFill>
                  <a:schemeClr val="tx1"/>
                </a:solidFill>
                <a:cs typeface="B Titr" panose="00000700000000000000" pitchFamily="2" charset="-78"/>
              </a:rPr>
              <a:t>ارزش افزوده مرحله چهارم</a:t>
            </a:r>
          </a:p>
        </p:txBody>
      </p:sp>
      <p:sp>
        <p:nvSpPr>
          <p:cNvPr id="11" name="Rounded Rectangle 10"/>
          <p:cNvSpPr/>
          <p:nvPr/>
        </p:nvSpPr>
        <p:spPr>
          <a:xfrm>
            <a:off x="7223760" y="477470"/>
            <a:ext cx="1026160" cy="30218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cs typeface="B Titr" panose="00000700000000000000" pitchFamily="2" charset="-78"/>
              </a:rPr>
              <a:t>مرحله اول</a:t>
            </a:r>
            <a:endParaRPr lang="en-US" sz="1400" dirty="0">
              <a:solidFill>
                <a:schemeClr val="tx1"/>
              </a:solidFill>
              <a:cs typeface="B Titr" panose="00000700000000000000" pitchFamily="2" charset="-78"/>
            </a:endParaRPr>
          </a:p>
        </p:txBody>
      </p:sp>
      <p:sp>
        <p:nvSpPr>
          <p:cNvPr id="12" name="Rounded Rectangle 11"/>
          <p:cNvSpPr/>
          <p:nvPr/>
        </p:nvSpPr>
        <p:spPr>
          <a:xfrm>
            <a:off x="5222240" y="1351171"/>
            <a:ext cx="1209040" cy="25600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cs typeface="B Titr" panose="00000700000000000000" pitchFamily="2" charset="-78"/>
              </a:rPr>
              <a:t>مرحله دوم</a:t>
            </a:r>
            <a:endParaRPr lang="en-US" sz="1400" dirty="0">
              <a:solidFill>
                <a:schemeClr val="tx1"/>
              </a:solidFill>
              <a:cs typeface="B Titr" panose="00000700000000000000" pitchFamily="2" charset="-78"/>
            </a:endParaRPr>
          </a:p>
        </p:txBody>
      </p:sp>
      <p:sp>
        <p:nvSpPr>
          <p:cNvPr id="15" name="Rounded Rectangle 14"/>
          <p:cNvSpPr/>
          <p:nvPr/>
        </p:nvSpPr>
        <p:spPr>
          <a:xfrm>
            <a:off x="4577080" y="2225075"/>
            <a:ext cx="1290320" cy="21336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cs typeface="B Titr" panose="00000700000000000000" pitchFamily="2" charset="-78"/>
              </a:rPr>
              <a:t>مرحله سوم</a:t>
            </a:r>
            <a:endParaRPr lang="en-US" sz="1400" dirty="0">
              <a:solidFill>
                <a:schemeClr val="tx1"/>
              </a:solidFill>
              <a:cs typeface="B Titr" panose="00000700000000000000" pitchFamily="2" charset="-78"/>
            </a:endParaRPr>
          </a:p>
        </p:txBody>
      </p:sp>
      <p:sp>
        <p:nvSpPr>
          <p:cNvPr id="16" name="Rounded Rectangle 15"/>
          <p:cNvSpPr/>
          <p:nvPr/>
        </p:nvSpPr>
        <p:spPr>
          <a:xfrm>
            <a:off x="4277360" y="3026897"/>
            <a:ext cx="1595120" cy="2662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cs typeface="B Titr" panose="00000700000000000000" pitchFamily="2" charset="-78"/>
              </a:rPr>
              <a:t>مرحله چهارم</a:t>
            </a:r>
            <a:endParaRPr lang="en-US" sz="1400" dirty="0">
              <a:solidFill>
                <a:schemeClr val="tx1"/>
              </a:solidFill>
              <a:cs typeface="B Titr" panose="00000700000000000000" pitchFamily="2" charset="-78"/>
            </a:endParaRPr>
          </a:p>
        </p:txBody>
      </p:sp>
      <p:sp>
        <p:nvSpPr>
          <p:cNvPr id="17" name="Flowchart: Alternate Process 16"/>
          <p:cNvSpPr/>
          <p:nvPr/>
        </p:nvSpPr>
        <p:spPr>
          <a:xfrm>
            <a:off x="10373360" y="5983667"/>
            <a:ext cx="1107440" cy="36933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C00000"/>
                </a:solidFill>
                <a:cs typeface="B Titr" panose="00000700000000000000" pitchFamily="2" charset="-78"/>
              </a:rPr>
              <a:t>نکته</a:t>
            </a:r>
            <a:endParaRPr lang="en-US" sz="2400" dirty="0">
              <a:solidFill>
                <a:srgbClr val="C00000"/>
              </a:solidFill>
              <a:cs typeface="B Titr" panose="00000700000000000000" pitchFamily="2" charset="-78"/>
            </a:endParaRPr>
          </a:p>
        </p:txBody>
      </p:sp>
    </p:spTree>
    <p:extLst>
      <p:ext uri="{BB962C8B-B14F-4D97-AF65-F5344CB8AC3E}">
        <p14:creationId xmlns:p14="http://schemas.microsoft.com/office/powerpoint/2010/main" val="237232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heel(1)">
                                      <p:cBhvr>
                                        <p:cTn id="41" dur="2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randombar(horizontal)">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heel(1)">
                                      <p:cBhvr>
                                        <p:cTn id="59" dur="20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heel(1)">
                                      <p:cBhvr>
                                        <p:cTn id="64" dur="2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heel(1)">
                                      <p:cBhvr>
                                        <p:cTn id="6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1" grpId="0" animBg="1"/>
      <p:bldP spid="12"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7342" y="574851"/>
            <a:ext cx="7142480" cy="369332"/>
          </a:xfrm>
          <a:prstGeom prst="rect">
            <a:avLst/>
          </a:prstGeom>
          <a:solidFill>
            <a:schemeClr val="accent4">
              <a:lumMod val="20000"/>
              <a:lumOff val="80000"/>
            </a:schemeClr>
          </a:solidFill>
        </p:spPr>
        <p:txBody>
          <a:bodyPr wrap="square">
            <a:spAutoFit/>
          </a:bodyPr>
          <a:lstStyle/>
          <a:p>
            <a:r>
              <a:rPr lang="fa-IR" dirty="0">
                <a:latin typeface="Calibri" panose="020F0502020204030204" pitchFamily="34" charset="0"/>
                <a:ea typeface="Calibri" panose="020F0502020204030204" pitchFamily="34" charset="0"/>
                <a:cs typeface="B Titr" panose="00000700000000000000" pitchFamily="2" charset="-78"/>
              </a:rPr>
              <a:t>علاوه بر </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مالیات </a:t>
            </a:r>
            <a:r>
              <a:rPr lang="fa-IR" dirty="0">
                <a:latin typeface="Calibri" panose="020F0502020204030204" pitchFamily="34" charset="0"/>
                <a:ea typeface="Calibri" panose="020F0502020204030204" pitchFamily="34" charset="0"/>
                <a:cs typeface="B Titr" panose="00000700000000000000" pitchFamily="2" charset="-78"/>
              </a:rPr>
              <a:t>دولت ممکن است از </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فروش دارایی هایی مثل نفت درآمد</a:t>
            </a:r>
            <a:r>
              <a:rPr lang="fa-IR" dirty="0">
                <a:latin typeface="Calibri" panose="020F0502020204030204" pitchFamily="34" charset="0"/>
                <a:ea typeface="Calibri" panose="020F0502020204030204" pitchFamily="34" charset="0"/>
                <a:cs typeface="B Titr" panose="00000700000000000000" pitchFamily="2" charset="-78"/>
              </a:rPr>
              <a:t> کسب کند </a:t>
            </a:r>
            <a:r>
              <a:rPr lang="fa-IR" dirty="0" smtClean="0">
                <a:latin typeface="Calibri" panose="020F0502020204030204" pitchFamily="34" charset="0"/>
                <a:ea typeface="Calibri" panose="020F0502020204030204" pitchFamily="34" charset="0"/>
                <a:cs typeface="B Titr" panose="00000700000000000000" pitchFamily="2" charset="-78"/>
              </a:rPr>
              <a:t>.</a:t>
            </a:r>
            <a:endParaRPr lang="en-US" dirty="0"/>
          </a:p>
        </p:txBody>
      </p:sp>
      <p:sp>
        <p:nvSpPr>
          <p:cNvPr id="3" name="Rectangle 2"/>
          <p:cNvSpPr/>
          <p:nvPr/>
        </p:nvSpPr>
        <p:spPr>
          <a:xfrm>
            <a:off x="1107440" y="3558648"/>
            <a:ext cx="10637836" cy="369332"/>
          </a:xfrm>
          <a:prstGeom prst="rect">
            <a:avLst/>
          </a:prstGeom>
        </p:spPr>
        <p:txBody>
          <a:bodyPr wrap="square">
            <a:spAutoFit/>
          </a:bodyPr>
          <a:lstStyle/>
          <a:p>
            <a:pPr marL="285750" indent="-285750" algn="r" rtl="1">
              <a:buFont typeface="Wingdings" panose="05000000000000000000" pitchFamily="2" charset="2"/>
              <a:buChar char="v"/>
            </a:pPr>
            <a:r>
              <a:rPr lang="fa-IR" dirty="0" smtClean="0">
                <a:latin typeface="Calibri" panose="020F0502020204030204" pitchFamily="34" charset="0"/>
                <a:ea typeface="Calibri" panose="020F0502020204030204" pitchFamily="34" charset="0"/>
                <a:cs typeface="B Titr" panose="00000700000000000000" pitchFamily="2" charset="-78"/>
              </a:rPr>
              <a:t>فروش </a:t>
            </a:r>
            <a:r>
              <a:rPr lang="fa-IR" dirty="0">
                <a:latin typeface="Calibri" panose="020F0502020204030204" pitchFamily="34" charset="0"/>
                <a:ea typeface="Calibri" panose="020F0502020204030204" pitchFamily="34" charset="0"/>
                <a:cs typeface="B Titr" panose="00000700000000000000" pitchFamily="2" charset="-78"/>
              </a:rPr>
              <a:t>این دارایی‌ها نه تنها به ما بلکه به نسل های بعدی هم مربوط می‌شود</a:t>
            </a:r>
            <a:endParaRPr lang="en-US" dirty="0"/>
          </a:p>
        </p:txBody>
      </p:sp>
      <p:sp>
        <p:nvSpPr>
          <p:cNvPr id="4" name="Rectangle 3"/>
          <p:cNvSpPr/>
          <p:nvPr/>
        </p:nvSpPr>
        <p:spPr>
          <a:xfrm>
            <a:off x="7825563" y="2815449"/>
            <a:ext cx="3589920" cy="369332"/>
          </a:xfrm>
          <a:prstGeom prst="rect">
            <a:avLst/>
          </a:prstGeom>
          <a:solidFill>
            <a:schemeClr val="bg2">
              <a:lumMod val="20000"/>
              <a:lumOff val="80000"/>
            </a:schemeClr>
          </a:solidFill>
        </p:spPr>
        <p:txBody>
          <a:bodyPr wrap="square">
            <a:spAutoFit/>
          </a:bodyPr>
          <a:lstStyle/>
          <a:p>
            <a:pPr algn="r" rtl="1"/>
            <a:r>
              <a:rPr lang="fa-IR" dirty="0" smtClean="0">
                <a:latin typeface="Calibri" panose="020F0502020204030204" pitchFamily="34" charset="0"/>
                <a:ea typeface="Calibri" panose="020F0502020204030204" pitchFamily="34" charset="0"/>
                <a:cs typeface="B Titr" panose="00000700000000000000" pitchFamily="2" charset="-78"/>
              </a:rPr>
              <a:t>3-همچنین این منابع </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قابل تحریم</a:t>
            </a:r>
            <a:r>
              <a:rPr lang="fa-IR" dirty="0">
                <a:latin typeface="Calibri" panose="020F0502020204030204" pitchFamily="34" charset="0"/>
                <a:ea typeface="Calibri" panose="020F0502020204030204" pitchFamily="34" charset="0"/>
                <a:cs typeface="B Titr" panose="00000700000000000000" pitchFamily="2" charset="-78"/>
              </a:rPr>
              <a:t> </a:t>
            </a:r>
            <a:r>
              <a:rPr lang="fa-IR" dirty="0" smtClean="0">
                <a:latin typeface="Calibri" panose="020F0502020204030204" pitchFamily="34" charset="0"/>
                <a:ea typeface="Calibri" panose="020F0502020204030204" pitchFamily="34" charset="0"/>
                <a:cs typeface="B Titr" panose="00000700000000000000" pitchFamily="2" charset="-78"/>
              </a:rPr>
              <a:t>هستند</a:t>
            </a:r>
          </a:p>
        </p:txBody>
      </p:sp>
      <p:sp>
        <p:nvSpPr>
          <p:cNvPr id="6" name="Rectangle 5"/>
          <p:cNvSpPr/>
          <p:nvPr/>
        </p:nvSpPr>
        <p:spPr>
          <a:xfrm>
            <a:off x="3894942" y="4226370"/>
            <a:ext cx="7170179" cy="369332"/>
          </a:xfrm>
          <a:prstGeom prst="rect">
            <a:avLst/>
          </a:prstGeom>
          <a:solidFill>
            <a:schemeClr val="accent2">
              <a:lumMod val="20000"/>
              <a:lumOff val="80000"/>
            </a:schemeClr>
          </a:solidFill>
        </p:spPr>
        <p:txBody>
          <a:bodyPr wrap="square">
            <a:spAutoFit/>
          </a:bodyPr>
          <a:lstStyle/>
          <a:p>
            <a:r>
              <a:rPr lang="fa-IR" dirty="0">
                <a:latin typeface="Calibri" panose="020F0502020204030204" pitchFamily="34" charset="0"/>
                <a:ea typeface="Calibri" panose="020F0502020204030204" pitchFamily="34" charset="0"/>
                <a:cs typeface="B Titr" panose="00000700000000000000" pitchFamily="2" charset="-78"/>
              </a:rPr>
              <a:t>بنابراین باید در راه مناسبی از آنها استفاده کرد و </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تنها صرف هزینه‌های جاری </a:t>
            </a:r>
            <a:r>
              <a:rPr lang="fa-IR" dirty="0">
                <a:latin typeface="Calibri" panose="020F0502020204030204" pitchFamily="34" charset="0"/>
                <a:ea typeface="Calibri" panose="020F0502020204030204" pitchFamily="34" charset="0"/>
                <a:cs typeface="B Titr" panose="00000700000000000000" pitchFamily="2" charset="-78"/>
              </a:rPr>
              <a:t>کشور </a:t>
            </a:r>
            <a:r>
              <a:rPr lang="fa-IR" u="sng" dirty="0">
                <a:latin typeface="Calibri" panose="020F0502020204030204" pitchFamily="34" charset="0"/>
                <a:ea typeface="Calibri" panose="020F0502020204030204" pitchFamily="34" charset="0"/>
                <a:cs typeface="B Titr" panose="00000700000000000000" pitchFamily="2" charset="-78"/>
              </a:rPr>
              <a:t>نشود </a:t>
            </a:r>
            <a:endParaRPr lang="en-US" u="sng" dirty="0"/>
          </a:p>
        </p:txBody>
      </p:sp>
      <p:sp>
        <p:nvSpPr>
          <p:cNvPr id="7" name="Rectangle 6"/>
          <p:cNvSpPr/>
          <p:nvPr/>
        </p:nvSpPr>
        <p:spPr>
          <a:xfrm>
            <a:off x="4083611" y="4901338"/>
            <a:ext cx="7017779" cy="369332"/>
          </a:xfrm>
          <a:prstGeom prst="rect">
            <a:avLst/>
          </a:prstGeom>
          <a:solidFill>
            <a:schemeClr val="accent2">
              <a:lumMod val="20000"/>
              <a:lumOff val="80000"/>
            </a:schemeClr>
          </a:solidFill>
        </p:spPr>
        <p:txBody>
          <a:bodyPr wrap="square">
            <a:spAutoFit/>
          </a:bodyPr>
          <a:lstStyle/>
          <a:p>
            <a:pPr algn="r"/>
            <a:r>
              <a:rPr lang="fa-IR" dirty="0" smtClean="0">
                <a:latin typeface="Calibri" panose="020F0502020204030204" pitchFamily="34" charset="0"/>
                <a:ea typeface="Calibri" panose="020F0502020204030204" pitchFamily="34" charset="0"/>
                <a:cs typeface="B Titr" panose="00000700000000000000" pitchFamily="2" charset="-78"/>
              </a:rPr>
              <a:t> </a:t>
            </a:r>
            <a:r>
              <a:rPr lang="fa-IR" dirty="0">
                <a:latin typeface="Calibri" panose="020F0502020204030204" pitchFamily="34" charset="0"/>
                <a:ea typeface="Calibri" panose="020F0502020204030204" pitchFamily="34" charset="0"/>
                <a:cs typeface="B Titr" panose="00000700000000000000" pitchFamily="2" charset="-78"/>
              </a:rPr>
              <a:t>همچنین دولت بخشی از درآمد سالیانه خود را از طریق </a:t>
            </a:r>
            <a:r>
              <a:rPr lang="fa-IR" u="sng" dirty="0">
                <a:latin typeface="Calibri" panose="020F0502020204030204" pitchFamily="34" charset="0"/>
                <a:ea typeface="Calibri" panose="020F0502020204030204" pitchFamily="34" charset="0"/>
                <a:cs typeface="B Titr" panose="00000700000000000000" pitchFamily="2" charset="-78"/>
              </a:rPr>
              <a:t>ایجاد بدهی </a:t>
            </a:r>
            <a:r>
              <a:rPr lang="fa-IR" dirty="0">
                <a:latin typeface="Calibri" panose="020F0502020204030204" pitchFamily="34" charset="0"/>
                <a:ea typeface="Calibri" panose="020F0502020204030204" pitchFamily="34" charset="0"/>
                <a:cs typeface="B Titr" panose="00000700000000000000" pitchFamily="2" charset="-78"/>
              </a:rPr>
              <a:t>تامین می کند</a:t>
            </a:r>
            <a:endParaRPr lang="en-US" dirty="0"/>
          </a:p>
        </p:txBody>
      </p:sp>
      <p:sp>
        <p:nvSpPr>
          <p:cNvPr id="8" name="Rectangle 7"/>
          <p:cNvSpPr/>
          <p:nvPr/>
        </p:nvSpPr>
        <p:spPr>
          <a:xfrm>
            <a:off x="2642481" y="5364713"/>
            <a:ext cx="8422640" cy="369332"/>
          </a:xfrm>
          <a:prstGeom prst="rect">
            <a:avLst/>
          </a:prstGeom>
          <a:solidFill>
            <a:schemeClr val="accent3">
              <a:lumMod val="20000"/>
              <a:lumOff val="80000"/>
            </a:schemeClr>
          </a:solidFill>
        </p:spPr>
        <p:txBody>
          <a:bodyPr wrap="square">
            <a:spAutoFit/>
          </a:bodyPr>
          <a:lstStyle/>
          <a:p>
            <a:r>
              <a:rPr lang="fa-IR" dirty="0">
                <a:latin typeface="Calibri" panose="020F0502020204030204" pitchFamily="34" charset="0"/>
                <a:ea typeface="Calibri" panose="020F0502020204030204" pitchFamily="34" charset="0"/>
                <a:cs typeface="B Titr" panose="00000700000000000000" pitchFamily="2" charset="-78"/>
              </a:rPr>
              <a:t>یعنی از مردم قرض می گیرد یا آنها را در طرح های عمرانی و سرمایه گذاری های درست شریک می کند</a:t>
            </a:r>
            <a:endParaRPr lang="en-US" dirty="0"/>
          </a:p>
        </p:txBody>
      </p:sp>
      <p:sp>
        <p:nvSpPr>
          <p:cNvPr id="10" name="Rectangle 9"/>
          <p:cNvSpPr/>
          <p:nvPr/>
        </p:nvSpPr>
        <p:spPr>
          <a:xfrm>
            <a:off x="4778817" y="3762995"/>
            <a:ext cx="603077" cy="369332"/>
          </a:xfrm>
          <a:prstGeom prst="rect">
            <a:avLst/>
          </a:prstGeom>
        </p:spPr>
        <p:txBody>
          <a:bodyPr wrap="square">
            <a:spAutoFit/>
          </a:bodyPr>
          <a:lstStyle/>
          <a:p>
            <a:r>
              <a:rPr lang="fa-IR" dirty="0">
                <a:latin typeface="Calibri" panose="020F0502020204030204" pitchFamily="34" charset="0"/>
                <a:ea typeface="Calibri" panose="020F0502020204030204" pitchFamily="34" charset="0"/>
                <a:cs typeface="B Titr" panose="00000700000000000000" pitchFamily="2" charset="-78"/>
              </a:rPr>
              <a:t>زیرا</a:t>
            </a:r>
            <a:endParaRPr lang="en-US" dirty="0"/>
          </a:p>
        </p:txBody>
      </p:sp>
      <p:sp>
        <p:nvSpPr>
          <p:cNvPr id="11" name="Left Arrow 10"/>
          <p:cNvSpPr/>
          <p:nvPr/>
        </p:nvSpPr>
        <p:spPr>
          <a:xfrm>
            <a:off x="4660534" y="3667307"/>
            <a:ext cx="721360" cy="1447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6758" y="4083780"/>
            <a:ext cx="3869322" cy="923330"/>
          </a:xfrm>
          <a:prstGeom prst="rect">
            <a:avLst/>
          </a:prstGeom>
        </p:spPr>
        <p:txBody>
          <a:bodyPr wrap="square">
            <a:spAutoFit/>
          </a:bodyPr>
          <a:lstStyle/>
          <a:p>
            <a:pPr marL="342900" indent="-342900" algn="r" rtl="1">
              <a:buFont typeface="+mj-lt"/>
              <a:buAutoNum type="arabicPeriod"/>
            </a:pPr>
            <a:endPar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endParaRPr>
          </a:p>
          <a:p>
            <a:pPr marL="342900" indent="-342900" algn="r" rtl="1">
              <a:buFont typeface="+mj-lt"/>
              <a:buAutoNum type="arabicPeriod"/>
            </a:pPr>
            <a:endParaRPr lang="fa-IR" dirty="0">
              <a:solidFill>
                <a:srgbClr val="C00000"/>
              </a:solidFill>
              <a:latin typeface="Calibri" panose="020F0502020204030204" pitchFamily="34" charset="0"/>
              <a:ea typeface="Calibri" panose="020F0502020204030204" pitchFamily="34" charset="0"/>
              <a:cs typeface="B Titr" panose="00000700000000000000" pitchFamily="2" charset="-78"/>
            </a:endParaRPr>
          </a:p>
          <a:p>
            <a:pPr algn="l"/>
            <a:endParaRPr lang="fa-IR" dirty="0">
              <a:solidFill>
                <a:srgbClr val="C00000"/>
              </a:solidFill>
              <a:latin typeface="Calibri" panose="020F0502020204030204" pitchFamily="34" charset="0"/>
              <a:ea typeface="Calibri" panose="020F0502020204030204" pitchFamily="34" charset="0"/>
              <a:cs typeface="B Titr" panose="00000700000000000000" pitchFamily="2" charset="-78"/>
            </a:endParaRPr>
          </a:p>
        </p:txBody>
      </p:sp>
      <p:sp>
        <p:nvSpPr>
          <p:cNvPr id="13" name="Rectangle 12"/>
          <p:cNvSpPr/>
          <p:nvPr/>
        </p:nvSpPr>
        <p:spPr>
          <a:xfrm>
            <a:off x="7335520" y="2245351"/>
            <a:ext cx="4079963" cy="369332"/>
          </a:xfrm>
          <a:prstGeom prst="rect">
            <a:avLst/>
          </a:prstGeom>
          <a:solidFill>
            <a:schemeClr val="bg2">
              <a:lumMod val="20000"/>
              <a:lumOff val="80000"/>
            </a:schemeClr>
          </a:solidFill>
        </p:spPr>
        <p:txBody>
          <a:bodyPr wrap="none">
            <a:spAutoFit/>
          </a:bodyPr>
          <a:lstStyle/>
          <a:p>
            <a:pPr algn="r" rtl="1"/>
            <a:r>
              <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rPr>
              <a:t>2- درآمد </a:t>
            </a:r>
            <a:r>
              <a:rPr lang="fa-IR" dirty="0" smtClean="0">
                <a:latin typeface="Calibri" panose="020F0502020204030204" pitchFamily="34" charset="0"/>
                <a:ea typeface="Calibri" panose="020F0502020204030204" pitchFamily="34" charset="0"/>
                <a:cs typeface="B Titr" panose="00000700000000000000" pitchFamily="2" charset="-78"/>
              </a:rPr>
              <a:t>آنها با قیمت نفت </a:t>
            </a:r>
            <a:r>
              <a:rPr lang="fa-IR" dirty="0">
                <a:latin typeface="Calibri" panose="020F0502020204030204" pitchFamily="34" charset="0"/>
                <a:ea typeface="Calibri" panose="020F0502020204030204" pitchFamily="34" charset="0"/>
                <a:cs typeface="B Titr" panose="00000700000000000000" pitchFamily="2" charset="-78"/>
              </a:rPr>
              <a:t>در حال </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نوسان </a:t>
            </a:r>
            <a:r>
              <a:rPr lang="fa-IR" dirty="0" smtClean="0">
                <a:latin typeface="Calibri" panose="020F0502020204030204" pitchFamily="34" charset="0"/>
                <a:ea typeface="Calibri" panose="020F0502020204030204" pitchFamily="34" charset="0"/>
                <a:cs typeface="B Titr" panose="00000700000000000000" pitchFamily="2" charset="-78"/>
              </a:rPr>
              <a:t>است </a:t>
            </a:r>
            <a:endParaRPr lang="fa-IR" dirty="0">
              <a:latin typeface="Calibri" panose="020F0502020204030204" pitchFamily="34" charset="0"/>
              <a:ea typeface="Calibri" panose="020F0502020204030204" pitchFamily="34" charset="0"/>
              <a:cs typeface="B Titr" panose="00000700000000000000" pitchFamily="2" charset="-78"/>
            </a:endParaRPr>
          </a:p>
        </p:txBody>
      </p:sp>
      <p:sp>
        <p:nvSpPr>
          <p:cNvPr id="14" name="Rectangle 13"/>
          <p:cNvSpPr/>
          <p:nvPr/>
        </p:nvSpPr>
        <p:spPr>
          <a:xfrm>
            <a:off x="1027979" y="3553214"/>
            <a:ext cx="3573414" cy="369332"/>
          </a:xfrm>
          <a:prstGeom prst="rect">
            <a:avLst/>
          </a:prstGeom>
        </p:spPr>
        <p:txBody>
          <a:bodyPr wrap="none">
            <a:spAutoFit/>
          </a:bodyPr>
          <a:lstStyle/>
          <a:p>
            <a:pPr algn="r" rtl="1"/>
            <a:r>
              <a:rPr lang="fa-IR" dirty="0" smtClean="0">
                <a:latin typeface="Calibri" panose="020F0502020204030204" pitchFamily="34" charset="0"/>
                <a:ea typeface="Calibri" panose="020F0502020204030204" pitchFamily="34" charset="0"/>
                <a:cs typeface="B Titr" panose="00000700000000000000" pitchFamily="2" charset="-78"/>
              </a:rPr>
              <a:t>دارایی </a:t>
            </a:r>
            <a:r>
              <a:rPr lang="fa-IR" dirty="0">
                <a:latin typeface="Calibri" panose="020F0502020204030204" pitchFamily="34" charset="0"/>
                <a:ea typeface="Calibri" panose="020F0502020204030204" pitchFamily="34" charset="0"/>
                <a:cs typeface="B Titr" panose="00000700000000000000" pitchFamily="2" charset="-78"/>
              </a:rPr>
              <a:t>مثل نفت یا گاز </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تجدید پذیر </a:t>
            </a:r>
            <a:r>
              <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rPr>
              <a:t>نیستند</a:t>
            </a:r>
            <a:endParaRPr lang="fa-IR" dirty="0">
              <a:solidFill>
                <a:srgbClr val="C00000"/>
              </a:solidFill>
              <a:latin typeface="Calibri" panose="020F0502020204030204" pitchFamily="34" charset="0"/>
              <a:ea typeface="Calibri" panose="020F0502020204030204" pitchFamily="34" charset="0"/>
              <a:cs typeface="B Titr" panose="00000700000000000000" pitchFamily="2" charset="-78"/>
            </a:endParaRPr>
          </a:p>
        </p:txBody>
      </p:sp>
      <p:sp>
        <p:nvSpPr>
          <p:cNvPr id="16" name="Rectangle 15"/>
          <p:cNvSpPr/>
          <p:nvPr/>
        </p:nvSpPr>
        <p:spPr>
          <a:xfrm>
            <a:off x="2642481" y="1180175"/>
            <a:ext cx="8835383" cy="646331"/>
          </a:xfrm>
          <a:prstGeom prst="rect">
            <a:avLst/>
          </a:prstGeom>
          <a:solidFill>
            <a:schemeClr val="bg2">
              <a:lumMod val="40000"/>
              <a:lumOff val="60000"/>
            </a:schemeClr>
          </a:solidFill>
        </p:spPr>
        <p:txBody>
          <a:bodyPr wrap="square">
            <a:spAutoFit/>
          </a:bodyPr>
          <a:lstStyle/>
          <a:p>
            <a:pPr algn="r"/>
            <a:r>
              <a:rPr lang="fa-IR" dirty="0" smtClean="0">
                <a:solidFill>
                  <a:srgbClr val="242021"/>
                </a:solidFill>
                <a:latin typeface="BMitra"/>
                <a:cs typeface="B Titr" panose="00000700000000000000" pitchFamily="2" charset="-78"/>
              </a:rPr>
              <a:t>بخش </a:t>
            </a:r>
            <a:r>
              <a:rPr lang="fa-IR" dirty="0">
                <a:solidFill>
                  <a:srgbClr val="242021"/>
                </a:solidFill>
                <a:latin typeface="BMitra"/>
                <a:cs typeface="B Titr" panose="00000700000000000000" pitchFamily="2" charset="-78"/>
              </a:rPr>
              <a:t>زیادی از درآمدهای دولت از محل فروش داراییهای </a:t>
            </a:r>
            <a:r>
              <a:rPr lang="fa-IR" dirty="0" smtClean="0">
                <a:solidFill>
                  <a:srgbClr val="242021"/>
                </a:solidFill>
                <a:latin typeface="BMitra"/>
                <a:cs typeface="B Titr" panose="00000700000000000000" pitchFamily="2" charset="-78"/>
              </a:rPr>
              <a:t>تجدیدناپذیری مانند نفت و گازتأمین شده است</a:t>
            </a:r>
            <a:r>
              <a:rPr lang="fa-IR" dirty="0">
                <a:cs typeface="B Titr" panose="00000700000000000000" pitchFamily="2" charset="-78"/>
              </a:rPr>
              <a:t/>
            </a:r>
            <a:br>
              <a:rPr lang="fa-IR" dirty="0">
                <a:cs typeface="B Titr" panose="00000700000000000000" pitchFamily="2" charset="-78"/>
              </a:rPr>
            </a:br>
            <a:endParaRPr lang="en-US" dirty="0">
              <a:cs typeface="B Titr" panose="00000700000000000000" pitchFamily="2" charset="-78"/>
            </a:endParaRPr>
          </a:p>
        </p:txBody>
      </p:sp>
      <p:sp>
        <p:nvSpPr>
          <p:cNvPr id="18" name="Rectangle 17"/>
          <p:cNvSpPr/>
          <p:nvPr/>
        </p:nvSpPr>
        <p:spPr>
          <a:xfrm>
            <a:off x="8879373" y="1762810"/>
            <a:ext cx="2536110" cy="369332"/>
          </a:xfrm>
          <a:prstGeom prst="rect">
            <a:avLst/>
          </a:prstGeom>
          <a:solidFill>
            <a:schemeClr val="bg2">
              <a:lumMod val="20000"/>
              <a:lumOff val="80000"/>
            </a:schemeClr>
          </a:solidFill>
        </p:spPr>
        <p:txBody>
          <a:bodyPr wrap="square">
            <a:spAutoFit/>
          </a:bodyPr>
          <a:lstStyle/>
          <a:p>
            <a:pPr algn="r"/>
            <a:r>
              <a:rPr lang="fa-IR" dirty="0" smtClean="0">
                <a:solidFill>
                  <a:srgbClr val="242021"/>
                </a:solidFill>
                <a:latin typeface="BMitra"/>
                <a:cs typeface="B Titr" panose="00000700000000000000" pitchFamily="2" charset="-78"/>
              </a:rPr>
              <a:t>1-که </a:t>
            </a:r>
            <a:r>
              <a:rPr lang="fa-IR" dirty="0">
                <a:solidFill>
                  <a:srgbClr val="242021"/>
                </a:solidFill>
                <a:latin typeface="BMitra"/>
                <a:cs typeface="B Titr" panose="00000700000000000000" pitchFamily="2" charset="-78"/>
              </a:rPr>
              <a:t>درآمدی</a:t>
            </a:r>
            <a:r>
              <a:rPr lang="fa-IR" dirty="0">
                <a:solidFill>
                  <a:srgbClr val="C00000"/>
                </a:solidFill>
                <a:latin typeface="BMitra"/>
                <a:cs typeface="B Titr" panose="00000700000000000000" pitchFamily="2" charset="-78"/>
              </a:rPr>
              <a:t> پایدار </a:t>
            </a:r>
            <a:r>
              <a:rPr lang="fa-IR" dirty="0">
                <a:solidFill>
                  <a:srgbClr val="242021"/>
                </a:solidFill>
                <a:latin typeface="BMitra"/>
                <a:cs typeface="B Titr" panose="00000700000000000000" pitchFamily="2" charset="-78"/>
              </a:rPr>
              <a:t>نیست</a:t>
            </a:r>
            <a:r>
              <a:rPr lang="fa-IR" dirty="0">
                <a:cs typeface="B Titr" panose="00000700000000000000" pitchFamily="2" charset="-78"/>
              </a:rPr>
              <a:t> </a:t>
            </a:r>
            <a:endParaRPr lang="en-US" dirty="0"/>
          </a:p>
        </p:txBody>
      </p:sp>
      <p:pic>
        <p:nvPicPr>
          <p:cNvPr id="20" name="Picture 1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58" y="500946"/>
            <a:ext cx="2692889" cy="2651120"/>
          </a:xfrm>
          <a:prstGeom prst="rect">
            <a:avLst/>
          </a:prstGeom>
        </p:spPr>
      </p:pic>
    </p:spTree>
    <p:extLst>
      <p:ext uri="{BB962C8B-B14F-4D97-AF65-F5344CB8AC3E}">
        <p14:creationId xmlns:p14="http://schemas.microsoft.com/office/powerpoint/2010/main" val="4994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heel(1)">
                                      <p:cBhvr>
                                        <p:cTn id="20" dur="2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fltVal val="0"/>
                                          </p:val>
                                        </p:tav>
                                        <p:tav tm="100000">
                                          <p:val>
                                            <p:strVal val="#ppt_w"/>
                                          </p:val>
                                        </p:tav>
                                      </p:tavLst>
                                    </p:anim>
                                    <p:anim calcmode="lin" valueType="num">
                                      <p:cBhvr>
                                        <p:cTn id="39" dur="1000" fill="hold"/>
                                        <p:tgtEl>
                                          <p:spTgt spid="4"/>
                                        </p:tgtEl>
                                        <p:attrNameLst>
                                          <p:attrName>ppt_h</p:attrName>
                                        </p:attrNameLst>
                                      </p:cBhvr>
                                      <p:tavLst>
                                        <p:tav tm="0">
                                          <p:val>
                                            <p:fltVal val="0"/>
                                          </p:val>
                                        </p:tav>
                                        <p:tav tm="100000">
                                          <p:val>
                                            <p:strVal val="#ppt_h"/>
                                          </p:val>
                                        </p:tav>
                                      </p:tavLst>
                                    </p:anim>
                                    <p:anim calcmode="lin" valueType="num">
                                      <p:cBhvr>
                                        <p:cTn id="40" dur="1000" fill="hold"/>
                                        <p:tgtEl>
                                          <p:spTgt spid="4"/>
                                        </p:tgtEl>
                                        <p:attrNameLst>
                                          <p:attrName>style.rotation</p:attrName>
                                        </p:attrNameLst>
                                      </p:cBhvr>
                                      <p:tavLst>
                                        <p:tav tm="0">
                                          <p:val>
                                            <p:fltVal val="90"/>
                                          </p:val>
                                        </p:tav>
                                        <p:tav tm="100000">
                                          <p:val>
                                            <p:fltVal val="0"/>
                                          </p:val>
                                        </p:tav>
                                      </p:tavLst>
                                    </p:anim>
                                    <p:animEffect transition="in" filter="fade">
                                      <p:cBhvr>
                                        <p:cTn id="41" dur="1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heel(1)">
                                      <p:cBhvr>
                                        <p:cTn id="46" dur="2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heel(1)">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heel(1)">
                                      <p:cBhvr>
                                        <p:cTn id="56" dur="2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heel(1)">
                                      <p:cBhvr>
                                        <p:cTn id="61" dur="20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1000" fill="hold"/>
                                        <p:tgtEl>
                                          <p:spTgt spid="6"/>
                                        </p:tgtEl>
                                        <p:attrNameLst>
                                          <p:attrName>ppt_w</p:attrName>
                                        </p:attrNameLst>
                                      </p:cBhvr>
                                      <p:tavLst>
                                        <p:tav tm="0">
                                          <p:val>
                                            <p:fltVal val="0"/>
                                          </p:val>
                                        </p:tav>
                                        <p:tav tm="100000">
                                          <p:val>
                                            <p:strVal val="#ppt_w"/>
                                          </p:val>
                                        </p:tav>
                                      </p:tavLst>
                                    </p:anim>
                                    <p:anim calcmode="lin" valueType="num">
                                      <p:cBhvr>
                                        <p:cTn id="67" dur="1000" fill="hold"/>
                                        <p:tgtEl>
                                          <p:spTgt spid="6"/>
                                        </p:tgtEl>
                                        <p:attrNameLst>
                                          <p:attrName>ppt_h</p:attrName>
                                        </p:attrNameLst>
                                      </p:cBhvr>
                                      <p:tavLst>
                                        <p:tav tm="0">
                                          <p:val>
                                            <p:fltVal val="0"/>
                                          </p:val>
                                        </p:tav>
                                        <p:tav tm="100000">
                                          <p:val>
                                            <p:strVal val="#ppt_h"/>
                                          </p:val>
                                        </p:tav>
                                      </p:tavLst>
                                    </p:anim>
                                    <p:anim calcmode="lin" valueType="num">
                                      <p:cBhvr>
                                        <p:cTn id="68" dur="1000" fill="hold"/>
                                        <p:tgtEl>
                                          <p:spTgt spid="6"/>
                                        </p:tgtEl>
                                        <p:attrNameLst>
                                          <p:attrName>style.rotation</p:attrName>
                                        </p:attrNameLst>
                                      </p:cBhvr>
                                      <p:tavLst>
                                        <p:tav tm="0">
                                          <p:val>
                                            <p:fltVal val="90"/>
                                          </p:val>
                                        </p:tav>
                                        <p:tav tm="100000">
                                          <p:val>
                                            <p:fltVal val="0"/>
                                          </p:val>
                                        </p:tav>
                                      </p:tavLst>
                                    </p:anim>
                                    <p:animEffect transition="in" filter="fade">
                                      <p:cBhvr>
                                        <p:cTn id="69" dur="10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heel(1)">
                                      <p:cBhvr>
                                        <p:cTn id="74" dur="20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heel(1)">
                                      <p:cBhvr>
                                        <p:cTn id="7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animBg="1"/>
      <p:bldP spid="10" grpId="0"/>
      <p:bldP spid="11" grpId="0" animBg="1"/>
      <p:bldP spid="13" grpId="0" animBg="1"/>
      <p:bldP spid="14" grpId="0"/>
      <p:bldP spid="16"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120" y="0"/>
            <a:ext cx="12263120" cy="6929120"/>
          </a:xfrm>
          <a:prstGeom prst="rect">
            <a:avLst/>
          </a:prstGeom>
        </p:spPr>
      </p:pic>
      <p:sp>
        <p:nvSpPr>
          <p:cNvPr id="7" name="Rectangle 6"/>
          <p:cNvSpPr/>
          <p:nvPr/>
        </p:nvSpPr>
        <p:spPr>
          <a:xfrm>
            <a:off x="3537611" y="2369721"/>
            <a:ext cx="4051909" cy="1323439"/>
          </a:xfrm>
          <a:prstGeom prst="rect">
            <a:avLst/>
          </a:prstGeom>
        </p:spPr>
        <p:txBody>
          <a:bodyPr wrap="square">
            <a:spAutoFit/>
          </a:bodyPr>
          <a:lstStyle/>
          <a:p>
            <a:pPr algn="ctr"/>
            <a:r>
              <a:rPr lang="fa-IR" sz="8000" dirty="0">
                <a:solidFill>
                  <a:srgbClr val="002060"/>
                </a:solidFill>
                <a:cs typeface="B Titr" panose="00000700000000000000" pitchFamily="2" charset="-78"/>
              </a:rPr>
              <a:t>پایان</a:t>
            </a:r>
            <a:endParaRPr lang="en-US" sz="8000" dirty="0">
              <a:solidFill>
                <a:srgbClr val="002060"/>
              </a:solidFill>
              <a:cs typeface="B Titr" panose="00000700000000000000" pitchFamily="2" charset="-78"/>
            </a:endParaRPr>
          </a:p>
        </p:txBody>
      </p:sp>
    </p:spTree>
    <p:extLst>
      <p:ext uri="{BB962C8B-B14F-4D97-AF65-F5344CB8AC3E}">
        <p14:creationId xmlns:p14="http://schemas.microsoft.com/office/powerpoint/2010/main" val="146497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985068" y="548640"/>
            <a:ext cx="3434080" cy="93502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accent1">
                    <a:lumMod val="50000"/>
                  </a:schemeClr>
                </a:solidFill>
                <a:cs typeface="B Titr" panose="00000700000000000000" pitchFamily="2" charset="-78"/>
              </a:rPr>
              <a:t>نقشه راه</a:t>
            </a:r>
            <a:endParaRPr lang="en-US" dirty="0">
              <a:solidFill>
                <a:schemeClr val="accent1">
                  <a:lumMod val="50000"/>
                </a:schemeClr>
              </a:solidFill>
              <a:cs typeface="B Titr" panose="00000700000000000000" pitchFamily="2" charset="-78"/>
            </a:endParaRPr>
          </a:p>
        </p:txBody>
      </p:sp>
      <p:sp>
        <p:nvSpPr>
          <p:cNvPr id="6" name="Rounded Rectangle 5"/>
          <p:cNvSpPr/>
          <p:nvPr/>
        </p:nvSpPr>
        <p:spPr>
          <a:xfrm>
            <a:off x="2597210" y="1534398"/>
            <a:ext cx="7835086" cy="12192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smtClean="0">
                <a:solidFill>
                  <a:schemeClr val="tx1"/>
                </a:solidFill>
                <a:cs typeface="B Titr" panose="00000700000000000000" pitchFamily="2" charset="-78"/>
              </a:rPr>
              <a:t>می دانیم </a:t>
            </a:r>
            <a:r>
              <a:rPr lang="ar-SA" dirty="0" smtClean="0">
                <a:solidFill>
                  <a:schemeClr val="tx1"/>
                </a:solidFill>
                <a:cs typeface="B Titr" panose="00000700000000000000" pitchFamily="2" charset="-78"/>
              </a:rPr>
              <a:t>که </a:t>
            </a:r>
            <a:r>
              <a:rPr lang="ar-SA" dirty="0">
                <a:solidFill>
                  <a:schemeClr val="tx1"/>
                </a:solidFill>
                <a:cs typeface="B Titr" panose="00000700000000000000" pitchFamily="2" charset="-78"/>
              </a:rPr>
              <a:t>در عرصۀ اقتصاد دو بازیگر اصلی وجود دارد. </a:t>
            </a:r>
            <a:endParaRPr lang="en-US" dirty="0">
              <a:solidFill>
                <a:schemeClr val="tx1"/>
              </a:solidFill>
              <a:cs typeface="B Titr" panose="00000700000000000000" pitchFamily="2" charset="-78"/>
            </a:endParaRPr>
          </a:p>
        </p:txBody>
      </p:sp>
      <p:sp>
        <p:nvSpPr>
          <p:cNvPr id="8" name="Left Arrow 7"/>
          <p:cNvSpPr/>
          <p:nvPr/>
        </p:nvSpPr>
        <p:spPr>
          <a:xfrm rot="510724">
            <a:off x="4734421" y="1878152"/>
            <a:ext cx="951242" cy="231653"/>
          </a:xfrm>
          <a:prstGeom prst="lef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Titr" panose="00000700000000000000" pitchFamily="2" charset="-78"/>
            </a:endParaRPr>
          </a:p>
        </p:txBody>
      </p:sp>
      <p:sp>
        <p:nvSpPr>
          <p:cNvPr id="9" name="Left Arrow 8"/>
          <p:cNvSpPr/>
          <p:nvPr/>
        </p:nvSpPr>
        <p:spPr>
          <a:xfrm rot="20620923">
            <a:off x="4690343" y="2330018"/>
            <a:ext cx="1012508" cy="203200"/>
          </a:xfrm>
          <a:prstGeom prst="lef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Titr" panose="00000700000000000000" pitchFamily="2" charset="-78"/>
            </a:endParaRPr>
          </a:p>
        </p:txBody>
      </p:sp>
      <p:sp>
        <p:nvSpPr>
          <p:cNvPr id="10" name="Oval 9"/>
          <p:cNvSpPr/>
          <p:nvPr/>
        </p:nvSpPr>
        <p:spPr>
          <a:xfrm>
            <a:off x="3134380" y="1748887"/>
            <a:ext cx="1571308" cy="319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خانوار</a:t>
            </a:r>
            <a:endParaRPr lang="en-US" dirty="0">
              <a:solidFill>
                <a:schemeClr val="tx1"/>
              </a:solidFill>
              <a:cs typeface="B Titr" panose="00000700000000000000" pitchFamily="2" charset="-78"/>
            </a:endParaRPr>
          </a:p>
        </p:txBody>
      </p:sp>
      <p:sp>
        <p:nvSpPr>
          <p:cNvPr id="11" name="Oval 10"/>
          <p:cNvSpPr/>
          <p:nvPr/>
        </p:nvSpPr>
        <p:spPr>
          <a:xfrm>
            <a:off x="3202008" y="2383497"/>
            <a:ext cx="1503680" cy="28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شرکت</a:t>
            </a:r>
            <a:endParaRPr lang="en-US" dirty="0">
              <a:solidFill>
                <a:schemeClr val="tx1"/>
              </a:solidFill>
              <a:cs typeface="B Titr" panose="00000700000000000000" pitchFamily="2" charset="-78"/>
            </a:endParaRPr>
          </a:p>
        </p:txBody>
      </p:sp>
      <p:sp>
        <p:nvSpPr>
          <p:cNvPr id="13" name="Oval 12"/>
          <p:cNvSpPr/>
          <p:nvPr/>
        </p:nvSpPr>
        <p:spPr>
          <a:xfrm>
            <a:off x="9430457" y="4618732"/>
            <a:ext cx="2284023" cy="1093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در پایان این درس می توانیم:</a:t>
            </a:r>
            <a:endParaRPr lang="fa-IR" dirty="0">
              <a:solidFill>
                <a:schemeClr val="tx1"/>
              </a:solidFill>
              <a:cs typeface="B Titr" panose="00000700000000000000" pitchFamily="2" charset="-78"/>
            </a:endParaRPr>
          </a:p>
        </p:txBody>
      </p:sp>
      <p:sp>
        <p:nvSpPr>
          <p:cNvPr id="14" name="Rectangle 13"/>
          <p:cNvSpPr/>
          <p:nvPr/>
        </p:nvSpPr>
        <p:spPr>
          <a:xfrm>
            <a:off x="2988028" y="4402176"/>
            <a:ext cx="5928226" cy="369332"/>
          </a:xfrm>
          <a:prstGeom prst="rect">
            <a:avLst/>
          </a:prstGeom>
          <a:solidFill>
            <a:schemeClr val="bg2">
              <a:lumMod val="20000"/>
              <a:lumOff val="80000"/>
            </a:schemeClr>
          </a:solidFill>
        </p:spPr>
        <p:txBody>
          <a:bodyPr wrap="none">
            <a:spAutoFit/>
          </a:bodyPr>
          <a:lstStyle/>
          <a:p>
            <a:pPr algn="ctr"/>
            <a:r>
              <a:rPr lang="fa-IR" dirty="0" smtClean="0">
                <a:cs typeface="B Titr" panose="00000700000000000000" pitchFamily="2" charset="-78"/>
              </a:rPr>
              <a:t> 1- نقش دولت را در یک اقتصاد بازاری درک کنیم و به خوبی بیان کنیم.</a:t>
            </a:r>
          </a:p>
        </p:txBody>
      </p:sp>
      <p:sp>
        <p:nvSpPr>
          <p:cNvPr id="15" name="Rectangle 14"/>
          <p:cNvSpPr/>
          <p:nvPr/>
        </p:nvSpPr>
        <p:spPr>
          <a:xfrm>
            <a:off x="2988029" y="4772794"/>
            <a:ext cx="5928226" cy="1200329"/>
          </a:xfrm>
          <a:prstGeom prst="rect">
            <a:avLst/>
          </a:prstGeom>
          <a:solidFill>
            <a:schemeClr val="bg2">
              <a:lumMod val="40000"/>
              <a:lumOff val="60000"/>
            </a:schemeClr>
          </a:solidFill>
        </p:spPr>
        <p:txBody>
          <a:bodyPr wrap="square">
            <a:spAutoFit/>
          </a:bodyPr>
          <a:lstStyle/>
          <a:p>
            <a:pPr algn="r">
              <a:lnSpc>
                <a:spcPct val="200000"/>
              </a:lnSpc>
            </a:pPr>
            <a:r>
              <a:rPr lang="fa-IR" dirty="0" smtClean="0">
                <a:cs typeface="B Titr" panose="00000700000000000000" pitchFamily="2" charset="-78"/>
              </a:rPr>
              <a:t>2- درآمد دولت و انواع مالیات ها را شناسایی کنیم </a:t>
            </a:r>
          </a:p>
          <a:p>
            <a:pPr algn="r">
              <a:lnSpc>
                <a:spcPct val="200000"/>
              </a:lnSpc>
            </a:pPr>
            <a:r>
              <a:rPr lang="fa-IR" dirty="0" smtClean="0">
                <a:cs typeface="B Titr" panose="00000700000000000000" pitchFamily="2" charset="-78"/>
              </a:rPr>
              <a:t>3-  نقش مالیات را در اقتصاد توضیح دهیم.</a:t>
            </a:r>
            <a:endParaRPr lang="fa-IR" dirty="0">
              <a:cs typeface="B Titr" panose="00000700000000000000" pitchFamily="2" charset="-78"/>
            </a:endParaRPr>
          </a:p>
        </p:txBody>
      </p:sp>
      <p:sp>
        <p:nvSpPr>
          <p:cNvPr id="16" name="Right Brace 15"/>
          <p:cNvSpPr/>
          <p:nvPr/>
        </p:nvSpPr>
        <p:spPr>
          <a:xfrm>
            <a:off x="8995557" y="4438634"/>
            <a:ext cx="355598" cy="171138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B Titr" panose="00000700000000000000" pitchFamily="2" charset="-78"/>
            </a:endParaRPr>
          </a:p>
        </p:txBody>
      </p:sp>
      <p:sp>
        <p:nvSpPr>
          <p:cNvPr id="17" name="Rectangle 16"/>
          <p:cNvSpPr/>
          <p:nvPr/>
        </p:nvSpPr>
        <p:spPr>
          <a:xfrm>
            <a:off x="904240" y="3105835"/>
            <a:ext cx="9528056" cy="369332"/>
          </a:xfrm>
          <a:prstGeom prst="rect">
            <a:avLst/>
          </a:prstGeom>
          <a:solidFill>
            <a:schemeClr val="accent1">
              <a:lumMod val="20000"/>
              <a:lumOff val="80000"/>
            </a:schemeClr>
          </a:solidFill>
        </p:spPr>
        <p:txBody>
          <a:bodyPr wrap="square">
            <a:spAutoFit/>
          </a:bodyPr>
          <a:lstStyle/>
          <a:p>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نکته ای که در این درس به دنبال </a:t>
            </a:r>
            <a:r>
              <a:rPr lang="ar-SA" dirty="0" smtClean="0">
                <a:solidFill>
                  <a:srgbClr val="181717"/>
                </a:solidFill>
                <a:latin typeface="B Mitra" panose="00000400000000000000" pitchFamily="2" charset="-78"/>
                <a:ea typeface="B Mitra" panose="00000400000000000000" pitchFamily="2" charset="-78"/>
                <a:cs typeface="B Titr" panose="00000700000000000000" pitchFamily="2" charset="-78"/>
              </a:rPr>
              <a:t>آن</a:t>
            </a:r>
            <a:r>
              <a:rPr lang="fa-IR" dirty="0" smtClean="0">
                <a:solidFill>
                  <a:srgbClr val="181717"/>
                </a:solidFill>
                <a:latin typeface="B Mitra" panose="00000400000000000000" pitchFamily="2" charset="-78"/>
                <a:ea typeface="B Mitra" panose="00000400000000000000" pitchFamily="2" charset="-78"/>
                <a:cs typeface="B Titr" panose="00000700000000000000" pitchFamily="2" charset="-78"/>
              </a:rPr>
              <a:t> هستیم</a:t>
            </a:r>
            <a:r>
              <a:rPr lang="ar-SA" dirty="0" smtClean="0">
                <a:solidFill>
                  <a:srgbClr val="181717"/>
                </a:solidFill>
                <a:latin typeface="B Mitra" panose="00000400000000000000" pitchFamily="2" charset="-78"/>
                <a:ea typeface="B Mitra" panose="00000400000000000000" pitchFamily="2" charset="-78"/>
                <a:cs typeface="B Titr" panose="00000700000000000000" pitchFamily="2" charset="-78"/>
              </a:rPr>
              <a:t> </a:t>
            </a: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این است که بازی اقتصاد نیازمند یک داور است که به آن </a:t>
            </a:r>
            <a:r>
              <a:rPr lang="ar-SA" dirty="0">
                <a:solidFill>
                  <a:srgbClr val="C00000"/>
                </a:solidFill>
                <a:latin typeface="B Mitra" panose="00000400000000000000" pitchFamily="2" charset="-78"/>
                <a:ea typeface="B Mitra" panose="00000400000000000000" pitchFamily="2" charset="-78"/>
                <a:cs typeface="B Titr" panose="00000700000000000000" pitchFamily="2" charset="-78"/>
              </a:rPr>
              <a:t>دولت </a:t>
            </a: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می گویند</a:t>
            </a:r>
            <a:endParaRPr lang="en-US" dirty="0">
              <a:cs typeface="B Titr" panose="00000700000000000000" pitchFamily="2" charset="-78"/>
            </a:endParaRPr>
          </a:p>
        </p:txBody>
      </p:sp>
      <p:sp>
        <p:nvSpPr>
          <p:cNvPr id="18" name="Rectangle 17"/>
          <p:cNvSpPr/>
          <p:nvPr/>
        </p:nvSpPr>
        <p:spPr>
          <a:xfrm>
            <a:off x="2422310" y="3690697"/>
            <a:ext cx="7178889" cy="369332"/>
          </a:xfrm>
          <a:prstGeom prst="rect">
            <a:avLst/>
          </a:prstGeom>
          <a:solidFill>
            <a:schemeClr val="accent1">
              <a:lumMod val="40000"/>
              <a:lumOff val="60000"/>
            </a:schemeClr>
          </a:solidFill>
        </p:spPr>
        <p:txBody>
          <a:bodyPr wrap="square">
            <a:spAutoFit/>
          </a:bodyPr>
          <a:lstStyle/>
          <a:p>
            <a:pPr algn="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دولت با </a:t>
            </a:r>
            <a:r>
              <a:rPr lang="ar-SA" dirty="0">
                <a:solidFill>
                  <a:srgbClr val="C00000"/>
                </a:solidFill>
                <a:latin typeface="B Mitra" panose="00000400000000000000" pitchFamily="2" charset="-78"/>
                <a:ea typeface="B Mitra" panose="00000400000000000000" pitchFamily="2" charset="-78"/>
                <a:cs typeface="B Titr" panose="00000700000000000000" pitchFamily="2" charset="-78"/>
              </a:rPr>
              <a:t>عملکرد درست خود </a:t>
            </a: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می تواند </a:t>
            </a:r>
            <a:r>
              <a:rPr lang="ar-SA" dirty="0">
                <a:solidFill>
                  <a:srgbClr val="C00000"/>
                </a:solidFill>
                <a:latin typeface="B Mitra" panose="00000400000000000000" pitchFamily="2" charset="-78"/>
                <a:ea typeface="B Mitra" panose="00000400000000000000" pitchFamily="2" charset="-78"/>
                <a:cs typeface="B Titr" panose="00000700000000000000" pitchFamily="2" charset="-78"/>
              </a:rPr>
              <a:t>تخصیص های بهینه ای </a:t>
            </a: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برای اقتصاد به وجود آورد. </a:t>
            </a:r>
            <a:endParaRPr lang="en-US" dirty="0">
              <a:cs typeface="B Titr" panose="00000700000000000000" pitchFamily="2" charset="-78"/>
            </a:endParaRPr>
          </a:p>
        </p:txBody>
      </p:sp>
    </p:spTree>
    <p:extLst>
      <p:ext uri="{BB962C8B-B14F-4D97-AF65-F5344CB8AC3E}">
        <p14:creationId xmlns:p14="http://schemas.microsoft.com/office/powerpoint/2010/main" val="60730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heel(1)">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heel(1)">
                                      <p:cBhvr>
                                        <p:cTn id="46" dur="2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heel(1)">
                                      <p:cBhvr>
                                        <p:cTn id="51" dur="2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style.rotation</p:attrName>
                                        </p:attrNameLst>
                                      </p:cBhvr>
                                      <p:tavLst>
                                        <p:tav tm="0">
                                          <p:val>
                                            <p:fltVal val="90"/>
                                          </p:val>
                                        </p:tav>
                                        <p:tav tm="100000">
                                          <p:val>
                                            <p:fltVal val="0"/>
                                          </p:val>
                                        </p:tav>
                                      </p:tavLst>
                                    </p:anim>
                                    <p:animEffect transition="in" filter="fade">
                                      <p:cBhvr>
                                        <p:cTn id="59" dur="10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20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1000" fill="hold"/>
                                        <p:tgtEl>
                                          <p:spTgt spid="15"/>
                                        </p:tgtEl>
                                        <p:attrNameLst>
                                          <p:attrName>ppt_w</p:attrName>
                                        </p:attrNameLst>
                                      </p:cBhvr>
                                      <p:tavLst>
                                        <p:tav tm="0">
                                          <p:val>
                                            <p:fltVal val="0"/>
                                          </p:val>
                                        </p:tav>
                                        <p:tav tm="100000">
                                          <p:val>
                                            <p:strVal val="#ppt_w"/>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style.rotation</p:attrName>
                                        </p:attrNameLst>
                                      </p:cBhvr>
                                      <p:tavLst>
                                        <p:tav tm="0">
                                          <p:val>
                                            <p:fltVal val="90"/>
                                          </p:val>
                                        </p:tav>
                                        <p:tav tm="100000">
                                          <p:val>
                                            <p:fltVal val="0"/>
                                          </p:val>
                                        </p:tav>
                                      </p:tavLst>
                                    </p:anim>
                                    <p:animEffect transition="in" filter="fade">
                                      <p:cBhvr>
                                        <p:cTn id="72" dur="10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heel(1)">
                                      <p:cBhvr>
                                        <p:cTn id="7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572098" y="458591"/>
            <a:ext cx="2529840" cy="43688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lumMod val="95000"/>
                    <a:lumOff val="5000"/>
                  </a:schemeClr>
                </a:solidFill>
                <a:cs typeface="B Titr" panose="00000700000000000000" pitchFamily="2" charset="-78"/>
              </a:rPr>
              <a:t>طرح مسئله</a:t>
            </a:r>
            <a:endParaRPr lang="en-US" b="1" dirty="0">
              <a:solidFill>
                <a:schemeClr val="tx1">
                  <a:lumMod val="95000"/>
                  <a:lumOff val="5000"/>
                </a:schemeClr>
              </a:solidFill>
              <a:cs typeface="B Titr" panose="00000700000000000000" pitchFamily="2" charset="-78"/>
            </a:endParaRPr>
          </a:p>
        </p:txBody>
      </p:sp>
      <p:sp>
        <p:nvSpPr>
          <p:cNvPr id="5" name="Rectangle 4"/>
          <p:cNvSpPr/>
          <p:nvPr/>
        </p:nvSpPr>
        <p:spPr>
          <a:xfrm>
            <a:off x="1148080" y="1064006"/>
            <a:ext cx="10617200" cy="1200329"/>
          </a:xfrm>
          <a:prstGeom prst="rect">
            <a:avLst/>
          </a:prstGeom>
        </p:spPr>
        <p:txBody>
          <a:bodyPr wrap="square">
            <a:spAutoFit/>
          </a:bodyPr>
          <a:lstStyle/>
          <a:p>
            <a:pPr algn="r"/>
            <a:r>
              <a:rPr lang="fa-IR" dirty="0" smtClean="0">
                <a:cs typeface="B Titr" panose="00000700000000000000" pitchFamily="2" charset="-78"/>
              </a:rPr>
              <a:t>فرض کنید شرکت کسب و کاری را طراحی کرده اید و می خواهید عملاً وارد فعالیت شوید.</a:t>
            </a:r>
          </a:p>
          <a:p>
            <a:pPr algn="r"/>
            <a:r>
              <a:rPr lang="fa-IR" dirty="0" smtClean="0">
                <a:cs typeface="B Titr" panose="00000700000000000000" pitchFamily="2" charset="-78"/>
              </a:rPr>
              <a:t> </a:t>
            </a:r>
          </a:p>
          <a:p>
            <a:pPr algn="r"/>
            <a:r>
              <a:rPr lang="fa-IR" dirty="0" smtClean="0">
                <a:cs typeface="B Titr" panose="00000700000000000000" pitchFamily="2" charset="-78"/>
              </a:rPr>
              <a:t>گام اول کسب </a:t>
            </a:r>
            <a:r>
              <a:rPr lang="fa-IR" dirty="0" smtClean="0">
                <a:solidFill>
                  <a:srgbClr val="C00000"/>
                </a:solidFill>
                <a:cs typeface="B Titr" panose="00000700000000000000" pitchFamily="2" charset="-78"/>
              </a:rPr>
              <a:t>مجوزهای لازم را برای فعالیت اقتصادی </a:t>
            </a:r>
            <a:r>
              <a:rPr lang="fa-IR" dirty="0" smtClean="0">
                <a:cs typeface="B Titr" panose="00000700000000000000" pitchFamily="2" charset="-78"/>
              </a:rPr>
              <a:t>از دولت                       و از این طریق دولت  می تواندبه کسب وکار نظارت کند.</a:t>
            </a:r>
          </a:p>
          <a:p>
            <a:pPr algn="r"/>
            <a:r>
              <a:rPr lang="fa-IR" dirty="0" smtClean="0">
                <a:cs typeface="B Titr" panose="00000700000000000000" pitchFamily="2" charset="-78"/>
              </a:rPr>
              <a:t> </a:t>
            </a:r>
          </a:p>
        </p:txBody>
      </p:sp>
      <p:sp>
        <p:nvSpPr>
          <p:cNvPr id="6" name="Left Arrow 5"/>
          <p:cNvSpPr/>
          <p:nvPr/>
        </p:nvSpPr>
        <p:spPr>
          <a:xfrm>
            <a:off x="5872480" y="1684113"/>
            <a:ext cx="650240" cy="254000"/>
          </a:xfrm>
          <a:prstGeom prst="leftArrow">
            <a:avLst>
              <a:gd name="adj1" fmla="val 4375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15760" y="2756720"/>
            <a:ext cx="4386178" cy="369332"/>
          </a:xfrm>
          <a:prstGeom prst="rect">
            <a:avLst/>
          </a:prstGeom>
          <a:solidFill>
            <a:schemeClr val="tx2">
              <a:lumMod val="40000"/>
              <a:lumOff val="60000"/>
            </a:schemeClr>
          </a:solidFill>
        </p:spPr>
        <p:txBody>
          <a:bodyPr wrap="square">
            <a:spAutoFit/>
          </a:bodyPr>
          <a:lstStyle/>
          <a:p>
            <a:pPr algn="r"/>
            <a:r>
              <a:rPr lang="fa-IR" dirty="0" smtClean="0">
                <a:cs typeface="B Titr" panose="00000700000000000000" pitchFamily="2" charset="-78"/>
              </a:rPr>
              <a:t>دولت چرا باید در فعالیت اقتصادی ما نظارت کند؟ </a:t>
            </a:r>
          </a:p>
        </p:txBody>
      </p:sp>
      <p:sp>
        <p:nvSpPr>
          <p:cNvPr id="8" name="Rectangle 7"/>
          <p:cNvSpPr/>
          <p:nvPr/>
        </p:nvSpPr>
        <p:spPr>
          <a:xfrm>
            <a:off x="6097549" y="2168848"/>
            <a:ext cx="5322290" cy="369332"/>
          </a:xfrm>
          <a:prstGeom prst="rect">
            <a:avLst/>
          </a:prstGeom>
          <a:solidFill>
            <a:schemeClr val="bg2">
              <a:lumMod val="60000"/>
              <a:lumOff val="40000"/>
            </a:schemeClr>
          </a:solidFill>
        </p:spPr>
        <p:txBody>
          <a:bodyPr wrap="none">
            <a:spAutoFit/>
          </a:bodyPr>
          <a:lstStyle/>
          <a:p>
            <a:pPr algn="r"/>
            <a:r>
              <a:rPr lang="fa-IR" dirty="0" smtClean="0">
                <a:cs typeface="B Titr" panose="00000700000000000000" pitchFamily="2" charset="-78"/>
              </a:rPr>
              <a:t>چرا ما مجبوریم برای کسب و کار هایمان با دولت هماهنگ باشیم؟</a:t>
            </a:r>
          </a:p>
        </p:txBody>
      </p:sp>
      <p:sp>
        <p:nvSpPr>
          <p:cNvPr id="12" name="Rectangle 11"/>
          <p:cNvSpPr/>
          <p:nvPr/>
        </p:nvSpPr>
        <p:spPr>
          <a:xfrm>
            <a:off x="3327846" y="3442967"/>
            <a:ext cx="7122160" cy="400110"/>
          </a:xfrm>
          <a:prstGeom prst="rect">
            <a:avLst/>
          </a:prstGeom>
          <a:solidFill>
            <a:schemeClr val="tx2">
              <a:lumMod val="40000"/>
              <a:lumOff val="60000"/>
            </a:schemeClr>
          </a:solidFill>
        </p:spPr>
        <p:txBody>
          <a:bodyPr wrap="square">
            <a:spAutoFit/>
          </a:bodyPr>
          <a:lstStyle/>
          <a:p>
            <a:r>
              <a:rPr lang="ar-SA" sz="2000" dirty="0">
                <a:solidFill>
                  <a:srgbClr val="181717"/>
                </a:solidFill>
                <a:latin typeface="B Mitra" panose="00000400000000000000" pitchFamily="2" charset="-78"/>
                <a:ea typeface="B Mitra" panose="00000400000000000000" pitchFamily="2" charset="-78"/>
                <a:cs typeface="B Titr" panose="00000700000000000000" pitchFamily="2" charset="-78"/>
              </a:rPr>
              <a:t>دولت علاوه بر وظایف نظارتی، </a:t>
            </a:r>
            <a:r>
              <a:rPr lang="ar-SA" sz="2000" dirty="0">
                <a:solidFill>
                  <a:srgbClr val="C00000"/>
                </a:solidFill>
                <a:latin typeface="B Mitra" panose="00000400000000000000" pitchFamily="2" charset="-78"/>
                <a:ea typeface="B Mitra" panose="00000400000000000000" pitchFamily="2" charset="-78"/>
                <a:cs typeface="B Titr" panose="00000700000000000000" pitchFamily="2" charset="-78"/>
              </a:rPr>
              <a:t>مسئول ارائۀ کالاها و خدمات عمومی </a:t>
            </a:r>
            <a:r>
              <a:rPr lang="ar-SA" sz="2000" dirty="0">
                <a:solidFill>
                  <a:srgbClr val="181717"/>
                </a:solidFill>
                <a:latin typeface="B Mitra" panose="00000400000000000000" pitchFamily="2" charset="-78"/>
                <a:ea typeface="B Mitra" panose="00000400000000000000" pitchFamily="2" charset="-78"/>
                <a:cs typeface="B Titr" panose="00000700000000000000" pitchFamily="2" charset="-78"/>
              </a:rPr>
              <a:t>هم هست</a:t>
            </a: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 </a:t>
            </a:r>
            <a:endParaRPr lang="en-US" dirty="0">
              <a:cs typeface="B Titr" panose="00000700000000000000" pitchFamily="2" charset="-78"/>
            </a:endParaRPr>
          </a:p>
        </p:txBody>
      </p:sp>
      <p:sp>
        <p:nvSpPr>
          <p:cNvPr id="13" name="Rectangle 12"/>
          <p:cNvSpPr/>
          <p:nvPr/>
        </p:nvSpPr>
        <p:spPr>
          <a:xfrm>
            <a:off x="6888926" y="4698543"/>
            <a:ext cx="3149154" cy="646331"/>
          </a:xfrm>
          <a:prstGeom prst="rect">
            <a:avLst/>
          </a:prstGeom>
          <a:solidFill>
            <a:schemeClr val="tx2">
              <a:lumMod val="40000"/>
              <a:lumOff val="60000"/>
            </a:schemeClr>
          </a:solidFill>
        </p:spPr>
        <p:txBody>
          <a:bodyPr wrap="square">
            <a:spAutoFit/>
          </a:bodyPr>
          <a:lstStyle/>
          <a:p>
            <a:pPr marL="285750" indent="-285750" algn="r" rtl="1">
              <a:buFont typeface="Wingdings" panose="05000000000000000000" pitchFamily="2" charset="2"/>
              <a:buChar char="v"/>
            </a:pPr>
            <a:r>
              <a:rPr lang="ar-SA"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 </a:t>
            </a:r>
            <a:r>
              <a:rPr lang="fa-IR"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ت</a:t>
            </a:r>
            <a:r>
              <a:rPr lang="ar-SA"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أمین </a:t>
            </a:r>
            <a:r>
              <a:rPr lang="ar-SA" b="1" dirty="0">
                <a:solidFill>
                  <a:srgbClr val="181717"/>
                </a:solidFill>
                <a:latin typeface="B Mitra" panose="00000400000000000000" pitchFamily="2" charset="-78"/>
                <a:ea typeface="B Mitra" panose="00000400000000000000" pitchFamily="2" charset="-78"/>
                <a:cs typeface="B Titr" panose="00000700000000000000" pitchFamily="2" charset="-78"/>
              </a:rPr>
              <a:t>بهداشت و </a:t>
            </a:r>
            <a:r>
              <a:rPr lang="ar-SA"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امنیت</a:t>
            </a:r>
            <a:r>
              <a:rPr lang="fa-IR"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 و ......</a:t>
            </a:r>
          </a:p>
          <a:p>
            <a:r>
              <a:rPr lang="ar-SA"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 </a:t>
            </a:r>
            <a:endParaRPr lang="en-US" b="1" dirty="0">
              <a:cs typeface="B Titr" panose="00000700000000000000" pitchFamily="2" charset="-78"/>
            </a:endParaRPr>
          </a:p>
        </p:txBody>
      </p:sp>
      <p:sp>
        <p:nvSpPr>
          <p:cNvPr id="14" name="Rectangle 13"/>
          <p:cNvSpPr/>
          <p:nvPr/>
        </p:nvSpPr>
        <p:spPr>
          <a:xfrm>
            <a:off x="5526909" y="4075041"/>
            <a:ext cx="4511171" cy="369332"/>
          </a:xfrm>
          <a:prstGeom prst="rect">
            <a:avLst/>
          </a:prstGeom>
          <a:solidFill>
            <a:schemeClr val="tx2">
              <a:lumMod val="40000"/>
              <a:lumOff val="60000"/>
            </a:schemeClr>
          </a:solidFill>
        </p:spPr>
        <p:txBody>
          <a:bodyPr wrap="none">
            <a:spAutoFit/>
          </a:bodyPr>
          <a:lstStyle/>
          <a:p>
            <a:pPr marL="285750" indent="-285750" algn="l" rtl="1">
              <a:buFont typeface="Wingdings" panose="05000000000000000000" pitchFamily="2" charset="2"/>
              <a:buChar char="v"/>
            </a:pPr>
            <a:r>
              <a:rPr lang="fa-IR"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مثل </a:t>
            </a:r>
            <a:r>
              <a:rPr lang="ar-SA"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احداث </a:t>
            </a:r>
            <a:r>
              <a:rPr lang="ar-SA" b="1" dirty="0">
                <a:solidFill>
                  <a:srgbClr val="181717"/>
                </a:solidFill>
                <a:latin typeface="B Mitra" panose="00000400000000000000" pitchFamily="2" charset="-78"/>
                <a:ea typeface="B Mitra" panose="00000400000000000000" pitchFamily="2" charset="-78"/>
                <a:cs typeface="B Titr" panose="00000700000000000000" pitchFamily="2" charset="-78"/>
              </a:rPr>
              <a:t>جاده و </a:t>
            </a:r>
            <a:r>
              <a:rPr lang="ar-SA"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پل</a:t>
            </a:r>
            <a:r>
              <a:rPr lang="fa-IR"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   مدرسه ، بیمارستان و .....</a:t>
            </a:r>
            <a:r>
              <a:rPr lang="en-US"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 </a:t>
            </a:r>
            <a:r>
              <a:rPr lang="ar-SA"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 </a:t>
            </a:r>
            <a:endParaRPr lang="en-US" b="1" dirty="0">
              <a:cs typeface="B Titr" panose="00000700000000000000" pitchFamily="2" charset="-78"/>
            </a:endParaRPr>
          </a:p>
        </p:txBody>
      </p:sp>
      <p:sp>
        <p:nvSpPr>
          <p:cNvPr id="15" name="Rectangle 14"/>
          <p:cNvSpPr/>
          <p:nvPr/>
        </p:nvSpPr>
        <p:spPr>
          <a:xfrm>
            <a:off x="5604663" y="5424181"/>
            <a:ext cx="4987263" cy="369332"/>
          </a:xfrm>
          <a:prstGeom prst="rect">
            <a:avLst/>
          </a:prstGeom>
          <a:solidFill>
            <a:schemeClr val="tx2">
              <a:lumMod val="40000"/>
              <a:lumOff val="60000"/>
            </a:schemeClr>
          </a:solidFill>
        </p:spPr>
        <p:txBody>
          <a:bodyPr wrap="none">
            <a:spAutoFit/>
          </a:bodyPr>
          <a:lstStyle/>
          <a:p>
            <a:r>
              <a:rPr lang="ar-SA"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چه کسی باید این کالاهای عمومی را برای مردم فراهم کند؟ </a:t>
            </a:r>
            <a:endParaRPr lang="fa-IR" b="1" dirty="0" smtClean="0">
              <a:solidFill>
                <a:srgbClr val="181717"/>
              </a:solidFill>
              <a:latin typeface="B Mitra" panose="00000400000000000000" pitchFamily="2" charset="-78"/>
              <a:ea typeface="B Mitra" panose="00000400000000000000" pitchFamily="2" charset="-78"/>
              <a:cs typeface="B Titr" panose="00000700000000000000" pitchFamily="2" charset="-78"/>
            </a:endParaRPr>
          </a:p>
        </p:txBody>
      </p:sp>
      <p:sp>
        <p:nvSpPr>
          <p:cNvPr id="16" name="Oval 15"/>
          <p:cNvSpPr/>
          <p:nvPr/>
        </p:nvSpPr>
        <p:spPr>
          <a:xfrm>
            <a:off x="3250092" y="5424181"/>
            <a:ext cx="2276817" cy="38660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C00000"/>
                </a:solidFill>
                <a:cs typeface="B Titr" panose="00000700000000000000" pitchFamily="2" charset="-78"/>
              </a:rPr>
              <a:t>دولت</a:t>
            </a:r>
            <a:endParaRPr lang="en-US" sz="2400" b="1" dirty="0">
              <a:solidFill>
                <a:srgbClr val="C00000"/>
              </a:solidFill>
              <a:cs typeface="B Titr" panose="00000700000000000000" pitchFamily="2" charset="-78"/>
            </a:endParaRPr>
          </a:p>
        </p:txBody>
      </p:sp>
    </p:spTree>
    <p:extLst>
      <p:ext uri="{BB962C8B-B14F-4D97-AF65-F5344CB8AC3E}">
        <p14:creationId xmlns:p14="http://schemas.microsoft.com/office/powerpoint/2010/main" val="27596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heel(1)">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 calcmode="lin" valueType="num">
                                      <p:cBhvr>
                                        <p:cTn id="50" dur="1000" fill="hold"/>
                                        <p:tgtEl>
                                          <p:spTgt spid="13"/>
                                        </p:tgtEl>
                                        <p:attrNameLst>
                                          <p:attrName>style.rotation</p:attrName>
                                        </p:attrNameLst>
                                      </p:cBhvr>
                                      <p:tavLst>
                                        <p:tav tm="0">
                                          <p:val>
                                            <p:fltVal val="90"/>
                                          </p:val>
                                        </p:tav>
                                        <p:tav tm="100000">
                                          <p:val>
                                            <p:fltVal val="0"/>
                                          </p:val>
                                        </p:tav>
                                      </p:tavLst>
                                    </p:anim>
                                    <p:animEffect transition="in" filter="fade">
                                      <p:cBhvr>
                                        <p:cTn id="51" dur="1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heel(1)">
                                      <p:cBhvr>
                                        <p:cTn id="56" dur="20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heel(1)">
                                      <p:cBhvr>
                                        <p:cTn id="6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7" grpId="0" animBg="1"/>
      <p:bldP spid="8"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763983" y="725408"/>
            <a:ext cx="1615440" cy="71120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chemeClr val="tx1"/>
                </a:solidFill>
                <a:cs typeface="B Titr" panose="00000700000000000000" pitchFamily="2" charset="-78"/>
              </a:rPr>
              <a:t>وظایف دولت </a:t>
            </a:r>
            <a:endParaRPr lang="en-US" b="1" dirty="0">
              <a:solidFill>
                <a:schemeClr val="tx1"/>
              </a:solidFill>
              <a:cs typeface="B Titr" panose="00000700000000000000" pitchFamily="2" charset="-78"/>
            </a:endParaRPr>
          </a:p>
        </p:txBody>
      </p:sp>
      <p:sp>
        <p:nvSpPr>
          <p:cNvPr id="3" name="Rectangle 2"/>
          <p:cNvSpPr/>
          <p:nvPr/>
        </p:nvSpPr>
        <p:spPr>
          <a:xfrm>
            <a:off x="6419153" y="831056"/>
            <a:ext cx="2074607" cy="369332"/>
          </a:xfrm>
          <a:prstGeom prst="rect">
            <a:avLst/>
          </a:prstGeom>
          <a:solidFill>
            <a:schemeClr val="bg2">
              <a:lumMod val="60000"/>
              <a:lumOff val="40000"/>
            </a:schemeClr>
          </a:solidFill>
        </p:spPr>
        <p:txBody>
          <a:bodyPr wrap="none">
            <a:spAutoFit/>
          </a:bodyPr>
          <a:lstStyle/>
          <a:p>
            <a:r>
              <a:rPr lang="ar-SA" dirty="0">
                <a:latin typeface="Calibri" panose="020F0502020204030204" pitchFamily="34" charset="0"/>
                <a:ea typeface="Calibri" panose="020F0502020204030204" pitchFamily="34" charset="0"/>
                <a:cs typeface="B Titr" panose="00000700000000000000" pitchFamily="2" charset="-78"/>
              </a:rPr>
              <a:t> </a:t>
            </a:r>
            <a:r>
              <a:rPr lang="fa-IR" dirty="0" smtClean="0">
                <a:latin typeface="Calibri" panose="020F0502020204030204" pitchFamily="34" charset="0"/>
                <a:ea typeface="Calibri" panose="020F0502020204030204" pitchFamily="34" charset="0"/>
                <a:cs typeface="B Titr" panose="00000700000000000000" pitchFamily="2" charset="-78"/>
              </a:rPr>
              <a:t>1- </a:t>
            </a:r>
            <a:r>
              <a:rPr lang="ar-SA" dirty="0" smtClean="0">
                <a:latin typeface="Calibri" panose="020F0502020204030204" pitchFamily="34" charset="0"/>
                <a:ea typeface="Calibri" panose="020F0502020204030204" pitchFamily="34" charset="0"/>
                <a:cs typeface="B Titr" panose="00000700000000000000" pitchFamily="2" charset="-78"/>
              </a:rPr>
              <a:t>بهبود </a:t>
            </a:r>
            <a:r>
              <a:rPr lang="ar-SA" dirty="0">
                <a:latin typeface="Calibri" panose="020F0502020204030204" pitchFamily="34" charset="0"/>
                <a:ea typeface="Calibri" panose="020F0502020204030204" pitchFamily="34" charset="0"/>
                <a:cs typeface="B Titr" panose="00000700000000000000" pitchFamily="2" charset="-78"/>
              </a:rPr>
              <a:t>عملکرد بازار </a:t>
            </a:r>
            <a:endParaRPr lang="en-US" dirty="0"/>
          </a:p>
        </p:txBody>
      </p:sp>
      <p:sp>
        <p:nvSpPr>
          <p:cNvPr id="4" name="Rectangle 3"/>
          <p:cNvSpPr/>
          <p:nvPr/>
        </p:nvSpPr>
        <p:spPr>
          <a:xfrm>
            <a:off x="6234808" y="1349633"/>
            <a:ext cx="2258952" cy="369332"/>
          </a:xfrm>
          <a:prstGeom prst="rect">
            <a:avLst/>
          </a:prstGeom>
          <a:solidFill>
            <a:schemeClr val="accent3">
              <a:lumMod val="40000"/>
              <a:lumOff val="60000"/>
            </a:schemeClr>
          </a:solidFill>
        </p:spPr>
        <p:txBody>
          <a:bodyPr wrap="none">
            <a:spAutoFit/>
          </a:bodyPr>
          <a:lstStyle/>
          <a:p>
            <a:r>
              <a:rPr lang="fa-IR" dirty="0" smtClean="0">
                <a:latin typeface="Calibri" panose="020F0502020204030204" pitchFamily="34" charset="0"/>
                <a:ea typeface="Calibri" panose="020F0502020204030204" pitchFamily="34" charset="0"/>
                <a:cs typeface="B Titr" panose="00000700000000000000" pitchFamily="2" charset="-78"/>
              </a:rPr>
              <a:t>2- </a:t>
            </a:r>
            <a:r>
              <a:rPr lang="ar-SA" dirty="0" smtClean="0">
                <a:latin typeface="Calibri" panose="020F0502020204030204" pitchFamily="34" charset="0"/>
                <a:ea typeface="Calibri" panose="020F0502020204030204" pitchFamily="34" charset="0"/>
                <a:cs typeface="B Titr" panose="00000700000000000000" pitchFamily="2" charset="-78"/>
              </a:rPr>
              <a:t>ارائه </a:t>
            </a:r>
            <a:r>
              <a:rPr lang="ar-SA" dirty="0">
                <a:latin typeface="Calibri" panose="020F0502020204030204" pitchFamily="34" charset="0"/>
                <a:ea typeface="Calibri" panose="020F0502020204030204" pitchFamily="34" charset="0"/>
                <a:cs typeface="B Titr" panose="00000700000000000000" pitchFamily="2" charset="-78"/>
              </a:rPr>
              <a:t>کالاهای عمومی </a:t>
            </a:r>
            <a:endParaRPr lang="en-US" dirty="0"/>
          </a:p>
        </p:txBody>
      </p:sp>
      <p:sp>
        <p:nvSpPr>
          <p:cNvPr id="5" name="Rectangle 4"/>
          <p:cNvSpPr/>
          <p:nvPr/>
        </p:nvSpPr>
        <p:spPr>
          <a:xfrm>
            <a:off x="9306853" y="2204918"/>
            <a:ext cx="2145139" cy="369332"/>
          </a:xfrm>
          <a:prstGeom prst="rect">
            <a:avLst/>
          </a:prstGeom>
          <a:solidFill>
            <a:schemeClr val="bg1">
              <a:lumMod val="85000"/>
            </a:schemeClr>
          </a:solidFill>
        </p:spPr>
        <p:txBody>
          <a:bodyPr wrap="none">
            <a:spAutoFit/>
          </a:bodyPr>
          <a:lstStyle/>
          <a:p>
            <a:r>
              <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rPr>
              <a:t>1-  </a:t>
            </a:r>
            <a:r>
              <a:rPr lang="ar-SA" dirty="0" smtClean="0">
                <a:solidFill>
                  <a:srgbClr val="C00000"/>
                </a:solidFill>
                <a:latin typeface="Calibri" panose="020F0502020204030204" pitchFamily="34" charset="0"/>
                <a:ea typeface="Calibri" panose="020F0502020204030204" pitchFamily="34" charset="0"/>
                <a:cs typeface="B Titr" panose="00000700000000000000" pitchFamily="2" charset="-78"/>
              </a:rPr>
              <a:t>بهبود </a:t>
            </a:r>
            <a:r>
              <a:rPr lang="ar-SA" dirty="0">
                <a:solidFill>
                  <a:srgbClr val="C00000"/>
                </a:solidFill>
                <a:latin typeface="Calibri" panose="020F0502020204030204" pitchFamily="34" charset="0"/>
                <a:ea typeface="Calibri" panose="020F0502020204030204" pitchFamily="34" charset="0"/>
                <a:cs typeface="B Titr" panose="00000700000000000000" pitchFamily="2" charset="-78"/>
              </a:rPr>
              <a:t>عملکرد </a:t>
            </a:r>
            <a:r>
              <a:rPr lang="ar-SA" dirty="0" smtClean="0">
                <a:solidFill>
                  <a:srgbClr val="C00000"/>
                </a:solidFill>
                <a:latin typeface="Calibri" panose="020F0502020204030204" pitchFamily="34" charset="0"/>
                <a:ea typeface="Calibri" panose="020F0502020204030204" pitchFamily="34" charset="0"/>
                <a:cs typeface="B Titr" panose="00000700000000000000" pitchFamily="2" charset="-78"/>
              </a:rPr>
              <a:t>بازار</a:t>
            </a:r>
            <a:r>
              <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rPr>
              <a:t>:</a:t>
            </a:r>
            <a:r>
              <a:rPr lang="ar-SA" dirty="0" smtClean="0">
                <a:solidFill>
                  <a:srgbClr val="C00000"/>
                </a:solidFill>
                <a:latin typeface="Calibri" panose="020F0502020204030204" pitchFamily="34" charset="0"/>
                <a:ea typeface="Calibri" panose="020F0502020204030204" pitchFamily="34" charset="0"/>
                <a:cs typeface="B Titr" panose="00000700000000000000" pitchFamily="2" charset="-78"/>
              </a:rPr>
              <a:t> </a:t>
            </a:r>
            <a:endParaRPr lang="en-US" dirty="0">
              <a:solidFill>
                <a:srgbClr val="C00000"/>
              </a:solidFill>
            </a:endParaRPr>
          </a:p>
        </p:txBody>
      </p:sp>
      <p:sp>
        <p:nvSpPr>
          <p:cNvPr id="6" name="Right Bracket 5"/>
          <p:cNvSpPr/>
          <p:nvPr/>
        </p:nvSpPr>
        <p:spPr>
          <a:xfrm>
            <a:off x="8493760" y="634861"/>
            <a:ext cx="82263" cy="117856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2509520" y="2766397"/>
            <a:ext cx="9163336" cy="369332"/>
          </a:xfrm>
          <a:prstGeom prst="rect">
            <a:avLst/>
          </a:prstGeom>
          <a:solidFill>
            <a:schemeClr val="bg2"/>
          </a:solidFill>
        </p:spPr>
        <p:txBody>
          <a:bodyPr wrap="square">
            <a:spAutoFit/>
          </a:bodyPr>
          <a:lstStyle/>
          <a:p>
            <a:pPr marL="342900" indent="-342900" algn="r" rtl="1">
              <a:buFont typeface="Wingdings" panose="05000000000000000000" pitchFamily="2" charset="2"/>
              <a:buChar char="v"/>
            </a:pPr>
            <a:r>
              <a:rPr lang="fa-IR" dirty="0" smtClean="0">
                <a:latin typeface="Calibri" panose="020F0502020204030204" pitchFamily="34" charset="0"/>
                <a:ea typeface="Calibri" panose="020F0502020204030204" pitchFamily="34" charset="0"/>
                <a:cs typeface="B Titr" panose="00000700000000000000" pitchFamily="2" charset="-78"/>
              </a:rPr>
              <a:t>دولت </a:t>
            </a:r>
            <a:r>
              <a:rPr lang="ar-SA" dirty="0" smtClean="0">
                <a:latin typeface="Calibri" panose="020F0502020204030204" pitchFamily="34" charset="0"/>
                <a:ea typeface="Calibri" panose="020F0502020204030204" pitchFamily="34" charset="0"/>
                <a:cs typeface="B Titr" panose="00000700000000000000" pitchFamily="2" charset="-78"/>
              </a:rPr>
              <a:t>قوانینی</a:t>
            </a:r>
            <a:r>
              <a:rPr lang="fa-IR" dirty="0" smtClean="0">
                <a:latin typeface="Calibri" panose="020F0502020204030204" pitchFamily="34" charset="0"/>
                <a:ea typeface="Calibri" panose="020F0502020204030204" pitchFamily="34" charset="0"/>
                <a:cs typeface="B Titr" panose="00000700000000000000" pitchFamily="2" charset="-78"/>
              </a:rPr>
              <a:t> </a:t>
            </a:r>
            <a:r>
              <a:rPr lang="ar-SA" dirty="0" smtClean="0">
                <a:latin typeface="Calibri" panose="020F0502020204030204" pitchFamily="34" charset="0"/>
                <a:ea typeface="Calibri" panose="020F0502020204030204" pitchFamily="34" charset="0"/>
                <a:cs typeface="B Titr" panose="00000700000000000000" pitchFamily="2" charset="-78"/>
              </a:rPr>
              <a:t> وضع </a:t>
            </a:r>
            <a:r>
              <a:rPr lang="ar-SA" dirty="0">
                <a:latin typeface="Calibri" panose="020F0502020204030204" pitchFamily="34" charset="0"/>
                <a:ea typeface="Calibri" panose="020F0502020204030204" pitchFamily="34" charset="0"/>
                <a:cs typeface="B Titr" panose="00000700000000000000" pitchFamily="2" charset="-78"/>
              </a:rPr>
              <a:t>می کند </a:t>
            </a:r>
            <a:r>
              <a:rPr lang="fa-IR" dirty="0" smtClean="0">
                <a:latin typeface="Calibri" panose="020F0502020204030204" pitchFamily="34" charset="0"/>
                <a:ea typeface="Calibri" panose="020F0502020204030204" pitchFamily="34" charset="0"/>
                <a:cs typeface="B Titr" panose="00000700000000000000" pitchFamily="2" charset="-78"/>
              </a:rPr>
              <a:t>                                     </a:t>
            </a:r>
            <a:r>
              <a:rPr lang="ar-SA" dirty="0" smtClean="0">
                <a:latin typeface="Calibri" panose="020F0502020204030204" pitchFamily="34" charset="0"/>
                <a:ea typeface="Calibri" panose="020F0502020204030204" pitchFamily="34" charset="0"/>
                <a:cs typeface="B Titr" panose="00000700000000000000" pitchFamily="2" charset="-78"/>
              </a:rPr>
              <a:t>کار </a:t>
            </a:r>
            <a:r>
              <a:rPr lang="ar-SA" dirty="0">
                <a:latin typeface="Calibri" panose="020F0502020204030204" pitchFamily="34" charset="0"/>
                <a:ea typeface="Calibri" panose="020F0502020204030204" pitchFamily="34" charset="0"/>
                <a:cs typeface="B Titr" panose="00000700000000000000" pitchFamily="2" charset="-78"/>
              </a:rPr>
              <a:t>خریداران و فروشندگان راحت </a:t>
            </a:r>
            <a:r>
              <a:rPr lang="fa-IR" dirty="0" smtClean="0">
                <a:latin typeface="Calibri" panose="020F0502020204030204" pitchFamily="34" charset="0"/>
                <a:ea typeface="Calibri" panose="020F0502020204030204" pitchFamily="34" charset="0"/>
                <a:cs typeface="B Titr" panose="00000700000000000000" pitchFamily="2" charset="-78"/>
              </a:rPr>
              <a:t> می </a:t>
            </a:r>
            <a:r>
              <a:rPr lang="ar-SA" dirty="0" smtClean="0">
                <a:latin typeface="Calibri" panose="020F0502020204030204" pitchFamily="34" charset="0"/>
                <a:ea typeface="Calibri" panose="020F0502020204030204" pitchFamily="34" charset="0"/>
                <a:cs typeface="B Titr" panose="00000700000000000000" pitchFamily="2" charset="-78"/>
              </a:rPr>
              <a:t>شود </a:t>
            </a:r>
            <a:endParaRPr lang="en-US" dirty="0"/>
          </a:p>
        </p:txBody>
      </p:sp>
      <p:sp>
        <p:nvSpPr>
          <p:cNvPr id="9" name="Rectangle 8"/>
          <p:cNvSpPr/>
          <p:nvPr/>
        </p:nvSpPr>
        <p:spPr>
          <a:xfrm>
            <a:off x="8051800" y="3457180"/>
            <a:ext cx="3631122" cy="369332"/>
          </a:xfrm>
          <a:prstGeom prst="rect">
            <a:avLst/>
          </a:prstGeom>
          <a:solidFill>
            <a:schemeClr val="accent1">
              <a:lumMod val="40000"/>
              <a:lumOff val="60000"/>
            </a:schemeClr>
          </a:solidFill>
        </p:spPr>
        <p:txBody>
          <a:bodyPr wrap="none">
            <a:spAutoFit/>
          </a:bodyPr>
          <a:lstStyle/>
          <a:p>
            <a:pPr marL="285750" indent="-285750" algn="l" rtl="1">
              <a:buFont typeface="Wingdings" panose="05000000000000000000" pitchFamily="2" charset="2"/>
              <a:buChar char="v"/>
            </a:pPr>
            <a:r>
              <a:rPr lang="ar-SA" dirty="0">
                <a:latin typeface="Calibri" panose="020F0502020204030204" pitchFamily="34" charset="0"/>
                <a:ea typeface="Calibri" panose="020F0502020204030204" pitchFamily="34" charset="0"/>
                <a:cs typeface="B Titr" panose="00000700000000000000" pitchFamily="2" charset="-78"/>
              </a:rPr>
              <a:t>مانع آسیب رسیدن به </a:t>
            </a:r>
            <a:r>
              <a:rPr lang="ar-SA" dirty="0" smtClean="0">
                <a:latin typeface="Calibri" panose="020F0502020204030204" pitchFamily="34" charset="0"/>
                <a:ea typeface="Calibri" panose="020F0502020204030204" pitchFamily="34" charset="0"/>
                <a:cs typeface="B Titr" panose="00000700000000000000" pitchFamily="2" charset="-78"/>
              </a:rPr>
              <a:t>مبادلات</a:t>
            </a:r>
            <a:r>
              <a:rPr lang="fa-IR" dirty="0" smtClean="0">
                <a:latin typeface="Calibri" panose="020F0502020204030204" pitchFamily="34" charset="0"/>
                <a:ea typeface="Calibri" panose="020F0502020204030204" pitchFamily="34" charset="0"/>
                <a:cs typeface="B Titr" panose="00000700000000000000" pitchFamily="2" charset="-78"/>
              </a:rPr>
              <a:t> می شود </a:t>
            </a:r>
            <a:r>
              <a:rPr lang="ar-SA" dirty="0" smtClean="0">
                <a:latin typeface="Calibri" panose="020F0502020204030204" pitchFamily="34" charset="0"/>
                <a:ea typeface="Calibri" panose="020F0502020204030204" pitchFamily="34" charset="0"/>
                <a:cs typeface="B Titr" panose="00000700000000000000" pitchFamily="2" charset="-78"/>
              </a:rPr>
              <a:t> </a:t>
            </a:r>
            <a:endParaRPr lang="en-US" dirty="0"/>
          </a:p>
        </p:txBody>
      </p:sp>
      <p:sp>
        <p:nvSpPr>
          <p:cNvPr id="10" name="Rectangle 9"/>
          <p:cNvSpPr/>
          <p:nvPr/>
        </p:nvSpPr>
        <p:spPr>
          <a:xfrm>
            <a:off x="7539736" y="4017313"/>
            <a:ext cx="4063933" cy="369332"/>
          </a:xfrm>
          <a:prstGeom prst="rect">
            <a:avLst/>
          </a:prstGeom>
          <a:solidFill>
            <a:schemeClr val="bg2"/>
          </a:solidFill>
        </p:spPr>
        <p:txBody>
          <a:bodyPr wrap="none">
            <a:spAutoFit/>
          </a:bodyPr>
          <a:lstStyle/>
          <a:p>
            <a:pPr marL="285750" indent="-285750" algn="l" rtl="1">
              <a:buFont typeface="Wingdings" panose="05000000000000000000" pitchFamily="2" charset="2"/>
              <a:buChar char="v"/>
            </a:pPr>
            <a:r>
              <a:rPr lang="fa-IR" dirty="0" smtClean="0">
                <a:latin typeface="Calibri" panose="020F0502020204030204" pitchFamily="34" charset="0"/>
                <a:ea typeface="Calibri" panose="020F0502020204030204" pitchFamily="34" charset="0"/>
                <a:cs typeface="B Titr" panose="00000700000000000000" pitchFamily="2" charset="-78"/>
              </a:rPr>
              <a:t>مانع </a:t>
            </a:r>
            <a:r>
              <a:rPr lang="ar-SA" dirty="0" smtClean="0">
                <a:latin typeface="Calibri" panose="020F0502020204030204" pitchFamily="34" charset="0"/>
                <a:ea typeface="Calibri" panose="020F0502020204030204" pitchFamily="34" charset="0"/>
                <a:cs typeface="B Titr" panose="00000700000000000000" pitchFamily="2" charset="-78"/>
              </a:rPr>
              <a:t>ایجاد </a:t>
            </a:r>
            <a:r>
              <a:rPr lang="ar-SA" dirty="0">
                <a:latin typeface="Calibri" panose="020F0502020204030204" pitchFamily="34" charset="0"/>
                <a:ea typeface="Calibri" panose="020F0502020204030204" pitchFamily="34" charset="0"/>
                <a:cs typeface="B Titr" panose="00000700000000000000" pitchFamily="2" charset="-78"/>
              </a:rPr>
              <a:t>تداخل در خرید و فروش </a:t>
            </a:r>
            <a:r>
              <a:rPr lang="fa-IR" dirty="0" smtClean="0">
                <a:latin typeface="Calibri" panose="020F0502020204030204" pitchFamily="34" charset="0"/>
                <a:ea typeface="Calibri" panose="020F0502020204030204" pitchFamily="34" charset="0"/>
                <a:cs typeface="B Titr" panose="00000700000000000000" pitchFamily="2" charset="-78"/>
              </a:rPr>
              <a:t> می شود</a:t>
            </a:r>
            <a:endParaRPr lang="en-US" dirty="0"/>
          </a:p>
        </p:txBody>
      </p:sp>
      <p:sp>
        <p:nvSpPr>
          <p:cNvPr id="11" name="Rectangle 10"/>
          <p:cNvSpPr/>
          <p:nvPr/>
        </p:nvSpPr>
        <p:spPr>
          <a:xfrm>
            <a:off x="2590800" y="4618339"/>
            <a:ext cx="9152428" cy="369332"/>
          </a:xfrm>
          <a:prstGeom prst="rect">
            <a:avLst/>
          </a:prstGeom>
          <a:solidFill>
            <a:schemeClr val="bg2"/>
          </a:solidFill>
        </p:spPr>
        <p:txBody>
          <a:bodyPr wrap="square">
            <a:spAutoFit/>
          </a:bodyPr>
          <a:lstStyle/>
          <a:p>
            <a:pPr marL="285750" indent="-285750" algn="r" rtl="1">
              <a:buFont typeface="Wingdings" panose="05000000000000000000" pitchFamily="2" charset="2"/>
              <a:buChar char="v"/>
            </a:pPr>
            <a:r>
              <a:rPr lang="ar-SA" dirty="0">
                <a:latin typeface="Calibri" panose="020F0502020204030204" pitchFamily="34" charset="0"/>
                <a:ea typeface="Calibri" panose="020F0502020204030204" pitchFamily="34" charset="0"/>
                <a:cs typeface="B Titr" panose="00000700000000000000" pitchFamily="2" charset="-78"/>
              </a:rPr>
              <a:t>حضور دولت باعث می شود که افراد حقوق یکدیگر را پایمال نکند </a:t>
            </a:r>
            <a:endParaRPr lang="en-US" dirty="0"/>
          </a:p>
        </p:txBody>
      </p:sp>
      <p:sp>
        <p:nvSpPr>
          <p:cNvPr id="12" name="Rectangle 11"/>
          <p:cNvSpPr/>
          <p:nvPr/>
        </p:nvSpPr>
        <p:spPr>
          <a:xfrm>
            <a:off x="2509518" y="4553331"/>
            <a:ext cx="2887329" cy="369332"/>
          </a:xfrm>
          <a:prstGeom prst="rect">
            <a:avLst/>
          </a:prstGeom>
        </p:spPr>
        <p:txBody>
          <a:bodyPr wrap="none">
            <a:spAutoFit/>
          </a:bodyPr>
          <a:lstStyle/>
          <a:p>
            <a:r>
              <a:rPr lang="ar-SA" dirty="0">
                <a:latin typeface="Calibri" panose="020F0502020204030204" pitchFamily="34" charset="0"/>
                <a:ea typeface="Calibri" panose="020F0502020204030204" pitchFamily="34" charset="0"/>
                <a:cs typeface="B Titr" panose="00000700000000000000" pitchFamily="2" charset="-78"/>
              </a:rPr>
              <a:t>دولت مانند یک داور عمل می‌کند </a:t>
            </a:r>
            <a:endParaRPr lang="en-US" dirty="0"/>
          </a:p>
        </p:txBody>
      </p:sp>
      <p:sp>
        <p:nvSpPr>
          <p:cNvPr id="13" name="Left Arrow 12"/>
          <p:cNvSpPr/>
          <p:nvPr/>
        </p:nvSpPr>
        <p:spPr>
          <a:xfrm>
            <a:off x="5438842" y="4553331"/>
            <a:ext cx="760033" cy="4192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rPr>
              <a:t>زیرا</a:t>
            </a:r>
            <a:endParaRPr lang="en-US" b="1" dirty="0">
              <a:solidFill>
                <a:schemeClr val="tx1"/>
              </a:solidFill>
            </a:endParaRPr>
          </a:p>
        </p:txBody>
      </p:sp>
      <p:sp>
        <p:nvSpPr>
          <p:cNvPr id="14" name="Rectangle 13"/>
          <p:cNvSpPr/>
          <p:nvPr/>
        </p:nvSpPr>
        <p:spPr>
          <a:xfrm>
            <a:off x="4440412" y="5305091"/>
            <a:ext cx="7222776" cy="369332"/>
          </a:xfrm>
          <a:prstGeom prst="rect">
            <a:avLst/>
          </a:prstGeom>
          <a:solidFill>
            <a:schemeClr val="bg2"/>
          </a:solidFill>
        </p:spPr>
        <p:txBody>
          <a:bodyPr wrap="square">
            <a:spAutoFit/>
          </a:bodyPr>
          <a:lstStyle/>
          <a:p>
            <a:pPr marL="285750" indent="-285750" algn="r" rtl="1">
              <a:buFont typeface="Wingdings" panose="05000000000000000000" pitchFamily="2" charset="2"/>
              <a:buChar char="v"/>
            </a:pPr>
            <a:r>
              <a:rPr lang="ar-SA" dirty="0" smtClean="0">
                <a:latin typeface="Calibri" panose="020F0502020204030204" pitchFamily="34" charset="0"/>
                <a:ea typeface="Calibri" panose="020F0502020204030204" pitchFamily="34" charset="0"/>
                <a:cs typeface="B Titr" panose="00000700000000000000" pitchFamily="2" charset="-78"/>
              </a:rPr>
              <a:t>با </a:t>
            </a:r>
            <a:r>
              <a:rPr lang="ar-SA" dirty="0">
                <a:latin typeface="Calibri" panose="020F0502020204030204" pitchFamily="34" charset="0"/>
                <a:ea typeface="Calibri" panose="020F0502020204030204" pitchFamily="34" charset="0"/>
                <a:cs typeface="B Titr" panose="00000700000000000000" pitchFamily="2" charset="-78"/>
              </a:rPr>
              <a:t>تعریف و اجرای حقوق مالکیت امنیت خرید و فروش و مبادلات را تامین می‌کند </a:t>
            </a:r>
            <a:endParaRPr lang="en-US" dirty="0"/>
          </a:p>
        </p:txBody>
      </p:sp>
      <p:sp>
        <p:nvSpPr>
          <p:cNvPr id="15" name="Left Arrow 14"/>
          <p:cNvSpPr/>
          <p:nvPr/>
        </p:nvSpPr>
        <p:spPr>
          <a:xfrm>
            <a:off x="7481856" y="2851478"/>
            <a:ext cx="1209040" cy="1769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2087508" y="202431"/>
            <a:ext cx="3731351" cy="2294404"/>
          </a:xfrm>
          <a:prstGeom prst="rect">
            <a:avLst/>
          </a:prstGeom>
        </p:spPr>
      </p:pic>
    </p:spTree>
    <p:extLst>
      <p:ext uri="{BB962C8B-B14F-4D97-AF65-F5344CB8AC3E}">
        <p14:creationId xmlns:p14="http://schemas.microsoft.com/office/powerpoint/2010/main" val="226953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1)">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heel(1)">
                                      <p:cBhvr>
                                        <p:cTn id="48" dur="2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heel(1)">
                                      <p:cBhvr>
                                        <p:cTn id="53" dur="2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1000" fill="hold"/>
                                        <p:tgtEl>
                                          <p:spTgt spid="10"/>
                                        </p:tgtEl>
                                        <p:attrNameLst>
                                          <p:attrName>ppt_w</p:attrName>
                                        </p:attrNameLst>
                                      </p:cBhvr>
                                      <p:tavLst>
                                        <p:tav tm="0">
                                          <p:val>
                                            <p:fltVal val="0"/>
                                          </p:val>
                                        </p:tav>
                                        <p:tav tm="100000">
                                          <p:val>
                                            <p:strVal val="#ppt_w"/>
                                          </p:val>
                                        </p:tav>
                                      </p:tavLst>
                                    </p:anim>
                                    <p:anim calcmode="lin" valueType="num">
                                      <p:cBhvr>
                                        <p:cTn id="59" dur="1000" fill="hold"/>
                                        <p:tgtEl>
                                          <p:spTgt spid="10"/>
                                        </p:tgtEl>
                                        <p:attrNameLst>
                                          <p:attrName>ppt_h</p:attrName>
                                        </p:attrNameLst>
                                      </p:cBhvr>
                                      <p:tavLst>
                                        <p:tav tm="0">
                                          <p:val>
                                            <p:fltVal val="0"/>
                                          </p:val>
                                        </p:tav>
                                        <p:tav tm="100000">
                                          <p:val>
                                            <p:strVal val="#ppt_h"/>
                                          </p:val>
                                        </p:tav>
                                      </p:tavLst>
                                    </p:anim>
                                    <p:anim calcmode="lin" valueType="num">
                                      <p:cBhvr>
                                        <p:cTn id="60" dur="1000" fill="hold"/>
                                        <p:tgtEl>
                                          <p:spTgt spid="10"/>
                                        </p:tgtEl>
                                        <p:attrNameLst>
                                          <p:attrName>style.rotation</p:attrName>
                                        </p:attrNameLst>
                                      </p:cBhvr>
                                      <p:tavLst>
                                        <p:tav tm="0">
                                          <p:val>
                                            <p:fltVal val="90"/>
                                          </p:val>
                                        </p:tav>
                                        <p:tav tm="100000">
                                          <p:val>
                                            <p:fltVal val="0"/>
                                          </p:val>
                                        </p:tav>
                                      </p:tavLst>
                                    </p:anim>
                                    <p:animEffect transition="in" filter="fade">
                                      <p:cBhvr>
                                        <p:cTn id="61" dur="10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heel(1)">
                                      <p:cBhvr>
                                        <p:cTn id="66" dur="20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1000" fill="hold"/>
                                        <p:tgtEl>
                                          <p:spTgt spid="13"/>
                                        </p:tgtEl>
                                        <p:attrNameLst>
                                          <p:attrName>ppt_w</p:attrName>
                                        </p:attrNameLst>
                                      </p:cBhvr>
                                      <p:tavLst>
                                        <p:tav tm="0">
                                          <p:val>
                                            <p:fltVal val="0"/>
                                          </p:val>
                                        </p:tav>
                                        <p:tav tm="100000">
                                          <p:val>
                                            <p:strVal val="#ppt_w"/>
                                          </p:val>
                                        </p:tav>
                                      </p:tavLst>
                                    </p:anim>
                                    <p:anim calcmode="lin" valueType="num">
                                      <p:cBhvr>
                                        <p:cTn id="72" dur="1000" fill="hold"/>
                                        <p:tgtEl>
                                          <p:spTgt spid="13"/>
                                        </p:tgtEl>
                                        <p:attrNameLst>
                                          <p:attrName>ppt_h</p:attrName>
                                        </p:attrNameLst>
                                      </p:cBhvr>
                                      <p:tavLst>
                                        <p:tav tm="0">
                                          <p:val>
                                            <p:fltVal val="0"/>
                                          </p:val>
                                        </p:tav>
                                        <p:tav tm="100000">
                                          <p:val>
                                            <p:strVal val="#ppt_h"/>
                                          </p:val>
                                        </p:tav>
                                      </p:tavLst>
                                    </p:anim>
                                    <p:anim calcmode="lin" valueType="num">
                                      <p:cBhvr>
                                        <p:cTn id="73" dur="1000" fill="hold"/>
                                        <p:tgtEl>
                                          <p:spTgt spid="13"/>
                                        </p:tgtEl>
                                        <p:attrNameLst>
                                          <p:attrName>style.rotation</p:attrName>
                                        </p:attrNameLst>
                                      </p:cBhvr>
                                      <p:tavLst>
                                        <p:tav tm="0">
                                          <p:val>
                                            <p:fltVal val="90"/>
                                          </p:val>
                                        </p:tav>
                                        <p:tav tm="100000">
                                          <p:val>
                                            <p:fltVal val="0"/>
                                          </p:val>
                                        </p:tav>
                                      </p:tavLst>
                                    </p:anim>
                                    <p:animEffect transition="in" filter="fade">
                                      <p:cBhvr>
                                        <p:cTn id="74" dur="10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heel(1)">
                                      <p:cBhvr>
                                        <p:cTn id="79" dur="2000"/>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wheel(1)">
                                      <p:cBhvr>
                                        <p:cTn id="8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0" grpId="0" animBg="1"/>
      <p:bldP spid="11" grpId="0" animBg="1"/>
      <p:bldP spid="12" grpId="0"/>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8480" y="1311087"/>
            <a:ext cx="8056880" cy="369332"/>
          </a:xfrm>
          <a:prstGeom prst="rect">
            <a:avLst/>
          </a:prstGeom>
          <a:solidFill>
            <a:schemeClr val="bg2"/>
          </a:solidFill>
        </p:spPr>
        <p:txBody>
          <a:bodyPr wrap="square">
            <a:spAutoFit/>
          </a:bodyPr>
          <a:lstStyle/>
          <a:p>
            <a:pPr marL="285750" indent="-285750" algn="r" rtl="1">
              <a:buFont typeface="Wingdings" panose="05000000000000000000" pitchFamily="2" charset="2"/>
              <a:buChar char="v"/>
            </a:pPr>
            <a:r>
              <a:rPr lang="ar-SA" dirty="0">
                <a:latin typeface="Calibri" panose="020F0502020204030204" pitchFamily="34" charset="0"/>
                <a:ea typeface="Calibri" panose="020F0502020204030204" pitchFamily="34" charset="0"/>
                <a:cs typeface="B Titr" panose="00000700000000000000" pitchFamily="2" charset="-78"/>
              </a:rPr>
              <a:t>دولت اجازه نمی‌دهد تا زمانی که فروشنده اثبات نکند که مالک واقعی چیزی است آن را بفروشد </a:t>
            </a:r>
            <a:endParaRPr lang="en-US" dirty="0"/>
          </a:p>
        </p:txBody>
      </p:sp>
      <p:sp>
        <p:nvSpPr>
          <p:cNvPr id="3" name="Rectangle 2"/>
          <p:cNvSpPr/>
          <p:nvPr/>
        </p:nvSpPr>
        <p:spPr>
          <a:xfrm>
            <a:off x="3078480" y="1829415"/>
            <a:ext cx="8036560" cy="369332"/>
          </a:xfrm>
          <a:prstGeom prst="rect">
            <a:avLst/>
          </a:prstGeom>
          <a:solidFill>
            <a:schemeClr val="bg2">
              <a:lumMod val="60000"/>
              <a:lumOff val="40000"/>
            </a:schemeClr>
          </a:solidFill>
        </p:spPr>
        <p:txBody>
          <a:bodyPr wrap="square">
            <a:spAutoFit/>
          </a:bodyPr>
          <a:lstStyle/>
          <a:p>
            <a:pPr marL="285750" indent="-285750" algn="r" rtl="1">
              <a:buFont typeface="Wingdings" panose="05000000000000000000" pitchFamily="2" charset="2"/>
              <a:buChar char="v"/>
            </a:pPr>
            <a:r>
              <a:rPr lang="ar-SA" dirty="0" smtClean="0">
                <a:latin typeface="Calibri" panose="020F0502020204030204" pitchFamily="34" charset="0"/>
                <a:ea typeface="Calibri" panose="020F0502020204030204" pitchFamily="34" charset="0"/>
                <a:cs typeface="B Titr" panose="00000700000000000000" pitchFamily="2" charset="-78"/>
              </a:rPr>
              <a:t>دولت حمایت </a:t>
            </a:r>
            <a:r>
              <a:rPr lang="fa-IR" dirty="0" smtClean="0">
                <a:latin typeface="Calibri" panose="020F0502020204030204" pitchFamily="34" charset="0"/>
                <a:ea typeface="Calibri" panose="020F0502020204030204" pitchFamily="34" charset="0"/>
                <a:cs typeface="B Titr" panose="00000700000000000000" pitchFamily="2" charset="-78"/>
              </a:rPr>
              <a:t> می کند</a:t>
            </a:r>
            <a:r>
              <a:rPr lang="ar-SA" dirty="0" smtClean="0">
                <a:latin typeface="Calibri" panose="020F0502020204030204" pitchFamily="34" charset="0"/>
                <a:ea typeface="Calibri" panose="020F0502020204030204" pitchFamily="34" charset="0"/>
                <a:cs typeface="B Titr" panose="00000700000000000000" pitchFamily="2" charset="-78"/>
              </a:rPr>
              <a:t>از </a:t>
            </a:r>
            <a:r>
              <a:rPr lang="ar-SA" dirty="0">
                <a:latin typeface="Calibri" panose="020F0502020204030204" pitchFamily="34" charset="0"/>
                <a:ea typeface="Calibri" panose="020F0502020204030204" pitchFamily="34" charset="0"/>
                <a:cs typeface="B Titr" panose="00000700000000000000" pitchFamily="2" charset="-78"/>
              </a:rPr>
              <a:t>حقوق مالکیت و اجرای قراردادها </a:t>
            </a:r>
            <a:r>
              <a:rPr lang="fa-IR" dirty="0" smtClean="0">
                <a:latin typeface="Calibri" panose="020F0502020204030204" pitchFamily="34" charset="0"/>
                <a:ea typeface="Calibri" panose="020F0502020204030204" pitchFamily="34" charset="0"/>
                <a:cs typeface="B Titr" panose="00000700000000000000" pitchFamily="2" charset="-78"/>
              </a:rPr>
              <a:t>       </a:t>
            </a:r>
          </a:p>
        </p:txBody>
      </p:sp>
      <p:sp>
        <p:nvSpPr>
          <p:cNvPr id="4" name="Rectangle 3"/>
          <p:cNvSpPr/>
          <p:nvPr/>
        </p:nvSpPr>
        <p:spPr>
          <a:xfrm>
            <a:off x="3078480" y="2404795"/>
            <a:ext cx="8036560" cy="646331"/>
          </a:xfrm>
          <a:prstGeom prst="rect">
            <a:avLst/>
          </a:prstGeom>
          <a:solidFill>
            <a:schemeClr val="accent1">
              <a:lumMod val="40000"/>
              <a:lumOff val="60000"/>
            </a:schemeClr>
          </a:solidFill>
        </p:spPr>
        <p:txBody>
          <a:bodyPr wrap="square">
            <a:spAutoFit/>
          </a:bodyPr>
          <a:lstStyle/>
          <a:p>
            <a:pPr marL="285750" indent="-285750" algn="r" rtl="1">
              <a:buFont typeface="Wingdings" panose="05000000000000000000" pitchFamily="2" charset="2"/>
              <a:buChar char="v"/>
            </a:pPr>
            <a:r>
              <a:rPr lang="ar-SA" dirty="0" smtClean="0">
                <a:latin typeface="Calibri" panose="020F0502020204030204" pitchFamily="34" charset="0"/>
                <a:ea typeface="Calibri" panose="020F0502020204030204" pitchFamily="34" charset="0"/>
                <a:cs typeface="B Titr" panose="00000700000000000000" pitchFamily="2" charset="-78"/>
              </a:rPr>
              <a:t>با وضع یک سری قوانین سعی می‌کند تا اطلاعات و آگاهی های لازم را در اختیار افراد قرار دهد تا بتوان</a:t>
            </a:r>
            <a:r>
              <a:rPr lang="fa-IR" dirty="0" smtClean="0">
                <a:latin typeface="Calibri" panose="020F0502020204030204" pitchFamily="34" charset="0"/>
                <a:ea typeface="Calibri" panose="020F0502020204030204" pitchFamily="34" charset="0"/>
                <a:cs typeface="B Titr" panose="00000700000000000000" pitchFamily="2" charset="-78"/>
              </a:rPr>
              <a:t>ن</a:t>
            </a:r>
            <a:r>
              <a:rPr lang="ar-SA" dirty="0" smtClean="0">
                <a:latin typeface="Calibri" panose="020F0502020204030204" pitchFamily="34" charset="0"/>
                <a:ea typeface="Calibri" panose="020F0502020204030204" pitchFamily="34" charset="0"/>
                <a:cs typeface="B Titr" panose="00000700000000000000" pitchFamily="2" charset="-78"/>
              </a:rPr>
              <a:t>د با امنیت بیشتری مبادله کنند</a:t>
            </a:r>
            <a:endParaRPr lang="en-US" dirty="0"/>
          </a:p>
        </p:txBody>
      </p:sp>
      <p:sp>
        <p:nvSpPr>
          <p:cNvPr id="5" name="Rectangle 4"/>
          <p:cNvSpPr/>
          <p:nvPr/>
        </p:nvSpPr>
        <p:spPr>
          <a:xfrm>
            <a:off x="8817118" y="3569454"/>
            <a:ext cx="2297922" cy="369332"/>
          </a:xfrm>
          <a:prstGeom prst="rect">
            <a:avLst/>
          </a:prstGeom>
          <a:solidFill>
            <a:schemeClr val="bg2">
              <a:lumMod val="60000"/>
              <a:lumOff val="40000"/>
            </a:schemeClr>
          </a:solidFill>
        </p:spPr>
        <p:txBody>
          <a:bodyPr wrap="square">
            <a:spAutoFit/>
          </a:bodyPr>
          <a:lstStyle/>
          <a:p>
            <a:r>
              <a:rPr lang="fa-IR" dirty="0">
                <a:latin typeface="Calibri" panose="020F0502020204030204" pitchFamily="34" charset="0"/>
                <a:ea typeface="Calibri" panose="020F0502020204030204" pitchFamily="34" charset="0"/>
                <a:cs typeface="B Titr" panose="00000700000000000000" pitchFamily="2" charset="-78"/>
              </a:rPr>
              <a:t>2</a:t>
            </a:r>
            <a:r>
              <a:rPr lang="ar-SA" dirty="0" smtClean="0">
                <a:latin typeface="Calibri" panose="020F0502020204030204" pitchFamily="34" charset="0"/>
                <a:ea typeface="Calibri" panose="020F0502020204030204" pitchFamily="34" charset="0"/>
                <a:cs typeface="B Titr" panose="00000700000000000000" pitchFamily="2" charset="-78"/>
              </a:rPr>
              <a:t>)</a:t>
            </a:r>
            <a:r>
              <a:rPr lang="ar-SA" dirty="0" smtClean="0">
                <a:ea typeface="Calibri" panose="020F0502020204030204" pitchFamily="34" charset="0"/>
                <a:cs typeface="Calibri" panose="020F0502020204030204" pitchFamily="34" charset="0"/>
              </a:rPr>
              <a:t> </a:t>
            </a:r>
            <a:r>
              <a:rPr lang="ar-SA" dirty="0">
                <a:latin typeface="Calibri" panose="020F0502020204030204" pitchFamily="34" charset="0"/>
                <a:ea typeface="Calibri" panose="020F0502020204030204" pitchFamily="34" charset="0"/>
                <a:cs typeface="B Titr" panose="00000700000000000000" pitchFamily="2" charset="-78"/>
              </a:rPr>
              <a:t>ارائه کالاهای عمومی: </a:t>
            </a:r>
            <a:endParaRPr lang="en-US" dirty="0"/>
          </a:p>
        </p:txBody>
      </p:sp>
      <p:sp>
        <p:nvSpPr>
          <p:cNvPr id="6" name="Rectangle 5"/>
          <p:cNvSpPr/>
          <p:nvPr/>
        </p:nvSpPr>
        <p:spPr>
          <a:xfrm>
            <a:off x="2194560" y="4457114"/>
            <a:ext cx="7670800" cy="369332"/>
          </a:xfrm>
          <a:prstGeom prst="rect">
            <a:avLst/>
          </a:prstGeom>
        </p:spPr>
        <p:txBody>
          <a:bodyPr wrap="square">
            <a:spAutoFit/>
          </a:bodyPr>
          <a:lstStyle/>
          <a:p>
            <a:r>
              <a:rPr lang="ar-SA" dirty="0" smtClean="0">
                <a:latin typeface="Calibri" panose="020F0502020204030204" pitchFamily="34" charset="0"/>
                <a:ea typeface="Calibri" panose="020F0502020204030204" pitchFamily="34" charset="0"/>
                <a:cs typeface="B Titr" panose="00000700000000000000" pitchFamily="2" charset="-78"/>
              </a:rPr>
              <a:t>کالاهایی </a:t>
            </a:r>
            <a:r>
              <a:rPr lang="ar-SA" dirty="0">
                <a:latin typeface="Calibri" panose="020F0502020204030204" pitchFamily="34" charset="0"/>
                <a:ea typeface="Calibri" panose="020F0502020204030204" pitchFamily="34" charset="0"/>
                <a:cs typeface="B Titr" panose="00000700000000000000" pitchFamily="2" charset="-78"/>
              </a:rPr>
              <a:t>هستند که هیچ کس مالک آنها نیست و نمی تواند دیگران را از استفاده آنها منع کند</a:t>
            </a:r>
            <a:endParaRPr lang="en-US" dirty="0"/>
          </a:p>
        </p:txBody>
      </p:sp>
      <p:sp>
        <p:nvSpPr>
          <p:cNvPr id="7" name="Rectangle 6"/>
          <p:cNvSpPr/>
          <p:nvPr/>
        </p:nvSpPr>
        <p:spPr>
          <a:xfrm>
            <a:off x="9776196" y="4457114"/>
            <a:ext cx="1569660" cy="369332"/>
          </a:xfrm>
          <a:prstGeom prst="rect">
            <a:avLst/>
          </a:prstGeom>
        </p:spPr>
        <p:txBody>
          <a:bodyPr wrap="none">
            <a:spAutoFit/>
          </a:bodyPr>
          <a:lstStyle/>
          <a:p>
            <a:r>
              <a:rPr lang="ar-SA" dirty="0">
                <a:solidFill>
                  <a:srgbClr val="C00000"/>
                </a:solidFill>
                <a:latin typeface="Calibri" panose="020F0502020204030204" pitchFamily="34" charset="0"/>
                <a:ea typeface="Calibri" panose="020F0502020204030204" pitchFamily="34" charset="0"/>
                <a:cs typeface="B Titr" panose="00000700000000000000" pitchFamily="2" charset="-78"/>
              </a:rPr>
              <a:t>کالاهای </a:t>
            </a:r>
            <a:r>
              <a:rPr lang="ar-SA" dirty="0" smtClean="0">
                <a:solidFill>
                  <a:srgbClr val="C00000"/>
                </a:solidFill>
                <a:latin typeface="Calibri" panose="020F0502020204030204" pitchFamily="34" charset="0"/>
                <a:ea typeface="Calibri" panose="020F0502020204030204" pitchFamily="34" charset="0"/>
                <a:cs typeface="B Titr" panose="00000700000000000000" pitchFamily="2" charset="-78"/>
              </a:rPr>
              <a:t>عمومی</a:t>
            </a:r>
            <a:r>
              <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rPr>
              <a:t>:</a:t>
            </a:r>
            <a:r>
              <a:rPr lang="ar-SA" dirty="0" smtClean="0">
                <a:solidFill>
                  <a:srgbClr val="C00000"/>
                </a:solidFill>
                <a:latin typeface="Calibri" panose="020F0502020204030204" pitchFamily="34" charset="0"/>
                <a:ea typeface="Calibri" panose="020F0502020204030204" pitchFamily="34" charset="0"/>
                <a:cs typeface="B Titr" panose="00000700000000000000" pitchFamily="2" charset="-78"/>
              </a:rPr>
              <a:t> </a:t>
            </a:r>
            <a:endParaRPr lang="en-US" dirty="0"/>
          </a:p>
        </p:txBody>
      </p:sp>
      <p:sp>
        <p:nvSpPr>
          <p:cNvPr id="8" name="Rectangle 7"/>
          <p:cNvSpPr/>
          <p:nvPr/>
        </p:nvSpPr>
        <p:spPr>
          <a:xfrm>
            <a:off x="5238123" y="4940161"/>
            <a:ext cx="4232249" cy="369332"/>
          </a:xfrm>
          <a:prstGeom prst="rect">
            <a:avLst/>
          </a:prstGeom>
        </p:spPr>
        <p:txBody>
          <a:bodyPr wrap="none">
            <a:spAutoFit/>
          </a:bodyPr>
          <a:lstStyle/>
          <a:p>
            <a:r>
              <a:rPr lang="ar-SA" dirty="0">
                <a:latin typeface="Calibri" panose="020F0502020204030204" pitchFamily="34" charset="0"/>
                <a:ea typeface="Calibri" panose="020F0502020204030204" pitchFamily="34" charset="0"/>
                <a:cs typeface="B Titr" panose="00000700000000000000" pitchFamily="2" charset="-78"/>
              </a:rPr>
              <a:t>مانند بوستان ها خیابان ها پل ها </a:t>
            </a:r>
            <a:r>
              <a:rPr lang="fa-IR" dirty="0" smtClean="0">
                <a:latin typeface="Calibri" panose="020F0502020204030204" pitchFamily="34" charset="0"/>
                <a:ea typeface="Calibri" panose="020F0502020204030204" pitchFamily="34" charset="0"/>
                <a:cs typeface="B Titr" panose="00000700000000000000" pitchFamily="2" charset="-78"/>
              </a:rPr>
              <a:t>، بیمارستانها</a:t>
            </a:r>
            <a:r>
              <a:rPr lang="ar-SA" dirty="0" smtClean="0">
                <a:latin typeface="Calibri" panose="020F0502020204030204" pitchFamily="34" charset="0"/>
                <a:ea typeface="Calibri" panose="020F0502020204030204" pitchFamily="34" charset="0"/>
                <a:cs typeface="B Titr" panose="00000700000000000000" pitchFamily="2" charset="-78"/>
              </a:rPr>
              <a:t>و </a:t>
            </a:r>
            <a:r>
              <a:rPr lang="ar-SA" dirty="0">
                <a:latin typeface="Calibri" panose="020F0502020204030204" pitchFamily="34" charset="0"/>
                <a:ea typeface="Calibri" panose="020F0502020204030204" pitchFamily="34" charset="0"/>
                <a:cs typeface="B Titr" panose="00000700000000000000" pitchFamily="2" charset="-78"/>
              </a:rPr>
              <a:t>غیره</a:t>
            </a:r>
            <a:endParaRPr lang="en-US" dirty="0"/>
          </a:p>
        </p:txBody>
      </p:sp>
      <p:pic>
        <p:nvPicPr>
          <p:cNvPr id="10" name="Picture 9"/>
          <p:cNvPicPr>
            <a:picLocks noChangeAspect="1"/>
          </p:cNvPicPr>
          <p:nvPr/>
        </p:nvPicPr>
        <p:blipFill>
          <a:blip r:embed="rId2"/>
          <a:stretch>
            <a:fillRect/>
          </a:stretch>
        </p:blipFill>
        <p:spPr>
          <a:xfrm>
            <a:off x="325120" y="1159035"/>
            <a:ext cx="2286000" cy="1730057"/>
          </a:xfrm>
          <a:prstGeom prst="rect">
            <a:avLst/>
          </a:prstGeom>
        </p:spPr>
      </p:pic>
    </p:spTree>
    <p:extLst>
      <p:ext uri="{BB962C8B-B14F-4D97-AF65-F5344CB8AC3E}">
        <p14:creationId xmlns:p14="http://schemas.microsoft.com/office/powerpoint/2010/main" val="312022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fltVal val="0"/>
                                          </p:val>
                                        </p:tav>
                                        <p:tav tm="100000">
                                          <p:val>
                                            <p:strVal val="#ppt_w"/>
                                          </p:val>
                                        </p:tav>
                                      </p:tavLst>
                                    </p:anim>
                                    <p:anim calcmode="lin" valueType="num">
                                      <p:cBhvr>
                                        <p:cTn id="35" dur="1000" fill="hold"/>
                                        <p:tgtEl>
                                          <p:spTgt spid="5"/>
                                        </p:tgtEl>
                                        <p:attrNameLst>
                                          <p:attrName>ppt_h</p:attrName>
                                        </p:attrNameLst>
                                      </p:cBhvr>
                                      <p:tavLst>
                                        <p:tav tm="0">
                                          <p:val>
                                            <p:fltVal val="0"/>
                                          </p:val>
                                        </p:tav>
                                        <p:tav tm="100000">
                                          <p:val>
                                            <p:strVal val="#ppt_h"/>
                                          </p:val>
                                        </p:tav>
                                      </p:tavLst>
                                    </p:anim>
                                    <p:anim calcmode="lin" valueType="num">
                                      <p:cBhvr>
                                        <p:cTn id="36" dur="1000" fill="hold"/>
                                        <p:tgtEl>
                                          <p:spTgt spid="5"/>
                                        </p:tgtEl>
                                        <p:attrNameLst>
                                          <p:attrName>style.rotation</p:attrName>
                                        </p:attrNameLst>
                                      </p:cBhvr>
                                      <p:tavLst>
                                        <p:tav tm="0">
                                          <p:val>
                                            <p:fltVal val="90"/>
                                          </p:val>
                                        </p:tav>
                                        <p:tav tm="100000">
                                          <p:val>
                                            <p:fltVal val="0"/>
                                          </p:val>
                                        </p:tav>
                                      </p:tavLst>
                                    </p:anim>
                                    <p:animEffect transition="in" filter="fade">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 calcmode="lin" valueType="num">
                                      <p:cBhvr>
                                        <p:cTn id="4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45" dur="10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wheel(1)">
                                      <p:cBhvr>
                                        <p:cTn id="50" dur="2000"/>
                                        <p:tgtEl>
                                          <p:spTgt spid="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p:cTn id="5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4240" y="387814"/>
            <a:ext cx="2071401" cy="369332"/>
          </a:xfrm>
          <a:prstGeom prst="rect">
            <a:avLst/>
          </a:prstGeom>
          <a:solidFill>
            <a:schemeClr val="bg2">
              <a:lumMod val="40000"/>
              <a:lumOff val="60000"/>
            </a:schemeClr>
          </a:solidFill>
        </p:spPr>
        <p:txBody>
          <a:bodyPr wrap="none">
            <a:spAutoFit/>
          </a:bodyPr>
          <a:lstStyle/>
          <a:p>
            <a:r>
              <a:rPr lang="ar-SA" dirty="0">
                <a:latin typeface="Calibri" panose="020F0502020204030204" pitchFamily="34" charset="0"/>
                <a:ea typeface="Calibri" panose="020F0502020204030204" pitchFamily="34" charset="0"/>
                <a:cs typeface="B Titr" panose="00000700000000000000" pitchFamily="2" charset="-78"/>
              </a:rPr>
              <a:t>منابع تامین مالی دولت </a:t>
            </a:r>
            <a:endParaRPr lang="en-US" dirty="0"/>
          </a:p>
        </p:txBody>
      </p:sp>
      <p:sp>
        <p:nvSpPr>
          <p:cNvPr id="3" name="Rectangle 2"/>
          <p:cNvSpPr/>
          <p:nvPr/>
        </p:nvSpPr>
        <p:spPr>
          <a:xfrm>
            <a:off x="8874082" y="1556857"/>
            <a:ext cx="1282723" cy="369332"/>
          </a:xfrm>
          <a:prstGeom prst="rect">
            <a:avLst/>
          </a:prstGeom>
          <a:solidFill>
            <a:schemeClr val="accent2">
              <a:lumMod val="40000"/>
              <a:lumOff val="60000"/>
            </a:schemeClr>
          </a:solidFill>
        </p:spPr>
        <p:txBody>
          <a:bodyPr wrap="none">
            <a:spAutoFit/>
          </a:bodyPr>
          <a:lstStyle/>
          <a:p>
            <a:r>
              <a:rPr lang="fa-IR" dirty="0" smtClean="0">
                <a:latin typeface="Calibri" panose="020F0502020204030204" pitchFamily="34" charset="0"/>
                <a:ea typeface="Calibri" panose="020F0502020204030204" pitchFamily="34" charset="0"/>
                <a:cs typeface="B Titr" panose="00000700000000000000" pitchFamily="2" charset="-78"/>
              </a:rPr>
              <a:t>1- </a:t>
            </a:r>
            <a:r>
              <a:rPr lang="ar-SA" dirty="0" smtClean="0">
                <a:latin typeface="Calibri" panose="020F0502020204030204" pitchFamily="34" charset="0"/>
                <a:ea typeface="Calibri" panose="020F0502020204030204" pitchFamily="34" charset="0"/>
                <a:cs typeface="B Titr" panose="00000700000000000000" pitchFamily="2" charset="-78"/>
              </a:rPr>
              <a:t>مالیات </a:t>
            </a:r>
            <a:r>
              <a:rPr lang="ar-SA" dirty="0">
                <a:latin typeface="Calibri" panose="020F0502020204030204" pitchFamily="34" charset="0"/>
                <a:ea typeface="Calibri" panose="020F0502020204030204" pitchFamily="34" charset="0"/>
                <a:cs typeface="B Titr" panose="00000700000000000000" pitchFamily="2" charset="-78"/>
              </a:rPr>
              <a:t>ها </a:t>
            </a:r>
            <a:endParaRPr lang="en-US" dirty="0"/>
          </a:p>
        </p:txBody>
      </p:sp>
      <p:sp>
        <p:nvSpPr>
          <p:cNvPr id="4" name="Rectangle 3"/>
          <p:cNvSpPr/>
          <p:nvPr/>
        </p:nvSpPr>
        <p:spPr>
          <a:xfrm>
            <a:off x="5326955" y="1434909"/>
            <a:ext cx="2310249" cy="388696"/>
          </a:xfrm>
          <a:prstGeom prst="rect">
            <a:avLst/>
          </a:prstGeom>
          <a:solidFill>
            <a:schemeClr val="accent2">
              <a:lumMod val="40000"/>
              <a:lumOff val="60000"/>
            </a:schemeClr>
          </a:solidFill>
        </p:spPr>
        <p:txBody>
          <a:bodyPr wrap="none">
            <a:spAutoFit/>
          </a:bodyPr>
          <a:lstStyle/>
          <a:p>
            <a:pPr algn="r" rtl="1">
              <a:lnSpc>
                <a:spcPct val="107000"/>
              </a:lnSpc>
              <a:spcAft>
                <a:spcPts val="800"/>
              </a:spcAft>
            </a:pPr>
            <a:r>
              <a:rPr lang="fa-IR" dirty="0" smtClean="0">
                <a:latin typeface="Calibri" panose="020F0502020204030204" pitchFamily="34" charset="0"/>
                <a:ea typeface="Calibri" panose="020F0502020204030204" pitchFamily="34" charset="0"/>
                <a:cs typeface="B Titr" panose="00000700000000000000" pitchFamily="2" charset="-78"/>
              </a:rPr>
              <a:t>2- </a:t>
            </a:r>
            <a:r>
              <a:rPr lang="ar-SA" dirty="0" smtClean="0">
                <a:latin typeface="Calibri" panose="020F0502020204030204" pitchFamily="34" charset="0"/>
                <a:ea typeface="Calibri" panose="020F0502020204030204" pitchFamily="34" charset="0"/>
                <a:cs typeface="B Titr" panose="00000700000000000000" pitchFamily="2" charset="-78"/>
              </a:rPr>
              <a:t>سایر </a:t>
            </a:r>
            <a:r>
              <a:rPr lang="ar-SA" dirty="0">
                <a:latin typeface="Calibri" panose="020F0502020204030204" pitchFamily="34" charset="0"/>
                <a:ea typeface="Calibri" panose="020F0502020204030204" pitchFamily="34" charset="0"/>
                <a:cs typeface="B Titr" panose="00000700000000000000" pitchFamily="2" charset="-78"/>
              </a:rPr>
              <a:t>درآمدهای دولت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Straight Arrow Connector 5"/>
          <p:cNvCxnSpPr/>
          <p:nvPr/>
        </p:nvCxnSpPr>
        <p:spPr>
          <a:xfrm flipH="1">
            <a:off x="6837680" y="801501"/>
            <a:ext cx="1016000" cy="599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596021" y="779799"/>
            <a:ext cx="964580" cy="6930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90936" y="2217438"/>
            <a:ext cx="10761825" cy="369332"/>
          </a:xfrm>
          <a:prstGeom prst="rect">
            <a:avLst/>
          </a:prstGeom>
        </p:spPr>
        <p:txBody>
          <a:bodyPr wrap="square">
            <a:spAutoFit/>
          </a:bodyPr>
          <a:lstStyle/>
          <a:p>
            <a:r>
              <a:rPr lang="fa-IR" dirty="0">
                <a:latin typeface="Calibri" panose="020F0502020204030204" pitchFamily="34" charset="0"/>
                <a:ea typeface="Calibri" panose="020F0502020204030204" pitchFamily="34" charset="0"/>
                <a:cs typeface="B Titr" panose="00000700000000000000" pitchFamily="2" charset="-78"/>
              </a:rPr>
              <a:t>دولت برای ارائه کالا و خدمات عمومی نیاز به یک منبع مالی دارد این منبع مالی شامل مالیات ها و یکسری درآمدهای دولت می شود </a:t>
            </a:r>
            <a:endParaRPr lang="en-US" dirty="0"/>
          </a:p>
        </p:txBody>
      </p:sp>
      <p:sp>
        <p:nvSpPr>
          <p:cNvPr id="11" name="Rectangle 10"/>
          <p:cNvSpPr/>
          <p:nvPr/>
        </p:nvSpPr>
        <p:spPr>
          <a:xfrm>
            <a:off x="5714880" y="2855461"/>
            <a:ext cx="5444138" cy="369332"/>
          </a:xfrm>
          <a:prstGeom prst="rect">
            <a:avLst/>
          </a:prstGeom>
        </p:spPr>
        <p:txBody>
          <a:bodyPr wrap="square">
            <a:spAutoFit/>
          </a:bodyPr>
          <a:lstStyle/>
          <a:p>
            <a:r>
              <a:rPr lang="fa-IR" dirty="0">
                <a:latin typeface="Calibri" panose="020F0502020204030204" pitchFamily="34" charset="0"/>
                <a:ea typeface="Calibri" panose="020F0502020204030204" pitchFamily="34" charset="0"/>
                <a:cs typeface="B Titr" panose="00000700000000000000" pitchFamily="2" charset="-78"/>
              </a:rPr>
              <a:t>دولت برای فراهم کردن کالاهای عمومی از مردم</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 مالیات </a:t>
            </a:r>
            <a:r>
              <a:rPr lang="fa-IR" dirty="0">
                <a:latin typeface="Calibri" panose="020F0502020204030204" pitchFamily="34" charset="0"/>
                <a:ea typeface="Calibri" panose="020F0502020204030204" pitchFamily="34" charset="0"/>
                <a:cs typeface="B Titr" panose="00000700000000000000" pitchFamily="2" charset="-78"/>
              </a:rPr>
              <a:t>می گیرد </a:t>
            </a:r>
            <a:endParaRPr lang="en-US" dirty="0"/>
          </a:p>
        </p:txBody>
      </p:sp>
      <p:sp>
        <p:nvSpPr>
          <p:cNvPr id="12" name="Rectangle 11"/>
          <p:cNvSpPr/>
          <p:nvPr/>
        </p:nvSpPr>
        <p:spPr>
          <a:xfrm>
            <a:off x="5381459" y="3498940"/>
            <a:ext cx="2380780" cy="369332"/>
          </a:xfrm>
          <a:prstGeom prst="rect">
            <a:avLst/>
          </a:prstGeom>
          <a:solidFill>
            <a:schemeClr val="bg2">
              <a:lumMod val="60000"/>
              <a:lumOff val="40000"/>
            </a:schemeClr>
          </a:solidFill>
        </p:spPr>
        <p:txBody>
          <a:bodyPr wrap="none">
            <a:spAutoFit/>
          </a:bodyPr>
          <a:lstStyle/>
          <a:p>
            <a:r>
              <a:rPr lang="fa-IR" dirty="0">
                <a:latin typeface="Calibri" panose="020F0502020204030204" pitchFamily="34" charset="0"/>
                <a:ea typeface="Calibri" panose="020F0502020204030204" pitchFamily="34" charset="0"/>
                <a:cs typeface="B Titr" panose="00000700000000000000" pitchFamily="2" charset="-78"/>
              </a:rPr>
              <a:t>مالیات </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دو هدف اصلی </a:t>
            </a:r>
            <a:r>
              <a:rPr lang="fa-IR" dirty="0">
                <a:latin typeface="Calibri" panose="020F0502020204030204" pitchFamily="34" charset="0"/>
                <a:ea typeface="Calibri" panose="020F0502020204030204" pitchFamily="34" charset="0"/>
                <a:cs typeface="B Titr" panose="00000700000000000000" pitchFamily="2" charset="-78"/>
              </a:rPr>
              <a:t>دارد </a:t>
            </a:r>
            <a:endParaRPr lang="en-US" dirty="0"/>
          </a:p>
        </p:txBody>
      </p:sp>
      <p:sp>
        <p:nvSpPr>
          <p:cNvPr id="13" name="Rectangle 12"/>
          <p:cNvSpPr/>
          <p:nvPr/>
        </p:nvSpPr>
        <p:spPr>
          <a:xfrm>
            <a:off x="7762239" y="4636789"/>
            <a:ext cx="2223686" cy="369332"/>
          </a:xfrm>
          <a:prstGeom prst="rect">
            <a:avLst/>
          </a:prstGeom>
          <a:solidFill>
            <a:schemeClr val="accent3">
              <a:lumMod val="40000"/>
              <a:lumOff val="60000"/>
            </a:schemeClr>
          </a:solidFill>
        </p:spPr>
        <p:txBody>
          <a:bodyPr wrap="none">
            <a:spAutoFit/>
          </a:bodyPr>
          <a:lstStyle/>
          <a:p>
            <a:r>
              <a:rPr lang="fa-IR" dirty="0" smtClean="0">
                <a:latin typeface="Calibri" panose="020F0502020204030204" pitchFamily="34" charset="0"/>
                <a:ea typeface="Calibri" panose="020F0502020204030204" pitchFamily="34" charset="0"/>
                <a:cs typeface="B Titr" panose="00000700000000000000" pitchFamily="2" charset="-78"/>
              </a:rPr>
              <a:t>1- افزایش </a:t>
            </a:r>
            <a:r>
              <a:rPr lang="fa-IR" dirty="0">
                <a:latin typeface="Calibri" panose="020F0502020204030204" pitchFamily="34" charset="0"/>
                <a:ea typeface="Calibri" panose="020F0502020204030204" pitchFamily="34" charset="0"/>
                <a:cs typeface="B Titr" panose="00000700000000000000" pitchFamily="2" charset="-78"/>
              </a:rPr>
              <a:t>درآمد دولت </a:t>
            </a:r>
            <a:endParaRPr lang="en-US" dirty="0"/>
          </a:p>
        </p:txBody>
      </p:sp>
      <p:sp>
        <p:nvSpPr>
          <p:cNvPr id="14" name="Rectangle 13"/>
          <p:cNvSpPr/>
          <p:nvPr/>
        </p:nvSpPr>
        <p:spPr>
          <a:xfrm>
            <a:off x="1393828" y="4577814"/>
            <a:ext cx="5088252" cy="369332"/>
          </a:xfrm>
          <a:prstGeom prst="rect">
            <a:avLst/>
          </a:prstGeom>
          <a:solidFill>
            <a:schemeClr val="accent3">
              <a:lumMod val="40000"/>
              <a:lumOff val="60000"/>
            </a:schemeClr>
          </a:solidFill>
        </p:spPr>
        <p:txBody>
          <a:bodyPr wrap="none">
            <a:spAutoFit/>
          </a:bodyPr>
          <a:lstStyle/>
          <a:p>
            <a:r>
              <a:rPr lang="fa-IR" dirty="0" smtClean="0">
                <a:latin typeface="Calibri" panose="020F0502020204030204" pitchFamily="34" charset="0"/>
                <a:ea typeface="Calibri" panose="020F0502020204030204" pitchFamily="34" charset="0"/>
                <a:cs typeface="B Titr" panose="00000700000000000000" pitchFamily="2" charset="-78"/>
              </a:rPr>
              <a:t>2- می‌تواند </a:t>
            </a:r>
            <a:r>
              <a:rPr lang="fa-IR" dirty="0">
                <a:latin typeface="Calibri" panose="020F0502020204030204" pitchFamily="34" charset="0"/>
                <a:ea typeface="Calibri" panose="020F0502020204030204" pitchFamily="34" charset="0"/>
                <a:cs typeface="B Titr" panose="00000700000000000000" pitchFamily="2" charset="-78"/>
              </a:rPr>
              <a:t>به عنوان تشویق و تنبیه رفتار مردم را کنترل کنند </a:t>
            </a:r>
            <a:endParaRPr lang="en-US" dirty="0"/>
          </a:p>
        </p:txBody>
      </p:sp>
      <p:cxnSp>
        <p:nvCxnSpPr>
          <p:cNvPr id="16" name="Straight Arrow Connector 15"/>
          <p:cNvCxnSpPr>
            <a:stCxn id="12" idx="2"/>
          </p:cNvCxnSpPr>
          <p:nvPr/>
        </p:nvCxnSpPr>
        <p:spPr>
          <a:xfrm flipH="1">
            <a:off x="4724400" y="3868272"/>
            <a:ext cx="1847449" cy="690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50912" y="3906433"/>
            <a:ext cx="1578688" cy="730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59785" y="5090146"/>
            <a:ext cx="10651495" cy="1384995"/>
          </a:xfrm>
          <a:prstGeom prst="rect">
            <a:avLst/>
          </a:prstGeom>
          <a:solidFill>
            <a:schemeClr val="accent3">
              <a:lumMod val="40000"/>
              <a:lumOff val="60000"/>
            </a:schemeClr>
          </a:solidFill>
        </p:spPr>
        <p:txBody>
          <a:bodyPr wrap="square">
            <a:spAutoFit/>
          </a:bodyPr>
          <a:lstStyle/>
          <a:p>
            <a:pPr algn="ctr">
              <a:lnSpc>
                <a:spcPct val="200000"/>
              </a:lnSpc>
            </a:pPr>
            <a:r>
              <a:rPr lang="fa-IR" dirty="0">
                <a:latin typeface="Calibri" panose="020F0502020204030204" pitchFamily="34" charset="0"/>
                <a:ea typeface="Calibri" panose="020F0502020204030204" pitchFamily="34" charset="0"/>
                <a:cs typeface="B Titr" panose="00000700000000000000" pitchFamily="2" charset="-78"/>
              </a:rPr>
              <a:t>به طور مثال برای کاهش استفاده از </a:t>
            </a:r>
            <a:r>
              <a:rPr lang="fa-IR" dirty="0" smtClean="0">
                <a:latin typeface="Calibri" panose="020F0502020204030204" pitchFamily="34" charset="0"/>
                <a:ea typeface="Calibri" panose="020F0502020204030204" pitchFamily="34" charset="0"/>
                <a:cs typeface="B Titr" panose="00000700000000000000" pitchFamily="2" charset="-78"/>
              </a:rPr>
              <a:t>سیگار افزایش </a:t>
            </a:r>
            <a:r>
              <a:rPr lang="fa-IR" dirty="0">
                <a:latin typeface="Calibri" panose="020F0502020204030204" pitchFamily="34" charset="0"/>
                <a:ea typeface="Calibri" panose="020F0502020204030204" pitchFamily="34" charset="0"/>
                <a:cs typeface="B Titr" panose="00000700000000000000" pitchFamily="2" charset="-78"/>
              </a:rPr>
              <a:t>مالیات </a:t>
            </a:r>
            <a:r>
              <a:rPr lang="fa-IR" dirty="0" smtClean="0">
                <a:latin typeface="Calibri" panose="020F0502020204030204" pitchFamily="34" charset="0"/>
                <a:ea typeface="Calibri" panose="020F0502020204030204" pitchFamily="34" charset="0"/>
                <a:cs typeface="B Titr" panose="00000700000000000000" pitchFamily="2" charset="-78"/>
              </a:rPr>
              <a:t> را وضع </a:t>
            </a:r>
            <a:r>
              <a:rPr lang="fa-IR" dirty="0">
                <a:latin typeface="Calibri" panose="020F0502020204030204" pitchFamily="34" charset="0"/>
                <a:ea typeface="Calibri" panose="020F0502020204030204" pitchFamily="34" charset="0"/>
                <a:cs typeface="B Titr" panose="00000700000000000000" pitchFamily="2" charset="-78"/>
              </a:rPr>
              <a:t>می کند و برای افزایش مصرف شیر مالیات را کاهش می </a:t>
            </a:r>
            <a:r>
              <a:rPr lang="fa-IR" dirty="0" smtClean="0">
                <a:latin typeface="Calibri" panose="020F0502020204030204" pitchFamily="34" charset="0"/>
                <a:ea typeface="Calibri" panose="020F0502020204030204" pitchFamily="34" charset="0"/>
                <a:cs typeface="B Titr" panose="00000700000000000000" pitchFamily="2" charset="-78"/>
              </a:rPr>
              <a:t>دهد  </a:t>
            </a:r>
            <a:r>
              <a:rPr lang="fa-IR" dirty="0">
                <a:latin typeface="Calibri" panose="020F0502020204030204" pitchFamily="34" charset="0"/>
                <a:ea typeface="Calibri" panose="020F0502020204030204" pitchFamily="34" charset="0"/>
                <a:cs typeface="B Titr" panose="00000700000000000000" pitchFamily="2" charset="-78"/>
              </a:rPr>
              <a:t>یا به عبارتی </a:t>
            </a:r>
            <a:r>
              <a:rPr lang="fa-IR" dirty="0" smtClean="0">
                <a:latin typeface="Calibri" panose="020F0502020204030204" pitchFamily="34" charset="0"/>
                <a:ea typeface="Calibri" panose="020F0502020204030204" pitchFamily="34" charset="0"/>
                <a:cs typeface="B Titr" panose="00000700000000000000" pitchFamily="2" charset="-78"/>
              </a:rPr>
              <a:t>«   </a:t>
            </a:r>
            <a:r>
              <a:rPr lang="fa-IR" sz="2400" dirty="0" smtClean="0">
                <a:solidFill>
                  <a:srgbClr val="C00000"/>
                </a:solidFill>
                <a:latin typeface="Calibri" panose="020F0502020204030204" pitchFamily="34" charset="0"/>
                <a:ea typeface="Calibri" panose="020F0502020204030204" pitchFamily="34" charset="0"/>
                <a:cs typeface="B Titr" panose="00000700000000000000" pitchFamily="2" charset="-78"/>
              </a:rPr>
              <a:t>یارانه</a:t>
            </a:r>
            <a:r>
              <a:rPr lang="fa-IR" dirty="0" smtClean="0">
                <a:latin typeface="Calibri" panose="020F0502020204030204" pitchFamily="34" charset="0"/>
                <a:ea typeface="Calibri" panose="020F0502020204030204" pitchFamily="34" charset="0"/>
                <a:cs typeface="B Titr" panose="00000700000000000000" pitchFamily="2" charset="-78"/>
              </a:rPr>
              <a:t> »وضع </a:t>
            </a:r>
            <a:r>
              <a:rPr lang="fa-IR" dirty="0">
                <a:latin typeface="Calibri" panose="020F0502020204030204" pitchFamily="34" charset="0"/>
                <a:ea typeface="Calibri" panose="020F0502020204030204" pitchFamily="34" charset="0"/>
                <a:cs typeface="B Titr" panose="00000700000000000000" pitchFamily="2" charset="-78"/>
              </a:rPr>
              <a:t>می </a:t>
            </a:r>
            <a:r>
              <a:rPr lang="fa-IR" dirty="0" smtClean="0">
                <a:latin typeface="Calibri" panose="020F0502020204030204" pitchFamily="34" charset="0"/>
                <a:ea typeface="Calibri" panose="020F0502020204030204" pitchFamily="34" charset="0"/>
                <a:cs typeface="B Titr" panose="00000700000000000000" pitchFamily="2" charset="-78"/>
              </a:rPr>
              <a:t>کند.و از برخی فعالیتهای مهم جامعه مانند مؤسسات نگهداری معلولین مالیات دریافت نمی شود.</a:t>
            </a:r>
            <a:endParaRPr lang="en-US" dirty="0"/>
          </a:p>
        </p:txBody>
      </p:sp>
      <p:pic>
        <p:nvPicPr>
          <p:cNvPr id="20" name="Picture 19"/>
          <p:cNvPicPr>
            <a:picLocks noChangeAspect="1"/>
          </p:cNvPicPr>
          <p:nvPr/>
        </p:nvPicPr>
        <p:blipFill>
          <a:blip r:embed="rId2"/>
          <a:stretch>
            <a:fillRect/>
          </a:stretch>
        </p:blipFill>
        <p:spPr>
          <a:xfrm>
            <a:off x="1190936" y="265631"/>
            <a:ext cx="4136019" cy="1932376"/>
          </a:xfrm>
          <a:prstGeom prst="rect">
            <a:avLst/>
          </a:prstGeom>
        </p:spPr>
      </p:pic>
    </p:spTree>
    <p:extLst>
      <p:ext uri="{BB962C8B-B14F-4D97-AF65-F5344CB8AC3E}">
        <p14:creationId xmlns:p14="http://schemas.microsoft.com/office/powerpoint/2010/main" val="383718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circle(in)">
                                      <p:cBhvr>
                                        <p:cTn id="40" dur="2000"/>
                                        <p:tgtEl>
                                          <p:spTgt spid="1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heel(1)">
                                      <p:cBhvr>
                                        <p:cTn id="55" dur="20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1)">
                                      <p:cBhvr>
                                        <p:cTn id="60" dur="20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 calcmode="lin" valueType="num">
                                      <p:cBhvr>
                                        <p:cTn id="65"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13">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heel(1)">
                                      <p:cBhvr>
                                        <p:cTn id="73" dur="20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1000" fill="hold"/>
                                        <p:tgtEl>
                                          <p:spTgt spid="19"/>
                                        </p:tgtEl>
                                        <p:attrNameLst>
                                          <p:attrName>ppt_w</p:attrName>
                                        </p:attrNameLst>
                                      </p:cBhvr>
                                      <p:tavLst>
                                        <p:tav tm="0">
                                          <p:val>
                                            <p:fltVal val="0"/>
                                          </p:val>
                                        </p:tav>
                                        <p:tav tm="100000">
                                          <p:val>
                                            <p:strVal val="#ppt_w"/>
                                          </p:val>
                                        </p:tav>
                                      </p:tavLst>
                                    </p:anim>
                                    <p:anim calcmode="lin" valueType="num">
                                      <p:cBhvr>
                                        <p:cTn id="79" dur="1000" fill="hold"/>
                                        <p:tgtEl>
                                          <p:spTgt spid="19"/>
                                        </p:tgtEl>
                                        <p:attrNameLst>
                                          <p:attrName>ppt_h</p:attrName>
                                        </p:attrNameLst>
                                      </p:cBhvr>
                                      <p:tavLst>
                                        <p:tav tm="0">
                                          <p:val>
                                            <p:fltVal val="0"/>
                                          </p:val>
                                        </p:tav>
                                        <p:tav tm="100000">
                                          <p:val>
                                            <p:strVal val="#ppt_h"/>
                                          </p:val>
                                        </p:tav>
                                      </p:tavLst>
                                    </p:anim>
                                    <p:anim calcmode="lin" valueType="num">
                                      <p:cBhvr>
                                        <p:cTn id="80" dur="1000" fill="hold"/>
                                        <p:tgtEl>
                                          <p:spTgt spid="19"/>
                                        </p:tgtEl>
                                        <p:attrNameLst>
                                          <p:attrName>style.rotation</p:attrName>
                                        </p:attrNameLst>
                                      </p:cBhvr>
                                      <p:tavLst>
                                        <p:tav tm="0">
                                          <p:val>
                                            <p:fltVal val="90"/>
                                          </p:val>
                                        </p:tav>
                                        <p:tav tm="100000">
                                          <p:val>
                                            <p:fltVal val="0"/>
                                          </p:val>
                                        </p:tav>
                                      </p:tavLst>
                                    </p:anim>
                                    <p:animEffect transition="in" filter="fade">
                                      <p:cBhvr>
                                        <p:cTn id="8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p:bldP spid="12" grpId="0" animBg="1"/>
      <p:bldP spid="14"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64654" y="2552987"/>
            <a:ext cx="2985113" cy="369332"/>
          </a:xfrm>
          <a:prstGeom prst="rect">
            <a:avLst/>
          </a:prstGeom>
          <a:solidFill>
            <a:schemeClr val="accent2">
              <a:lumMod val="40000"/>
              <a:lumOff val="60000"/>
            </a:schemeClr>
          </a:solidFill>
        </p:spPr>
        <p:txBody>
          <a:bodyPr wrap="none">
            <a:spAutoFit/>
          </a:bodyPr>
          <a:lstStyle/>
          <a:p>
            <a:r>
              <a:rPr lang="fa-IR" dirty="0">
                <a:latin typeface="Calibri" panose="020F0502020204030204" pitchFamily="34" charset="0"/>
                <a:ea typeface="Calibri" panose="020F0502020204030204" pitchFamily="34" charset="0"/>
                <a:cs typeface="B Titr" panose="00000700000000000000" pitchFamily="2" charset="-78"/>
              </a:rPr>
              <a:t>تفاوت </a:t>
            </a:r>
            <a:r>
              <a:rPr lang="fa-IR" dirty="0" smtClean="0">
                <a:latin typeface="Calibri" panose="020F0502020204030204" pitchFamily="34" charset="0"/>
                <a:ea typeface="Calibri" panose="020F0502020204030204" pitchFamily="34" charset="0"/>
                <a:cs typeface="B Titr" panose="00000700000000000000" pitchFamily="2" charset="-78"/>
              </a:rPr>
              <a:t>مالیات مستقیم و غیر مستقیم: </a:t>
            </a:r>
            <a:endParaRPr lang="en-US" dirty="0"/>
          </a:p>
        </p:txBody>
      </p:sp>
      <p:sp>
        <p:nvSpPr>
          <p:cNvPr id="3" name="Rectangle 2"/>
          <p:cNvSpPr/>
          <p:nvPr/>
        </p:nvSpPr>
        <p:spPr>
          <a:xfrm>
            <a:off x="1341120" y="2948607"/>
            <a:ext cx="10232310" cy="1615827"/>
          </a:xfrm>
          <a:prstGeom prst="rect">
            <a:avLst/>
          </a:prstGeom>
          <a:solidFill>
            <a:schemeClr val="tx2">
              <a:lumMod val="40000"/>
              <a:lumOff val="60000"/>
            </a:schemeClr>
          </a:solidFill>
        </p:spPr>
        <p:txBody>
          <a:bodyPr wrap="square">
            <a:spAutoFit/>
          </a:bodyPr>
          <a:lstStyle/>
          <a:p>
            <a:pPr algn="r">
              <a:lnSpc>
                <a:spcPct val="150000"/>
              </a:lnSpc>
            </a:pPr>
            <a:r>
              <a:rPr lang="fa-IR" dirty="0" smtClean="0">
                <a:latin typeface="Calibri" panose="020F0502020204030204" pitchFamily="34" charset="0"/>
                <a:ea typeface="Calibri" panose="020F0502020204030204" pitchFamily="34" charset="0"/>
                <a:cs typeface="B Titr" panose="00000700000000000000" pitchFamily="2" charset="-78"/>
              </a:rPr>
              <a:t> </a:t>
            </a:r>
            <a:r>
              <a:rPr lang="fa-IR" dirty="0">
                <a:latin typeface="Calibri" panose="020F0502020204030204" pitchFamily="34" charset="0"/>
                <a:ea typeface="Calibri" panose="020F0502020204030204" pitchFamily="34" charset="0"/>
                <a:cs typeface="B Titr" panose="00000700000000000000" pitchFamily="2" charset="-78"/>
              </a:rPr>
              <a:t>در </a:t>
            </a:r>
            <a:r>
              <a:rPr lang="fa-IR" dirty="0">
                <a:solidFill>
                  <a:srgbClr val="FF0000"/>
                </a:solidFill>
                <a:latin typeface="Calibri" panose="020F0502020204030204" pitchFamily="34" charset="0"/>
                <a:ea typeface="Calibri" panose="020F0502020204030204" pitchFamily="34" charset="0"/>
                <a:cs typeface="B Titr" panose="00000700000000000000" pitchFamily="2" charset="-78"/>
              </a:rPr>
              <a:t>مالیات </a:t>
            </a:r>
            <a:r>
              <a:rPr lang="fa-IR" dirty="0" smtClean="0">
                <a:solidFill>
                  <a:srgbClr val="FF0000"/>
                </a:solidFill>
                <a:latin typeface="Calibri" panose="020F0502020204030204" pitchFamily="34" charset="0"/>
                <a:ea typeface="Calibri" panose="020F0502020204030204" pitchFamily="34" charset="0"/>
                <a:cs typeface="B Titr" panose="00000700000000000000" pitchFamily="2" charset="-78"/>
              </a:rPr>
              <a:t>مستقیم </a:t>
            </a:r>
            <a:r>
              <a:rPr lang="fa-IR" dirty="0" smtClean="0">
                <a:latin typeface="Calibri" panose="020F0502020204030204" pitchFamily="34" charset="0"/>
                <a:ea typeface="Calibri" panose="020F0502020204030204" pitchFamily="34" charset="0"/>
                <a:cs typeface="B Titr" panose="00000700000000000000" pitchFamily="2" charset="-78"/>
              </a:rPr>
              <a:t>فرد باید  مبلغی را </a:t>
            </a:r>
            <a:r>
              <a:rPr lang="fa-IR" dirty="0">
                <a:latin typeface="Calibri" panose="020F0502020204030204" pitchFamily="34" charset="0"/>
                <a:ea typeface="Calibri" panose="020F0502020204030204" pitchFamily="34" charset="0"/>
                <a:cs typeface="B Titr" panose="00000700000000000000" pitchFamily="2" charset="-78"/>
              </a:rPr>
              <a:t>به عنوان </a:t>
            </a:r>
            <a:r>
              <a:rPr lang="fa-IR" dirty="0" smtClean="0">
                <a:solidFill>
                  <a:srgbClr val="FF0000"/>
                </a:solidFill>
                <a:latin typeface="Calibri" panose="020F0502020204030204" pitchFamily="34" charset="0"/>
                <a:ea typeface="Calibri" panose="020F0502020204030204" pitchFamily="34" charset="0"/>
                <a:cs typeface="B Titr" panose="00000700000000000000" pitchFamily="2" charset="-78"/>
              </a:rPr>
              <a:t>مالیات </a:t>
            </a:r>
            <a:r>
              <a:rPr lang="fa-IR" dirty="0" smtClean="0">
                <a:latin typeface="Calibri" panose="020F0502020204030204" pitchFamily="34" charset="0"/>
                <a:ea typeface="Calibri" panose="020F0502020204030204" pitchFamily="34" charset="0"/>
                <a:cs typeface="B Titr" panose="00000700000000000000" pitchFamily="2" charset="-78"/>
              </a:rPr>
              <a:t>  بابت     </a:t>
            </a:r>
            <a:r>
              <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rPr>
              <a:t>ثروت ودارایی        </a:t>
            </a:r>
            <a:r>
              <a:rPr lang="fa-IR" dirty="0" smtClean="0">
                <a:latin typeface="Calibri" panose="020F0502020204030204" pitchFamily="34" charset="0"/>
                <a:ea typeface="Calibri" panose="020F0502020204030204" pitchFamily="34" charset="0"/>
                <a:cs typeface="B Titr" panose="00000700000000000000" pitchFamily="2" charset="-78"/>
              </a:rPr>
              <a:t>و             </a:t>
            </a:r>
            <a:r>
              <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rPr>
              <a:t>درآمد شخصی</a:t>
            </a:r>
            <a:r>
              <a:rPr lang="fa-IR" dirty="0" smtClean="0">
                <a:latin typeface="Calibri" panose="020F0502020204030204" pitchFamily="34" charset="0"/>
                <a:ea typeface="Calibri" panose="020F0502020204030204" pitchFamily="34" charset="0"/>
                <a:cs typeface="B Titr" panose="00000700000000000000" pitchFamily="2" charset="-78"/>
              </a:rPr>
              <a:t>         خود  بپردازد</a:t>
            </a:r>
          </a:p>
          <a:p>
            <a:pPr algn="r">
              <a:lnSpc>
                <a:spcPct val="150000"/>
              </a:lnSpc>
            </a:pPr>
            <a:endParaRPr lang="fa-IR" dirty="0">
              <a:latin typeface="Calibri" panose="020F0502020204030204" pitchFamily="34" charset="0"/>
              <a:ea typeface="Calibri" panose="020F0502020204030204" pitchFamily="34" charset="0"/>
              <a:cs typeface="B Titr" panose="00000700000000000000" pitchFamily="2" charset="-78"/>
            </a:endParaRPr>
          </a:p>
          <a:p>
            <a:pPr algn="r">
              <a:lnSpc>
                <a:spcPct val="150000"/>
              </a:lnSpc>
            </a:pPr>
            <a:endParaRPr lang="fa-IR" dirty="0" smtClean="0">
              <a:latin typeface="Calibri" panose="020F0502020204030204" pitchFamily="34" charset="0"/>
              <a:ea typeface="Calibri" panose="020F0502020204030204" pitchFamily="34" charset="0"/>
              <a:cs typeface="B Titr" panose="00000700000000000000" pitchFamily="2" charset="-78"/>
            </a:endParaRPr>
          </a:p>
          <a:p>
            <a:pPr algn="r"/>
            <a:r>
              <a:rPr lang="fa-IR" dirty="0" smtClean="0">
                <a:latin typeface="Calibri" panose="020F0502020204030204" pitchFamily="34" charset="0"/>
                <a:ea typeface="Calibri" panose="020F0502020204030204" pitchFamily="34" charset="0"/>
                <a:cs typeface="B Titr" panose="00000700000000000000" pitchFamily="2" charset="-78"/>
              </a:rPr>
              <a:t> </a:t>
            </a:r>
          </a:p>
        </p:txBody>
      </p:sp>
      <p:sp>
        <p:nvSpPr>
          <p:cNvPr id="5" name="Rectangle 4"/>
          <p:cNvSpPr/>
          <p:nvPr/>
        </p:nvSpPr>
        <p:spPr>
          <a:xfrm>
            <a:off x="1239520" y="4927403"/>
            <a:ext cx="10333910" cy="1338828"/>
          </a:xfrm>
          <a:prstGeom prst="rect">
            <a:avLst/>
          </a:prstGeom>
          <a:solidFill>
            <a:schemeClr val="accent1">
              <a:lumMod val="40000"/>
              <a:lumOff val="60000"/>
            </a:schemeClr>
          </a:solidFill>
        </p:spPr>
        <p:txBody>
          <a:bodyPr wrap="square">
            <a:spAutoFit/>
          </a:bodyPr>
          <a:lstStyle/>
          <a:p>
            <a:pPr algn="r">
              <a:lnSpc>
                <a:spcPct val="150000"/>
              </a:lnSpc>
            </a:pPr>
            <a:r>
              <a:rPr lang="fa-IR" dirty="0">
                <a:latin typeface="Calibri" panose="020F0502020204030204" pitchFamily="34" charset="0"/>
                <a:ea typeface="Calibri" panose="020F0502020204030204" pitchFamily="34" charset="0"/>
                <a:cs typeface="B Titr" panose="00000700000000000000" pitchFamily="2" charset="-78"/>
              </a:rPr>
              <a:t>ولی در </a:t>
            </a:r>
            <a:r>
              <a:rPr lang="fa-IR" dirty="0">
                <a:solidFill>
                  <a:srgbClr val="FF0000"/>
                </a:solidFill>
                <a:latin typeface="Calibri" panose="020F0502020204030204" pitchFamily="34" charset="0"/>
                <a:ea typeface="Calibri" panose="020F0502020204030204" pitchFamily="34" charset="0"/>
                <a:cs typeface="B Titr" panose="00000700000000000000" pitchFamily="2" charset="-78"/>
              </a:rPr>
              <a:t>مالیات غیر مستقیم </a:t>
            </a:r>
            <a:r>
              <a:rPr lang="fa-IR" dirty="0">
                <a:latin typeface="Calibri" panose="020F0502020204030204" pitchFamily="34" charset="0"/>
                <a:ea typeface="Calibri" panose="020F0502020204030204" pitchFamily="34" charset="0"/>
                <a:cs typeface="B Titr" panose="00000700000000000000" pitchFamily="2" charset="-78"/>
              </a:rPr>
              <a:t>مالیات </a:t>
            </a:r>
            <a:r>
              <a:rPr lang="fa-IR" dirty="0">
                <a:solidFill>
                  <a:srgbClr val="FF0000"/>
                </a:solidFill>
                <a:latin typeface="Calibri" panose="020F0502020204030204" pitchFamily="34" charset="0"/>
                <a:ea typeface="Calibri" panose="020F0502020204030204" pitchFamily="34" charset="0"/>
                <a:cs typeface="B Titr" panose="00000700000000000000" pitchFamily="2" charset="-78"/>
              </a:rPr>
              <a:t>بخشی از قیمت کالا </a:t>
            </a:r>
            <a:r>
              <a:rPr lang="fa-IR" dirty="0">
                <a:latin typeface="Calibri" panose="020F0502020204030204" pitchFamily="34" charset="0"/>
                <a:ea typeface="Calibri" panose="020F0502020204030204" pitchFamily="34" charset="0"/>
                <a:cs typeface="B Titr" panose="00000700000000000000" pitchFamily="2" charset="-78"/>
              </a:rPr>
              <a:t>است </a:t>
            </a:r>
            <a:r>
              <a:rPr lang="fa-IR" dirty="0" smtClean="0">
                <a:latin typeface="Calibri" panose="020F0502020204030204" pitchFamily="34" charset="0"/>
                <a:ea typeface="Calibri" panose="020F0502020204030204" pitchFamily="34" charset="0"/>
                <a:cs typeface="B Titr" panose="00000700000000000000" pitchFamily="2" charset="-78"/>
              </a:rPr>
              <a:t>که از مشتری گرفته می شود </a:t>
            </a:r>
          </a:p>
          <a:p>
            <a:pPr algn="r">
              <a:lnSpc>
                <a:spcPct val="150000"/>
              </a:lnSpc>
            </a:pPr>
            <a:r>
              <a:rPr lang="fa-IR" dirty="0" smtClean="0">
                <a:latin typeface="Calibri" panose="020F0502020204030204" pitchFamily="34" charset="0"/>
                <a:ea typeface="Calibri" panose="020F0502020204030204" pitchFamily="34" charset="0"/>
                <a:cs typeface="B Titr" panose="00000700000000000000" pitchFamily="2" charset="-78"/>
              </a:rPr>
              <a:t>مثلاً شخصی برای خریدکالایی که قیمت آن2000  است 2400تومان   به فروشنده پرداخت میکند یعنی 400تومان اضافه پرداخت شده که این مبلغ همان مالیات کالای خریداری شده است که شخص به فروشنده پرداخته است </a:t>
            </a:r>
            <a:endParaRPr lang="en-US" dirty="0"/>
          </a:p>
        </p:txBody>
      </p:sp>
      <p:sp>
        <p:nvSpPr>
          <p:cNvPr id="6" name="Rectangle 5"/>
          <p:cNvSpPr/>
          <p:nvPr/>
        </p:nvSpPr>
        <p:spPr>
          <a:xfrm>
            <a:off x="6045924" y="1503532"/>
            <a:ext cx="5437707" cy="369332"/>
          </a:xfrm>
          <a:prstGeom prst="rect">
            <a:avLst/>
          </a:prstGeom>
        </p:spPr>
        <p:txBody>
          <a:bodyPr wrap="none">
            <a:spAutoFit/>
          </a:bodyPr>
          <a:lstStyle/>
          <a:p>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در کشور ما در یک دسته بندی کلی دو نوع مالیات گرفته می شود: </a:t>
            </a:r>
            <a:endParaRPr lang="en-US" dirty="0">
              <a:cs typeface="B Titr" panose="00000700000000000000" pitchFamily="2" charset="-78"/>
            </a:endParaRPr>
          </a:p>
        </p:txBody>
      </p:sp>
      <p:sp>
        <p:nvSpPr>
          <p:cNvPr id="8" name="Rounded Rectangle 7"/>
          <p:cNvSpPr/>
          <p:nvPr/>
        </p:nvSpPr>
        <p:spPr>
          <a:xfrm>
            <a:off x="3545840" y="842931"/>
            <a:ext cx="2033336" cy="57912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smtClean="0">
                <a:solidFill>
                  <a:schemeClr val="tx1"/>
                </a:solidFill>
                <a:cs typeface="B Titr" panose="00000700000000000000" pitchFamily="2" charset="-78"/>
              </a:rPr>
              <a:t>1- مالیات مستقیم</a:t>
            </a:r>
            <a:endParaRPr lang="en-US" dirty="0">
              <a:solidFill>
                <a:schemeClr val="tx1"/>
              </a:solidFill>
              <a:cs typeface="B Titr" panose="00000700000000000000" pitchFamily="2" charset="-78"/>
            </a:endParaRPr>
          </a:p>
        </p:txBody>
      </p:sp>
      <p:sp>
        <p:nvSpPr>
          <p:cNvPr id="9" name="Rounded Rectangle 8"/>
          <p:cNvSpPr/>
          <p:nvPr/>
        </p:nvSpPr>
        <p:spPr>
          <a:xfrm>
            <a:off x="3403600" y="1688198"/>
            <a:ext cx="2322092" cy="555531"/>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cs typeface="B Titr" panose="00000700000000000000" pitchFamily="2" charset="-78"/>
              </a:rPr>
              <a:t>2- مالیات غیر مستقیم</a:t>
            </a:r>
            <a:endParaRPr lang="en-US" sz="2000" b="1" dirty="0">
              <a:solidFill>
                <a:schemeClr val="tx1"/>
              </a:solidFill>
              <a:cs typeface="B Titr" panose="00000700000000000000" pitchFamily="2" charset="-78"/>
            </a:endParaRPr>
          </a:p>
        </p:txBody>
      </p:sp>
      <p:sp>
        <p:nvSpPr>
          <p:cNvPr id="13" name="Right Brace 12"/>
          <p:cNvSpPr/>
          <p:nvPr/>
        </p:nvSpPr>
        <p:spPr>
          <a:xfrm>
            <a:off x="5496560" y="751840"/>
            <a:ext cx="549364" cy="1717040"/>
          </a:xfrm>
          <a:prstGeom prst="rightBrace">
            <a:avLst>
              <a:gd name="adj1" fmla="val 8333"/>
              <a:gd name="adj2" fmla="val 504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8256720" y="2112432"/>
            <a:ext cx="184731" cy="473206"/>
          </a:xfrm>
          <a:prstGeom prst="rect">
            <a:avLst/>
          </a:prstGeom>
          <a:solidFill>
            <a:schemeClr val="bg2">
              <a:lumMod val="20000"/>
              <a:lumOff val="80000"/>
            </a:schemeClr>
          </a:solidFill>
        </p:spPr>
        <p:txBody>
          <a:bodyPr wrap="none">
            <a:spAutoFit/>
          </a:bodyPr>
          <a:lstStyle/>
          <a:p>
            <a:pPr algn="r">
              <a:lnSpc>
                <a:spcPct val="150000"/>
              </a:lnSpc>
            </a:pPr>
            <a:endParaRPr lang="fa-IR" dirty="0">
              <a:latin typeface="Calibri" panose="020F0502020204030204" pitchFamily="34" charset="0"/>
              <a:ea typeface="Calibri" panose="020F0502020204030204" pitchFamily="34" charset="0"/>
              <a:cs typeface="B Titr" panose="00000700000000000000" pitchFamily="2" charset="-78"/>
            </a:endParaRPr>
          </a:p>
        </p:txBody>
      </p:sp>
      <p:sp>
        <p:nvSpPr>
          <p:cNvPr id="23" name="Rounded Rectangle 22"/>
          <p:cNvSpPr/>
          <p:nvPr/>
        </p:nvSpPr>
        <p:spPr>
          <a:xfrm>
            <a:off x="1877870" y="4016476"/>
            <a:ext cx="3464560" cy="489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600" dirty="0" smtClean="0">
                <a:cs typeface="B Titr" panose="00000700000000000000" pitchFamily="2" charset="-78"/>
              </a:rPr>
              <a:t>حقوق،درآمد اصناف،درآمد کشاورزی و.....</a:t>
            </a:r>
            <a:endParaRPr lang="en-US" sz="1600" dirty="0">
              <a:cs typeface="B Titr" panose="00000700000000000000" pitchFamily="2" charset="-78"/>
            </a:endParaRPr>
          </a:p>
        </p:txBody>
      </p:sp>
      <p:sp>
        <p:nvSpPr>
          <p:cNvPr id="24" name="Rounded Rectangle 23"/>
          <p:cNvSpPr/>
          <p:nvPr/>
        </p:nvSpPr>
        <p:spPr>
          <a:xfrm>
            <a:off x="5901554" y="4075189"/>
            <a:ext cx="2363100" cy="39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fa-IR" dirty="0">
                <a:latin typeface="Calibri" panose="020F0502020204030204" pitchFamily="34" charset="0"/>
                <a:ea typeface="Calibri" panose="020F0502020204030204" pitchFamily="34" charset="0"/>
                <a:cs typeface="B Titr" panose="00000700000000000000" pitchFamily="2" charset="-78"/>
              </a:rPr>
              <a:t>ماشین، زمین و خانه و ...</a:t>
            </a:r>
          </a:p>
        </p:txBody>
      </p:sp>
      <p:sp>
        <p:nvSpPr>
          <p:cNvPr id="25" name="Right Arrow 24"/>
          <p:cNvSpPr/>
          <p:nvPr/>
        </p:nvSpPr>
        <p:spPr>
          <a:xfrm rot="5400000">
            <a:off x="6181881" y="3635363"/>
            <a:ext cx="610192" cy="15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rot="16200000">
            <a:off x="3709537" y="3599829"/>
            <a:ext cx="540992" cy="1775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2"/>
          <a:stretch>
            <a:fillRect/>
          </a:stretch>
        </p:blipFill>
        <p:spPr>
          <a:xfrm>
            <a:off x="1094483" y="538797"/>
            <a:ext cx="2143125" cy="2143125"/>
          </a:xfrm>
          <a:prstGeom prst="rect">
            <a:avLst/>
          </a:prstGeom>
        </p:spPr>
      </p:pic>
    </p:spTree>
    <p:extLst>
      <p:ext uri="{BB962C8B-B14F-4D97-AF65-F5344CB8AC3E}">
        <p14:creationId xmlns:p14="http://schemas.microsoft.com/office/powerpoint/2010/main" val="425874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heel(1)">
                                      <p:cBhvr>
                                        <p:cTn id="30" dur="2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90"/>
                                          </p:val>
                                        </p:tav>
                                        <p:tav tm="100000">
                                          <p:val>
                                            <p:fltVal val="0"/>
                                          </p:val>
                                        </p:tav>
                                      </p:tavLst>
                                    </p:anim>
                                    <p:animEffect transition="in" filter="fade">
                                      <p:cBhvr>
                                        <p:cTn id="38" dur="10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heel(1)">
                                      <p:cBhvr>
                                        <p:cTn id="43" dur="2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heel(1)">
                                      <p:cBhvr>
                                        <p:cTn id="48" dur="20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 calcmode="lin" valueType="num">
                                      <p:cBhvr>
                                        <p:cTn id="55" dur="1000" fill="hold"/>
                                        <p:tgtEl>
                                          <p:spTgt spid="24"/>
                                        </p:tgtEl>
                                        <p:attrNameLst>
                                          <p:attrName>style.rotation</p:attrName>
                                        </p:attrNameLst>
                                      </p:cBhvr>
                                      <p:tavLst>
                                        <p:tav tm="0">
                                          <p:val>
                                            <p:fltVal val="90"/>
                                          </p:val>
                                        </p:tav>
                                        <p:tav tm="100000">
                                          <p:val>
                                            <p:fltVal val="0"/>
                                          </p:val>
                                        </p:tav>
                                      </p:tavLst>
                                    </p:anim>
                                    <p:animEffect transition="in" filter="fade">
                                      <p:cBhvr>
                                        <p:cTn id="56" dur="10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circle(in)">
                                      <p:cBhvr>
                                        <p:cTn id="61" dur="20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heel(1)">
                                      <p:cBhvr>
                                        <p:cTn id="66" dur="20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1000" fill="hold"/>
                                        <p:tgtEl>
                                          <p:spTgt spid="5"/>
                                        </p:tgtEl>
                                        <p:attrNameLst>
                                          <p:attrName>ppt_w</p:attrName>
                                        </p:attrNameLst>
                                      </p:cBhvr>
                                      <p:tavLst>
                                        <p:tav tm="0">
                                          <p:val>
                                            <p:fltVal val="0"/>
                                          </p:val>
                                        </p:tav>
                                        <p:tav tm="100000">
                                          <p:val>
                                            <p:strVal val="#ppt_w"/>
                                          </p:val>
                                        </p:tav>
                                      </p:tavLst>
                                    </p:anim>
                                    <p:anim calcmode="lin" valueType="num">
                                      <p:cBhvr>
                                        <p:cTn id="72" dur="1000" fill="hold"/>
                                        <p:tgtEl>
                                          <p:spTgt spid="5"/>
                                        </p:tgtEl>
                                        <p:attrNameLst>
                                          <p:attrName>ppt_h</p:attrName>
                                        </p:attrNameLst>
                                      </p:cBhvr>
                                      <p:tavLst>
                                        <p:tav tm="0">
                                          <p:val>
                                            <p:fltVal val="0"/>
                                          </p:val>
                                        </p:tav>
                                        <p:tav tm="100000">
                                          <p:val>
                                            <p:strVal val="#ppt_h"/>
                                          </p:val>
                                        </p:tav>
                                      </p:tavLst>
                                    </p:anim>
                                    <p:anim calcmode="lin" valueType="num">
                                      <p:cBhvr>
                                        <p:cTn id="73" dur="1000" fill="hold"/>
                                        <p:tgtEl>
                                          <p:spTgt spid="5"/>
                                        </p:tgtEl>
                                        <p:attrNameLst>
                                          <p:attrName>style.rotation</p:attrName>
                                        </p:attrNameLst>
                                      </p:cBhvr>
                                      <p:tavLst>
                                        <p:tav tm="0">
                                          <p:val>
                                            <p:fltVal val="90"/>
                                          </p:val>
                                        </p:tav>
                                        <p:tav tm="100000">
                                          <p:val>
                                            <p:fltVal val="0"/>
                                          </p:val>
                                        </p:tav>
                                      </p:tavLst>
                                    </p:anim>
                                    <p:animEffect transition="in" filter="fade">
                                      <p:cBhvr>
                                        <p:cTn id="7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p:bldP spid="8" grpId="0" animBg="1"/>
      <p:bldP spid="9" grpId="0" animBg="1"/>
      <p:bldP spid="13"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1971" y="437888"/>
            <a:ext cx="1806905" cy="523220"/>
          </a:xfrm>
          <a:prstGeom prst="rect">
            <a:avLst/>
          </a:prstGeom>
          <a:solidFill>
            <a:schemeClr val="tx2">
              <a:lumMod val="20000"/>
              <a:lumOff val="80000"/>
            </a:schemeClr>
          </a:solidFill>
        </p:spPr>
        <p:txBody>
          <a:bodyPr wrap="none">
            <a:spAutoFit/>
          </a:bodyPr>
          <a:lstStyle/>
          <a:p>
            <a:r>
              <a:rPr lang="fa-IR" sz="2800" dirty="0">
                <a:solidFill>
                  <a:srgbClr val="C00000"/>
                </a:solidFill>
                <a:latin typeface="Calibri" panose="020F0502020204030204" pitchFamily="34" charset="0"/>
                <a:ea typeface="Calibri" panose="020F0502020204030204" pitchFamily="34" charset="0"/>
                <a:cs typeface="B Titr" panose="00000700000000000000" pitchFamily="2" charset="-78"/>
              </a:rPr>
              <a:t>انواع مالیات </a:t>
            </a:r>
            <a:endParaRPr lang="en-US" sz="2800" dirty="0">
              <a:solidFill>
                <a:srgbClr val="C00000"/>
              </a:solidFill>
            </a:endParaRPr>
          </a:p>
        </p:txBody>
      </p:sp>
      <p:sp>
        <p:nvSpPr>
          <p:cNvPr id="8" name="Rounded Rectangle 7"/>
          <p:cNvSpPr/>
          <p:nvPr/>
        </p:nvSpPr>
        <p:spPr>
          <a:xfrm>
            <a:off x="8813516" y="1596645"/>
            <a:ext cx="1796866" cy="64388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latin typeface="Calibri" panose="020F0502020204030204" pitchFamily="34" charset="0"/>
                <a:ea typeface="Calibri" panose="020F0502020204030204" pitchFamily="34" charset="0"/>
                <a:cs typeface="B Titr" panose="00000700000000000000" pitchFamily="2" charset="-78"/>
              </a:rPr>
              <a:t>مالیات مستقیم </a:t>
            </a:r>
            <a:endParaRPr lang="en-US" dirty="0">
              <a:solidFill>
                <a:schemeClr val="tx1"/>
              </a:solidFill>
            </a:endParaRPr>
          </a:p>
        </p:txBody>
      </p:sp>
      <p:sp>
        <p:nvSpPr>
          <p:cNvPr id="9" name="Rounded Rectangle 8"/>
          <p:cNvSpPr/>
          <p:nvPr/>
        </p:nvSpPr>
        <p:spPr>
          <a:xfrm>
            <a:off x="2913413" y="1552402"/>
            <a:ext cx="1706880" cy="5994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b="1" dirty="0">
                <a:solidFill>
                  <a:schemeClr val="tx1"/>
                </a:solidFill>
                <a:latin typeface="Calibri" panose="020F0502020204030204" pitchFamily="34" charset="0"/>
                <a:ea typeface="Calibri" panose="020F0502020204030204" pitchFamily="34" charset="0"/>
                <a:cs typeface="B Titr" panose="00000700000000000000" pitchFamily="2" charset="-78"/>
              </a:rPr>
              <a:t>مالیات غیر مستقیم </a:t>
            </a:r>
            <a:endParaRPr lang="en-US" b="1" dirty="0">
              <a:solidFill>
                <a:schemeClr val="tx1"/>
              </a:solidFill>
            </a:endParaRPr>
          </a:p>
        </p:txBody>
      </p:sp>
      <p:cxnSp>
        <p:nvCxnSpPr>
          <p:cNvPr id="12" name="Straight Connector 11"/>
          <p:cNvCxnSpPr/>
          <p:nvPr/>
        </p:nvCxnSpPr>
        <p:spPr>
          <a:xfrm>
            <a:off x="6768258" y="1093021"/>
            <a:ext cx="2034614" cy="493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620293" y="1095122"/>
            <a:ext cx="1973222" cy="46169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9837496" y="2736192"/>
            <a:ext cx="1666175" cy="435825"/>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 مالیات بر دارایی </a:t>
            </a:r>
            <a:endParaRPr lang="en-US" dirty="0">
              <a:solidFill>
                <a:schemeClr val="tx1"/>
              </a:solidFill>
              <a:cs typeface="B Titr" panose="00000700000000000000" pitchFamily="2" charset="-78"/>
            </a:endParaRPr>
          </a:p>
        </p:txBody>
      </p:sp>
      <p:sp>
        <p:nvSpPr>
          <p:cNvPr id="26" name="Rounded Rectangle 25"/>
          <p:cNvSpPr/>
          <p:nvPr/>
        </p:nvSpPr>
        <p:spPr>
          <a:xfrm>
            <a:off x="7808257" y="2712861"/>
            <a:ext cx="1621158" cy="369034"/>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مالیات بر </a:t>
            </a:r>
            <a:r>
              <a:rPr lang="fa-IR" dirty="0" smtClean="0">
                <a:solidFill>
                  <a:schemeClr val="tx1"/>
                </a:solidFill>
                <a:cs typeface="B Titr" panose="00000700000000000000" pitchFamily="2" charset="-78"/>
              </a:rPr>
              <a:t>درآمد</a:t>
            </a:r>
            <a:r>
              <a:rPr lang="fa-IR" dirty="0" smtClean="0">
                <a:solidFill>
                  <a:schemeClr val="tx1"/>
                </a:solidFill>
              </a:rPr>
              <a:t> </a:t>
            </a:r>
            <a:endParaRPr lang="en-US" dirty="0">
              <a:solidFill>
                <a:schemeClr val="tx1"/>
              </a:solidFill>
            </a:endParaRPr>
          </a:p>
        </p:txBody>
      </p:sp>
      <p:cxnSp>
        <p:nvCxnSpPr>
          <p:cNvPr id="29" name="Straight Arrow Connector 28"/>
          <p:cNvCxnSpPr/>
          <p:nvPr/>
        </p:nvCxnSpPr>
        <p:spPr>
          <a:xfrm flipH="1">
            <a:off x="8433735" y="2308647"/>
            <a:ext cx="995680" cy="369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713026" y="2289897"/>
            <a:ext cx="957558" cy="388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566763" y="1807266"/>
            <a:ext cx="319318" cy="369332"/>
          </a:xfrm>
          <a:prstGeom prst="rect">
            <a:avLst/>
          </a:prstGeom>
        </p:spPr>
        <p:txBody>
          <a:bodyPr wrap="none">
            <a:spAutoFit/>
          </a:bodyPr>
          <a:lstStyle/>
          <a:p>
            <a:r>
              <a:rPr lang="fa-IR" dirty="0" smtClean="0">
                <a:latin typeface="Calibri" panose="020F0502020204030204" pitchFamily="34" charset="0"/>
                <a:ea typeface="Calibri" panose="020F0502020204030204" pitchFamily="34" charset="0"/>
                <a:cs typeface="B Titr" panose="00000700000000000000" pitchFamily="2" charset="-78"/>
              </a:rPr>
              <a:t>   </a:t>
            </a:r>
            <a:endParaRPr lang="en-US" dirty="0"/>
          </a:p>
        </p:txBody>
      </p:sp>
      <p:sp>
        <p:nvSpPr>
          <p:cNvPr id="3" name="Rectangle 2"/>
          <p:cNvSpPr/>
          <p:nvPr/>
        </p:nvSpPr>
        <p:spPr>
          <a:xfrm>
            <a:off x="4210474" y="4478005"/>
            <a:ext cx="6736803" cy="646331"/>
          </a:xfrm>
          <a:prstGeom prst="rect">
            <a:avLst/>
          </a:prstGeom>
        </p:spPr>
        <p:txBody>
          <a:bodyPr wrap="square">
            <a:spAutoFit/>
          </a:bodyPr>
          <a:lstStyle/>
          <a:p>
            <a:pPr marL="285750" indent="-285750" algn="r" rtl="1">
              <a:buFont typeface="Wingdings" panose="05000000000000000000" pitchFamily="2" charset="2"/>
              <a:buChar char="v"/>
            </a:pPr>
            <a:r>
              <a:rPr lang="fa-IR" b="1" u="sng" dirty="0">
                <a:solidFill>
                  <a:srgbClr val="242021"/>
                </a:solidFill>
                <a:latin typeface="BMitra"/>
                <a:cs typeface="B Titr" panose="00000700000000000000" pitchFamily="2" charset="-78"/>
              </a:rPr>
              <a:t>اساس و مبنای مالیات بر دارایی</a:t>
            </a:r>
            <a:r>
              <a:rPr lang="fa-IR" b="1" dirty="0">
                <a:solidFill>
                  <a:srgbClr val="242021"/>
                </a:solidFill>
                <a:latin typeface="BMitra"/>
                <a:cs typeface="B Titr" panose="00000700000000000000" pitchFamily="2" charset="-78"/>
              </a:rPr>
              <a:t>، </a:t>
            </a:r>
            <a:r>
              <a:rPr lang="fa-IR" b="1" dirty="0">
                <a:solidFill>
                  <a:srgbClr val="C00000"/>
                </a:solidFill>
                <a:latin typeface="BMitra"/>
                <a:cs typeface="B Titr" panose="00000700000000000000" pitchFamily="2" charset="-78"/>
              </a:rPr>
              <a:t>ثروت مؤدی </a:t>
            </a:r>
            <a:r>
              <a:rPr lang="fa-IR" b="1" dirty="0">
                <a:solidFill>
                  <a:srgbClr val="242021"/>
                </a:solidFill>
                <a:latin typeface="BMitra"/>
                <a:cs typeface="B Titr" panose="00000700000000000000" pitchFamily="2" charset="-78"/>
              </a:rPr>
              <a:t>(</a:t>
            </a:r>
            <a:r>
              <a:rPr lang="fa-IR" b="1" dirty="0" smtClean="0">
                <a:solidFill>
                  <a:srgbClr val="242021"/>
                </a:solidFill>
                <a:latin typeface="BMitra"/>
                <a:cs typeface="B Titr" panose="00000700000000000000" pitchFamily="2" charset="-78"/>
              </a:rPr>
              <a:t>پرداخت کنندۀ </a:t>
            </a:r>
            <a:r>
              <a:rPr lang="fa-IR" b="1" dirty="0">
                <a:solidFill>
                  <a:srgbClr val="242021"/>
                </a:solidFill>
                <a:latin typeface="BMitra"/>
                <a:cs typeface="B Titr" panose="00000700000000000000" pitchFamily="2" charset="-78"/>
              </a:rPr>
              <a:t>مالیات) است</a:t>
            </a:r>
            <a:r>
              <a:rPr lang="fa-IR" b="1" dirty="0">
                <a:cs typeface="B Titr" panose="00000700000000000000" pitchFamily="2" charset="-78"/>
              </a:rPr>
              <a:t> </a:t>
            </a:r>
            <a:br>
              <a:rPr lang="fa-IR" b="1" dirty="0">
                <a:cs typeface="B Titr" panose="00000700000000000000" pitchFamily="2" charset="-78"/>
              </a:rPr>
            </a:br>
            <a:endParaRPr lang="en-US" b="1" dirty="0">
              <a:cs typeface="B Titr" panose="00000700000000000000" pitchFamily="2" charset="-78"/>
            </a:endParaRPr>
          </a:p>
        </p:txBody>
      </p:sp>
      <p:sp>
        <p:nvSpPr>
          <p:cNvPr id="4" name="Rounded Rectangle 3"/>
          <p:cNvSpPr/>
          <p:nvPr/>
        </p:nvSpPr>
        <p:spPr>
          <a:xfrm>
            <a:off x="4829813" y="2712861"/>
            <a:ext cx="2088549" cy="50901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latin typeface="Calibri" panose="020F0502020204030204" pitchFamily="34" charset="0"/>
                <a:ea typeface="Calibri" panose="020F0502020204030204" pitchFamily="34" charset="0"/>
                <a:cs typeface="B Titr" panose="00000700000000000000" pitchFamily="2" charset="-78"/>
              </a:rPr>
              <a:t>عوارض </a:t>
            </a:r>
            <a:r>
              <a:rPr lang="fa-IR" sz="1600" dirty="0">
                <a:solidFill>
                  <a:schemeClr val="tx1"/>
                </a:solidFill>
                <a:latin typeface="Calibri" panose="020F0502020204030204" pitchFamily="34" charset="0"/>
                <a:ea typeface="Calibri" panose="020F0502020204030204" pitchFamily="34" charset="0"/>
                <a:cs typeface="B Titr" panose="00000700000000000000" pitchFamily="2" charset="-78"/>
              </a:rPr>
              <a:t>گمرکی و </a:t>
            </a:r>
            <a:r>
              <a:rPr lang="fa-IR" sz="1600" dirty="0" smtClean="0">
                <a:solidFill>
                  <a:schemeClr val="tx1"/>
                </a:solidFill>
                <a:latin typeface="Calibri" panose="020F0502020204030204" pitchFamily="34" charset="0"/>
                <a:ea typeface="Calibri" panose="020F0502020204030204" pitchFamily="34" charset="0"/>
                <a:cs typeface="B Titr" panose="00000700000000000000" pitchFamily="2" charset="-78"/>
              </a:rPr>
              <a:t>خدماتی</a:t>
            </a:r>
            <a:endParaRPr lang="en-US" sz="1600" dirty="0">
              <a:solidFill>
                <a:schemeClr val="tx1"/>
              </a:solidFill>
            </a:endParaRPr>
          </a:p>
        </p:txBody>
      </p:sp>
      <p:sp>
        <p:nvSpPr>
          <p:cNvPr id="5" name="Rounded Rectangle 4"/>
          <p:cNvSpPr/>
          <p:nvPr/>
        </p:nvSpPr>
        <p:spPr>
          <a:xfrm>
            <a:off x="3217786" y="2766072"/>
            <a:ext cx="1402507" cy="558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600" dirty="0" smtClean="0">
                <a:solidFill>
                  <a:schemeClr val="tx1"/>
                </a:solidFill>
                <a:latin typeface="Calibri" panose="020F0502020204030204" pitchFamily="34" charset="0"/>
                <a:ea typeface="Calibri" panose="020F0502020204030204" pitchFamily="34" charset="0"/>
                <a:cs typeface="B Titr" panose="00000700000000000000" pitchFamily="2" charset="-78"/>
              </a:rPr>
              <a:t> </a:t>
            </a:r>
            <a:r>
              <a:rPr lang="fa-IR" sz="1600" dirty="0">
                <a:solidFill>
                  <a:schemeClr val="tx1"/>
                </a:solidFill>
                <a:latin typeface="Calibri" panose="020F0502020204030204" pitchFamily="34" charset="0"/>
                <a:ea typeface="Calibri" panose="020F0502020204030204" pitchFamily="34" charset="0"/>
                <a:cs typeface="B Titr" panose="00000700000000000000" pitchFamily="2" charset="-78"/>
              </a:rPr>
              <a:t>مالیات </a:t>
            </a:r>
            <a:r>
              <a:rPr lang="fa-IR" sz="1600" dirty="0" smtClean="0">
                <a:solidFill>
                  <a:schemeClr val="tx1"/>
                </a:solidFill>
                <a:latin typeface="Calibri" panose="020F0502020204030204" pitchFamily="34" charset="0"/>
                <a:ea typeface="Calibri" panose="020F0502020204030204" pitchFamily="34" charset="0"/>
                <a:cs typeface="B Titr" panose="00000700000000000000" pitchFamily="2" charset="-78"/>
              </a:rPr>
              <a:t>برمصرف</a:t>
            </a:r>
            <a:endParaRPr lang="en-US" sz="1600" dirty="0">
              <a:solidFill>
                <a:schemeClr val="tx1"/>
              </a:solidFill>
            </a:endParaRPr>
          </a:p>
        </p:txBody>
      </p:sp>
      <p:sp>
        <p:nvSpPr>
          <p:cNvPr id="6" name="Rounded Rectangle 5"/>
          <p:cNvSpPr/>
          <p:nvPr/>
        </p:nvSpPr>
        <p:spPr>
          <a:xfrm>
            <a:off x="993406" y="2712861"/>
            <a:ext cx="1920007" cy="51166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1600" dirty="0" smtClean="0">
                <a:solidFill>
                  <a:schemeClr val="tx1"/>
                </a:solidFill>
                <a:latin typeface="Calibri" panose="020F0502020204030204" pitchFamily="34" charset="0"/>
                <a:ea typeface="Calibri" panose="020F0502020204030204" pitchFamily="34" charset="0"/>
                <a:cs typeface="B Titr" panose="00000700000000000000" pitchFamily="2" charset="-78"/>
              </a:rPr>
              <a:t> </a:t>
            </a:r>
            <a:r>
              <a:rPr lang="fa-IR" sz="1600" dirty="0">
                <a:solidFill>
                  <a:schemeClr val="tx1"/>
                </a:solidFill>
                <a:latin typeface="Calibri" panose="020F0502020204030204" pitchFamily="34" charset="0"/>
                <a:ea typeface="Calibri" panose="020F0502020204030204" pitchFamily="34" charset="0"/>
                <a:cs typeface="B Titr" panose="00000700000000000000" pitchFamily="2" charset="-78"/>
              </a:rPr>
              <a:t>مالیات بر ارزش افزوده</a:t>
            </a:r>
            <a:endParaRPr lang="en-US" sz="1600" dirty="0">
              <a:solidFill>
                <a:schemeClr val="tx1"/>
              </a:solidFill>
            </a:endParaRPr>
          </a:p>
        </p:txBody>
      </p:sp>
      <p:cxnSp>
        <p:nvCxnSpPr>
          <p:cNvPr id="15" name="Straight Arrow Connector 14"/>
          <p:cNvCxnSpPr/>
          <p:nvPr/>
        </p:nvCxnSpPr>
        <p:spPr>
          <a:xfrm flipH="1">
            <a:off x="1898277" y="2185749"/>
            <a:ext cx="1570279" cy="317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58878" y="2176598"/>
            <a:ext cx="0" cy="426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672071" y="2206082"/>
            <a:ext cx="1365535" cy="245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8878861" y="3729893"/>
            <a:ext cx="1666175" cy="43582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 مالیات بر دارایی </a:t>
            </a:r>
            <a:endParaRPr lang="en-US" dirty="0">
              <a:solidFill>
                <a:schemeClr val="tx1"/>
              </a:solidFill>
              <a:cs typeface="B Titr" panose="00000700000000000000" pitchFamily="2" charset="-78"/>
            </a:endParaRPr>
          </a:p>
        </p:txBody>
      </p:sp>
      <p:sp>
        <p:nvSpPr>
          <p:cNvPr id="28" name="Rectangle 27"/>
          <p:cNvSpPr/>
          <p:nvPr/>
        </p:nvSpPr>
        <p:spPr>
          <a:xfrm>
            <a:off x="5955205" y="5063147"/>
            <a:ext cx="4992072" cy="369332"/>
          </a:xfrm>
          <a:prstGeom prst="rect">
            <a:avLst/>
          </a:prstGeom>
        </p:spPr>
        <p:txBody>
          <a:bodyPr wrap="none">
            <a:spAutoFit/>
          </a:bodyPr>
          <a:lstStyle/>
          <a:p>
            <a:pPr marL="285750" indent="-285750" algn="r" rtl="1">
              <a:buFont typeface="Wingdings" panose="05000000000000000000" pitchFamily="2" charset="2"/>
              <a:buChar char="v"/>
            </a:pPr>
            <a:r>
              <a:rPr lang="ar-SA" b="1" u="sng" dirty="0">
                <a:solidFill>
                  <a:srgbClr val="181717"/>
                </a:solidFill>
                <a:latin typeface="B Mitra" panose="00000400000000000000" pitchFamily="2" charset="-78"/>
                <a:ea typeface="B Mitra" panose="00000400000000000000" pitchFamily="2" charset="-78"/>
                <a:cs typeface="B Titr" panose="00000700000000000000" pitchFamily="2" charset="-78"/>
              </a:rPr>
              <a:t>مهم ترین نوع مالیات بر دارایی </a:t>
            </a:r>
            <a:r>
              <a:rPr lang="fa-IR" b="1" u="sng" dirty="0" smtClean="0">
                <a:solidFill>
                  <a:srgbClr val="181717"/>
                </a:solidFill>
                <a:latin typeface="B Mitra" panose="00000400000000000000" pitchFamily="2" charset="-78"/>
                <a:ea typeface="B Mitra" panose="00000400000000000000" pitchFamily="2" charset="-78"/>
                <a:cs typeface="B Titr" panose="00000700000000000000" pitchFamily="2" charset="-78"/>
              </a:rPr>
              <a:t>      </a:t>
            </a:r>
            <a:r>
              <a:rPr lang="fa-IR" b="1" u="sng" dirty="0" smtClean="0">
                <a:solidFill>
                  <a:srgbClr val="C00000"/>
                </a:solidFill>
                <a:latin typeface="B Mitra" panose="00000400000000000000" pitchFamily="2" charset="-78"/>
                <a:ea typeface="B Mitra" panose="00000400000000000000" pitchFamily="2" charset="-78"/>
                <a:cs typeface="B Titr" panose="00000700000000000000" pitchFamily="2" charset="-78"/>
              </a:rPr>
              <a:t>مالیات بر ارث     </a:t>
            </a:r>
            <a:r>
              <a:rPr lang="ar-SA"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است </a:t>
            </a:r>
            <a:endParaRPr lang="en-US" b="1" dirty="0">
              <a:cs typeface="B Titr" panose="00000700000000000000" pitchFamily="2" charset="-78"/>
            </a:endParaRPr>
          </a:p>
        </p:txBody>
      </p:sp>
      <p:sp>
        <p:nvSpPr>
          <p:cNvPr id="33" name="Down Arrow 32"/>
          <p:cNvSpPr/>
          <p:nvPr/>
        </p:nvSpPr>
        <p:spPr>
          <a:xfrm>
            <a:off x="7632995" y="5435748"/>
            <a:ext cx="175262" cy="375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588694" y="5810935"/>
            <a:ext cx="9188253" cy="570028"/>
          </a:xfrm>
          <a:prstGeom prst="rect">
            <a:avLst/>
          </a:prstGeom>
          <a:solidFill>
            <a:schemeClr val="accent2">
              <a:lumMod val="60000"/>
              <a:lumOff val="40000"/>
            </a:schemeClr>
          </a:solidFill>
        </p:spPr>
        <p:txBody>
          <a:bodyPr wrap="square">
            <a:spAutoFit/>
          </a:bodyPr>
          <a:lstStyle/>
          <a:p>
            <a:pPr marL="2540" marR="33655" algn="just" rtl="1">
              <a:lnSpc>
                <a:spcPct val="97000"/>
              </a:lnSpc>
              <a:spcAft>
                <a:spcPts val="15"/>
              </a:spcAft>
            </a:pPr>
            <a:r>
              <a:rPr lang="fa-IR" sz="1600" dirty="0" smtClean="0">
                <a:solidFill>
                  <a:srgbClr val="181717"/>
                </a:solidFill>
                <a:latin typeface="B Mitra" panose="00000400000000000000" pitchFamily="2" charset="-78"/>
                <a:ea typeface="B Mitra" panose="00000400000000000000" pitchFamily="2" charset="-78"/>
                <a:cs typeface="B Titr" panose="00000700000000000000" pitchFamily="2" charset="-78"/>
              </a:rPr>
              <a:t>وقتی </a:t>
            </a:r>
            <a:r>
              <a:rPr lang="ar-SA" sz="1600" dirty="0" smtClean="0">
                <a:solidFill>
                  <a:srgbClr val="181717"/>
                </a:solidFill>
                <a:latin typeface="B Mitra" panose="00000400000000000000" pitchFamily="2" charset="-78"/>
                <a:ea typeface="B Mitra" panose="00000400000000000000" pitchFamily="2" charset="-78"/>
                <a:cs typeface="B Titr" panose="00000700000000000000" pitchFamily="2" charset="-78"/>
              </a:rPr>
              <a:t>اموال </a:t>
            </a:r>
            <a:r>
              <a:rPr lang="ar-SA" sz="1600" dirty="0">
                <a:solidFill>
                  <a:srgbClr val="181717"/>
                </a:solidFill>
                <a:latin typeface="B Mitra" panose="00000400000000000000" pitchFamily="2" charset="-78"/>
                <a:ea typeface="B Mitra" panose="00000400000000000000" pitchFamily="2" charset="-78"/>
                <a:cs typeface="B Titr" panose="00000700000000000000" pitchFamily="2" charset="-78"/>
              </a:rPr>
              <a:t>شخص متوفی قرار است به </a:t>
            </a:r>
            <a:r>
              <a:rPr lang="ar-SA" sz="1600" dirty="0" smtClean="0">
                <a:solidFill>
                  <a:srgbClr val="181717"/>
                </a:solidFill>
                <a:latin typeface="B Mitra" panose="00000400000000000000" pitchFamily="2" charset="-78"/>
                <a:ea typeface="B Mitra" panose="00000400000000000000" pitchFamily="2" charset="-78"/>
                <a:cs typeface="B Titr" panose="00000700000000000000" pitchFamily="2" charset="-78"/>
              </a:rPr>
              <a:t>وراث </a:t>
            </a:r>
            <a:r>
              <a:rPr lang="ar-SA" sz="1600" dirty="0">
                <a:solidFill>
                  <a:srgbClr val="181717"/>
                </a:solidFill>
                <a:latin typeface="B Mitra" panose="00000400000000000000" pitchFamily="2" charset="-78"/>
                <a:ea typeface="B Mitra" panose="00000400000000000000" pitchFamily="2" charset="-78"/>
                <a:cs typeface="B Titr" panose="00000700000000000000" pitchFamily="2" charset="-78"/>
              </a:rPr>
              <a:t>او منتقل شود</a:t>
            </a:r>
            <a:r>
              <a:rPr lang="ar-SA" sz="1600" dirty="0" smtClean="0">
                <a:solidFill>
                  <a:srgbClr val="181717"/>
                </a:solidFill>
                <a:latin typeface="B Mitra" panose="00000400000000000000" pitchFamily="2" charset="-78"/>
                <a:ea typeface="B Mitra" panose="00000400000000000000" pitchFamily="2" charset="-78"/>
                <a:cs typeface="B Titr" panose="00000700000000000000" pitchFamily="2" charset="-78"/>
              </a:rPr>
              <a:t>،</a:t>
            </a:r>
            <a:r>
              <a:rPr lang="ar-SA" sz="1600" dirty="0">
                <a:solidFill>
                  <a:srgbClr val="181717"/>
                </a:solidFill>
                <a:latin typeface="B Mitra" panose="00000400000000000000" pitchFamily="2" charset="-78"/>
                <a:ea typeface="B Mitra" panose="00000400000000000000" pitchFamily="2" charset="-78"/>
                <a:cs typeface="B Titr" panose="00000700000000000000" pitchFamily="2" charset="-78"/>
              </a:rPr>
              <a:t> دولت از دارایی و ثروت درحال انتقال مالیات میگیرد.</a:t>
            </a:r>
            <a:endParaRPr lang="en-US" sz="1600" dirty="0">
              <a:solidFill>
                <a:srgbClr val="000000"/>
              </a:solidFill>
              <a:latin typeface="Calibri" panose="020F0502020204030204" pitchFamily="34" charset="0"/>
              <a:ea typeface="Calibri" panose="020F0502020204030204" pitchFamily="34" charset="0"/>
              <a:cs typeface="B Titr" panose="00000700000000000000" pitchFamily="2" charset="-78"/>
            </a:endParaRPr>
          </a:p>
          <a:p>
            <a:pPr marL="2540" marR="33655" algn="just" rtl="1">
              <a:lnSpc>
                <a:spcPct val="97000"/>
              </a:lnSpc>
              <a:spcAft>
                <a:spcPts val="15"/>
              </a:spcAft>
            </a:pPr>
            <a:r>
              <a:rPr lang="ar-SA" sz="1600" dirty="0" smtClean="0">
                <a:solidFill>
                  <a:srgbClr val="181717"/>
                </a:solidFill>
                <a:latin typeface="B Mitra" panose="00000400000000000000" pitchFamily="2" charset="-78"/>
                <a:ea typeface="B Mitra" panose="00000400000000000000" pitchFamily="2" charset="-78"/>
                <a:cs typeface="B Titr" panose="00000700000000000000" pitchFamily="2" charset="-78"/>
              </a:rPr>
              <a:t> </a:t>
            </a:r>
            <a:endParaRPr lang="fa-IR" sz="1600" dirty="0" smtClean="0">
              <a:solidFill>
                <a:srgbClr val="181717"/>
              </a:solidFill>
              <a:latin typeface="B Mitra" panose="00000400000000000000" pitchFamily="2" charset="-78"/>
              <a:ea typeface="B Mitra" panose="00000400000000000000" pitchFamily="2" charset="-78"/>
              <a:cs typeface="B Titr" panose="00000700000000000000" pitchFamily="2" charset="-78"/>
            </a:endParaRPr>
          </a:p>
        </p:txBody>
      </p:sp>
      <p:sp>
        <p:nvSpPr>
          <p:cNvPr id="39" name="Oval Callout 38"/>
          <p:cNvSpPr/>
          <p:nvPr/>
        </p:nvSpPr>
        <p:spPr>
          <a:xfrm rot="5400000">
            <a:off x="10537528" y="3891723"/>
            <a:ext cx="1367487" cy="547989"/>
          </a:xfrm>
          <a:prstGeom prst="wedgeEllipseCallout">
            <a:avLst>
              <a:gd name="adj1" fmla="val -15632"/>
              <a:gd name="adj2" fmla="val 11256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solidFill>
                  <a:schemeClr val="tx1"/>
                </a:solidFill>
                <a:cs typeface="B Titr" panose="00000700000000000000" pitchFamily="2" charset="-78"/>
              </a:rPr>
              <a:t>مالیات مستقیم</a:t>
            </a:r>
            <a:endParaRPr lang="en-US" sz="1200" dirty="0">
              <a:solidFill>
                <a:schemeClr val="tx1"/>
              </a:solidFill>
              <a:cs typeface="B Titr" panose="00000700000000000000" pitchFamily="2" charset="-78"/>
            </a:endParaRPr>
          </a:p>
        </p:txBody>
      </p:sp>
      <p:pic>
        <p:nvPicPr>
          <p:cNvPr id="40" name="Picture 39"/>
          <p:cNvPicPr>
            <a:picLocks noChangeAspect="1"/>
          </p:cNvPicPr>
          <p:nvPr/>
        </p:nvPicPr>
        <p:blipFill>
          <a:blip r:embed="rId2"/>
          <a:stretch>
            <a:fillRect/>
          </a:stretch>
        </p:blipFill>
        <p:spPr>
          <a:xfrm>
            <a:off x="1166269" y="3599714"/>
            <a:ext cx="3034294" cy="1603387"/>
          </a:xfrm>
          <a:prstGeom prst="rect">
            <a:avLst/>
          </a:prstGeom>
        </p:spPr>
      </p:pic>
    </p:spTree>
    <p:extLst>
      <p:ext uri="{BB962C8B-B14F-4D97-AF65-F5344CB8AC3E}">
        <p14:creationId xmlns:p14="http://schemas.microsoft.com/office/powerpoint/2010/main" val="246879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heel(1)">
                                      <p:cBhvr>
                                        <p:cTn id="35" dur="2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heel(1)">
                                      <p:cBhvr>
                                        <p:cTn id="40" dur="20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heel(1)">
                                      <p:cBhvr>
                                        <p:cTn id="45" dur="20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heel(1)">
                                      <p:cBhvr>
                                        <p:cTn id="50" dur="20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heel(1)">
                                      <p:cBhvr>
                                        <p:cTn id="55" dur="20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heel(1)">
                                      <p:cBhvr>
                                        <p:cTn id="60" dur="20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heel(1)">
                                      <p:cBhvr>
                                        <p:cTn id="65" dur="2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circle(in)">
                                      <p:cBhvr>
                                        <p:cTn id="70" dur="20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heel(1)">
                                      <p:cBhvr>
                                        <p:cTn id="75" dur="20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 calcmode="lin" valueType="num">
                                      <p:cBhvr>
                                        <p:cTn id="80" dur="1000" fill="hold"/>
                                        <p:tgtEl>
                                          <p:spTgt spid="6"/>
                                        </p:tgtEl>
                                        <p:attrNameLst>
                                          <p:attrName>ppt_w</p:attrName>
                                        </p:attrNameLst>
                                      </p:cBhvr>
                                      <p:tavLst>
                                        <p:tav tm="0">
                                          <p:val>
                                            <p:fltVal val="0"/>
                                          </p:val>
                                        </p:tav>
                                        <p:tav tm="100000">
                                          <p:val>
                                            <p:strVal val="#ppt_w"/>
                                          </p:val>
                                        </p:tav>
                                      </p:tavLst>
                                    </p:anim>
                                    <p:anim calcmode="lin" valueType="num">
                                      <p:cBhvr>
                                        <p:cTn id="81" dur="1000" fill="hold"/>
                                        <p:tgtEl>
                                          <p:spTgt spid="6"/>
                                        </p:tgtEl>
                                        <p:attrNameLst>
                                          <p:attrName>ppt_h</p:attrName>
                                        </p:attrNameLst>
                                      </p:cBhvr>
                                      <p:tavLst>
                                        <p:tav tm="0">
                                          <p:val>
                                            <p:fltVal val="0"/>
                                          </p:val>
                                        </p:tav>
                                        <p:tav tm="100000">
                                          <p:val>
                                            <p:strVal val="#ppt_h"/>
                                          </p:val>
                                        </p:tav>
                                      </p:tavLst>
                                    </p:anim>
                                    <p:anim calcmode="lin" valueType="num">
                                      <p:cBhvr>
                                        <p:cTn id="82" dur="1000" fill="hold"/>
                                        <p:tgtEl>
                                          <p:spTgt spid="6"/>
                                        </p:tgtEl>
                                        <p:attrNameLst>
                                          <p:attrName>style.rotation</p:attrName>
                                        </p:attrNameLst>
                                      </p:cBhvr>
                                      <p:tavLst>
                                        <p:tav tm="0">
                                          <p:val>
                                            <p:fltVal val="90"/>
                                          </p:val>
                                        </p:tav>
                                        <p:tav tm="100000">
                                          <p:val>
                                            <p:fltVal val="0"/>
                                          </p:val>
                                        </p:tav>
                                      </p:tavLst>
                                    </p:anim>
                                    <p:animEffect transition="in" filter="fade">
                                      <p:cBhvr>
                                        <p:cTn id="83" dur="1000"/>
                                        <p:tgtEl>
                                          <p:spTgt spid="6"/>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wheel(1)">
                                      <p:cBhvr>
                                        <p:cTn id="88" dur="20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wheel(1)">
                                      <p:cBhvr>
                                        <p:cTn id="93" dur="2000"/>
                                        <p:tgtEl>
                                          <p:spTgt spid="44"/>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3"/>
                                        </p:tgtEl>
                                        <p:attrNameLst>
                                          <p:attrName>style.visibility</p:attrName>
                                        </p:attrNameLst>
                                      </p:cBhvr>
                                      <p:to>
                                        <p:strVal val="visible"/>
                                      </p:to>
                                    </p:set>
                                    <p:animEffect transition="in" filter="wheel(1)">
                                      <p:cBhvr>
                                        <p:cTn id="98" dur="2000"/>
                                        <p:tgtEl>
                                          <p:spTgt spid="3"/>
                                        </p:tgtEl>
                                      </p:cBhvr>
                                    </p:animEffect>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heel(1)">
                                      <p:cBhvr>
                                        <p:cTn id="103" dur="20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randombar(horizontal)">
                                      <p:cBhvr>
                                        <p:cTn id="108" dur="500"/>
                                        <p:tgtEl>
                                          <p:spTgt spid="33"/>
                                        </p:tgtEl>
                                      </p:cBhvr>
                                    </p:animEffect>
                                  </p:childTnLst>
                                </p:cTn>
                              </p:par>
                            </p:childTnLst>
                          </p:cTn>
                        </p:par>
                      </p:childTnLst>
                    </p:cTn>
                  </p:par>
                  <p:par>
                    <p:cTn id="109" fill="hold">
                      <p:stCondLst>
                        <p:cond delay="indefinite"/>
                      </p:stCondLst>
                      <p:childTnLst>
                        <p:par>
                          <p:cTn id="110" fill="hold">
                            <p:stCondLst>
                              <p:cond delay="0"/>
                            </p:stCondLst>
                            <p:childTnLst>
                              <p:par>
                                <p:cTn id="111" presetID="21" presetClass="entr" presetSubtype="1" fill="hold" nodeType="clickEffect">
                                  <p:stCondLst>
                                    <p:cond delay="0"/>
                                  </p:stCondLst>
                                  <p:childTnLst>
                                    <p:set>
                                      <p:cBhvr>
                                        <p:cTn id="112" dur="1" fill="hold">
                                          <p:stCondLst>
                                            <p:cond delay="0"/>
                                          </p:stCondLst>
                                        </p:cTn>
                                        <p:tgtEl>
                                          <p:spTgt spid="34">
                                            <p:txEl>
                                              <p:pRg st="0" end="0"/>
                                            </p:txEl>
                                          </p:spTgt>
                                        </p:tgtEl>
                                        <p:attrNameLst>
                                          <p:attrName>style.visibility</p:attrName>
                                        </p:attrNameLst>
                                      </p:cBhvr>
                                      <p:to>
                                        <p:strVal val="visible"/>
                                      </p:to>
                                    </p:set>
                                    <p:animEffect transition="in" filter="wheel(1)">
                                      <p:cBhvr>
                                        <p:cTn id="113" dur="2000"/>
                                        <p:tgtEl>
                                          <p:spTgt spid="34">
                                            <p:txEl>
                                              <p:pRg st="0" end="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1" presetClass="entr" presetSubtype="1" fill="hold" nodeType="click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wheel(1)">
                                      <p:cBhvr>
                                        <p:cTn id="118"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25" grpId="0" animBg="1"/>
      <p:bldP spid="26" grpId="0" animBg="1"/>
      <p:bldP spid="3" grpId="0"/>
      <p:bldP spid="4" grpId="0" animBg="1"/>
      <p:bldP spid="5" grpId="0" animBg="1"/>
      <p:bldP spid="6" grpId="0" animBg="1"/>
      <p:bldP spid="44" grpId="0" animBg="1"/>
      <p:bldP spid="28" grpId="0"/>
      <p:bldP spid="33"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2281" y="1097826"/>
            <a:ext cx="4852611" cy="369332"/>
          </a:xfrm>
          <a:prstGeom prst="rect">
            <a:avLst/>
          </a:prstGeom>
          <a:solidFill>
            <a:schemeClr val="bg2">
              <a:lumMod val="60000"/>
              <a:lumOff val="40000"/>
            </a:schemeClr>
          </a:solidFill>
        </p:spPr>
        <p:txBody>
          <a:bodyPr wrap="none">
            <a:spAutoFit/>
          </a:bodyPr>
          <a:lstStyle/>
          <a:p>
            <a:pPr marL="285750" indent="-285750" algn="r" rtl="1">
              <a:buFont typeface="Wingdings" panose="05000000000000000000" pitchFamily="2" charset="2"/>
              <a:buChar char="v"/>
            </a:pPr>
            <a:r>
              <a:rPr lang="ar-SA" dirty="0">
                <a:solidFill>
                  <a:srgbClr val="C00000"/>
                </a:solidFill>
                <a:latin typeface="B Mitra" panose="00000400000000000000" pitchFamily="2" charset="-78"/>
                <a:ea typeface="B Mitra" panose="00000400000000000000" pitchFamily="2" charset="-78"/>
                <a:cs typeface="B Titr" panose="00000700000000000000" pitchFamily="2" charset="-78"/>
              </a:rPr>
              <a:t>مالیات بر درآمد اشخاص </a:t>
            </a:r>
            <a:r>
              <a:rPr lang="ar-SA" u="sng" dirty="0">
                <a:solidFill>
                  <a:srgbClr val="181717"/>
                </a:solidFill>
                <a:latin typeface="B Mitra" panose="00000400000000000000" pitchFamily="2" charset="-78"/>
                <a:ea typeface="B Mitra" panose="00000400000000000000" pitchFamily="2" charset="-78"/>
                <a:cs typeface="B Titr" panose="00000700000000000000" pitchFamily="2" charset="-78"/>
              </a:rPr>
              <a:t>مهم ترین </a:t>
            </a:r>
            <a:r>
              <a:rPr lang="ar-SA" dirty="0">
                <a:solidFill>
                  <a:srgbClr val="181717"/>
                </a:solidFill>
                <a:latin typeface="B Mitra" panose="00000400000000000000" pitchFamily="2" charset="-78"/>
                <a:ea typeface="B Mitra" panose="00000400000000000000" pitchFamily="2" charset="-78"/>
                <a:cs typeface="B Titr" panose="00000700000000000000" pitchFamily="2" charset="-78"/>
              </a:rPr>
              <a:t>نوع</a:t>
            </a:r>
            <a:r>
              <a:rPr lang="ar-SA" dirty="0">
                <a:solidFill>
                  <a:srgbClr val="C00000"/>
                </a:solidFill>
                <a:latin typeface="B Mitra" panose="00000400000000000000" pitchFamily="2" charset="-78"/>
                <a:ea typeface="B Mitra" panose="00000400000000000000" pitchFamily="2" charset="-78"/>
                <a:cs typeface="B Titr" panose="00000700000000000000" pitchFamily="2" charset="-78"/>
              </a:rPr>
              <a:t> </a:t>
            </a:r>
            <a:r>
              <a:rPr lang="fa-IR" dirty="0" smtClean="0">
                <a:solidFill>
                  <a:srgbClr val="C00000"/>
                </a:solidFill>
                <a:latin typeface="B Mitra" panose="00000400000000000000" pitchFamily="2" charset="-78"/>
                <a:ea typeface="B Mitra" panose="00000400000000000000" pitchFamily="2" charset="-78"/>
                <a:cs typeface="B Titr" panose="00000700000000000000" pitchFamily="2" charset="-78"/>
              </a:rPr>
              <a:t>  </a:t>
            </a:r>
            <a:r>
              <a:rPr lang="ar-SA" dirty="0" smtClean="0">
                <a:solidFill>
                  <a:srgbClr val="C00000"/>
                </a:solidFill>
                <a:latin typeface="B Mitra" panose="00000400000000000000" pitchFamily="2" charset="-78"/>
                <a:ea typeface="B Mitra" panose="00000400000000000000" pitchFamily="2" charset="-78"/>
                <a:cs typeface="B Titr" panose="00000700000000000000" pitchFamily="2" charset="-78"/>
              </a:rPr>
              <a:t>مالیات </a:t>
            </a:r>
            <a:r>
              <a:rPr lang="fa-IR" dirty="0" smtClean="0">
                <a:solidFill>
                  <a:srgbClr val="C00000"/>
                </a:solidFill>
                <a:latin typeface="B Mitra" panose="00000400000000000000" pitchFamily="2" charset="-78"/>
                <a:ea typeface="B Mitra" panose="00000400000000000000" pitchFamily="2" charset="-78"/>
                <a:cs typeface="B Titr" panose="00000700000000000000" pitchFamily="2" charset="-78"/>
              </a:rPr>
              <a:t>   </a:t>
            </a:r>
            <a:r>
              <a:rPr lang="ar-SA" dirty="0" smtClean="0">
                <a:solidFill>
                  <a:srgbClr val="181717"/>
                </a:solidFill>
                <a:latin typeface="B Mitra" panose="00000400000000000000" pitchFamily="2" charset="-78"/>
                <a:ea typeface="B Mitra" panose="00000400000000000000" pitchFamily="2" charset="-78"/>
                <a:cs typeface="B Titr" panose="00000700000000000000" pitchFamily="2" charset="-78"/>
              </a:rPr>
              <a:t>است</a:t>
            </a:r>
            <a:r>
              <a:rPr lang="fa-IR" dirty="0" smtClean="0">
                <a:solidFill>
                  <a:srgbClr val="181717"/>
                </a:solidFill>
                <a:latin typeface="B Mitra" panose="00000400000000000000" pitchFamily="2" charset="-78"/>
                <a:ea typeface="B Mitra" panose="00000400000000000000" pitchFamily="2" charset="-78"/>
                <a:cs typeface="B Titr" panose="00000700000000000000" pitchFamily="2" charset="-78"/>
              </a:rPr>
              <a:t>.</a:t>
            </a:r>
            <a:endParaRPr lang="en-US" dirty="0">
              <a:cs typeface="B Titr" panose="00000700000000000000" pitchFamily="2" charset="-78"/>
            </a:endParaRPr>
          </a:p>
        </p:txBody>
      </p:sp>
      <p:sp>
        <p:nvSpPr>
          <p:cNvPr id="11" name="Right Brace 10"/>
          <p:cNvSpPr/>
          <p:nvPr/>
        </p:nvSpPr>
        <p:spPr>
          <a:xfrm>
            <a:off x="8919209" y="442629"/>
            <a:ext cx="311366" cy="16324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ounded Rectangle 12"/>
          <p:cNvSpPr/>
          <p:nvPr/>
        </p:nvSpPr>
        <p:spPr>
          <a:xfrm>
            <a:off x="9328646" y="1079087"/>
            <a:ext cx="1621158" cy="369034"/>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مالیات بر </a:t>
            </a:r>
            <a:r>
              <a:rPr lang="fa-IR" dirty="0" smtClean="0">
                <a:solidFill>
                  <a:schemeClr val="tx1"/>
                </a:solidFill>
                <a:cs typeface="B Titr" panose="00000700000000000000" pitchFamily="2" charset="-78"/>
              </a:rPr>
              <a:t>درآمد</a:t>
            </a:r>
            <a:r>
              <a:rPr lang="fa-IR" dirty="0" smtClean="0">
                <a:solidFill>
                  <a:schemeClr val="tx1"/>
                </a:solidFill>
              </a:rPr>
              <a:t> </a:t>
            </a:r>
            <a:endParaRPr lang="en-US" dirty="0">
              <a:solidFill>
                <a:schemeClr val="tx1"/>
              </a:solidFill>
            </a:endParaRPr>
          </a:p>
        </p:txBody>
      </p:sp>
      <p:sp>
        <p:nvSpPr>
          <p:cNvPr id="15" name="Rectangle 14"/>
          <p:cNvSpPr/>
          <p:nvPr/>
        </p:nvSpPr>
        <p:spPr>
          <a:xfrm>
            <a:off x="3840767" y="570972"/>
            <a:ext cx="5234125" cy="369332"/>
          </a:xfrm>
          <a:prstGeom prst="rect">
            <a:avLst/>
          </a:prstGeom>
          <a:solidFill>
            <a:schemeClr val="bg2">
              <a:lumMod val="60000"/>
              <a:lumOff val="40000"/>
            </a:schemeClr>
          </a:solidFill>
        </p:spPr>
        <p:txBody>
          <a:bodyPr wrap="none">
            <a:spAutoFit/>
          </a:bodyPr>
          <a:lstStyle/>
          <a:p>
            <a:pPr marL="285750" indent="-285750" algn="l" rtl="1">
              <a:buFont typeface="Wingdings" panose="05000000000000000000" pitchFamily="2" charset="2"/>
              <a:buChar char="v"/>
            </a:pPr>
            <a:r>
              <a:rPr lang="fa-IR" dirty="0">
                <a:latin typeface="Calibri" panose="020F0502020204030204" pitchFamily="34" charset="0"/>
                <a:ea typeface="Calibri" panose="020F0502020204030204" pitchFamily="34" charset="0"/>
                <a:cs typeface="B Titr" panose="00000700000000000000" pitchFamily="2" charset="-78"/>
              </a:rPr>
              <a:t>درآمد افراد و </a:t>
            </a:r>
            <a:r>
              <a:rPr lang="fa-IR" dirty="0" smtClean="0">
                <a:latin typeface="Calibri" panose="020F0502020204030204" pitchFamily="34" charset="0"/>
                <a:ea typeface="Calibri" panose="020F0502020204030204" pitchFamily="34" charset="0"/>
                <a:cs typeface="B Titr" panose="00000700000000000000" pitchFamily="2" charset="-78"/>
              </a:rPr>
              <a:t>شرکتها  و( </a:t>
            </a:r>
            <a:r>
              <a:rPr lang="fa-IR" dirty="0">
                <a:latin typeface="Calibri" panose="020F0502020204030204" pitchFamily="34" charset="0"/>
                <a:ea typeface="Calibri" panose="020F0502020204030204" pitchFamily="34" charset="0"/>
                <a:cs typeface="B Titr" panose="00000700000000000000" pitchFamily="2" charset="-78"/>
              </a:rPr>
              <a:t>نه</a:t>
            </a:r>
            <a:r>
              <a:rPr lang="fa-IR" dirty="0">
                <a:solidFill>
                  <a:srgbClr val="FF0000"/>
                </a:solidFill>
                <a:latin typeface="Calibri" panose="020F0502020204030204" pitchFamily="34" charset="0"/>
                <a:ea typeface="Calibri" panose="020F0502020204030204" pitchFamily="34" charset="0"/>
                <a:cs typeface="B Titr" panose="00000700000000000000" pitchFamily="2" charset="-78"/>
              </a:rPr>
              <a:t> </a:t>
            </a:r>
            <a:r>
              <a:rPr lang="fa-IR" dirty="0" smtClean="0">
                <a:solidFill>
                  <a:srgbClr val="FF0000"/>
                </a:solidFill>
                <a:latin typeface="Calibri" panose="020F0502020204030204" pitchFamily="34" charset="0"/>
                <a:ea typeface="Calibri" panose="020F0502020204030204" pitchFamily="34" charset="0"/>
                <a:cs typeface="B Titr" panose="00000700000000000000" pitchFamily="2" charset="-78"/>
              </a:rPr>
              <a:t>ثروت </a:t>
            </a:r>
            <a:r>
              <a:rPr lang="fa-IR" dirty="0" smtClean="0">
                <a:latin typeface="Calibri" panose="020F0502020204030204" pitchFamily="34" charset="0"/>
                <a:ea typeface="Calibri" panose="020F0502020204030204" pitchFamily="34" charset="0"/>
                <a:cs typeface="B Titr" panose="00000700000000000000" pitchFamily="2" charset="-78"/>
              </a:rPr>
              <a:t>آنها) </a:t>
            </a:r>
            <a:r>
              <a:rPr lang="ar-SA" b="1" dirty="0">
                <a:cs typeface="B Titr" panose="00000700000000000000" pitchFamily="2" charset="-78"/>
              </a:rPr>
              <a:t>مبنای مالیات است</a:t>
            </a:r>
            <a:r>
              <a:rPr lang="ar-SA" dirty="0"/>
              <a:t>. </a:t>
            </a:r>
            <a:endParaRPr lang="en-US" dirty="0">
              <a:solidFill>
                <a:srgbClr val="FF0000"/>
              </a:solidFill>
            </a:endParaRPr>
          </a:p>
        </p:txBody>
      </p:sp>
      <p:sp>
        <p:nvSpPr>
          <p:cNvPr id="16" name="Rectangle 15"/>
          <p:cNvSpPr/>
          <p:nvPr/>
        </p:nvSpPr>
        <p:spPr>
          <a:xfrm>
            <a:off x="1957558" y="1642793"/>
            <a:ext cx="7117334" cy="363048"/>
          </a:xfrm>
          <a:prstGeom prst="rect">
            <a:avLst/>
          </a:prstGeom>
          <a:solidFill>
            <a:schemeClr val="accent2">
              <a:lumMod val="20000"/>
              <a:lumOff val="80000"/>
            </a:schemeClr>
          </a:solidFill>
        </p:spPr>
        <p:txBody>
          <a:bodyPr wrap="none">
            <a:spAutoFit/>
          </a:bodyPr>
          <a:lstStyle/>
          <a:p>
            <a:pPr marL="288290" marR="33655" indent="-285750" algn="just" rtl="1">
              <a:lnSpc>
                <a:spcPct val="97000"/>
              </a:lnSpc>
              <a:spcAft>
                <a:spcPts val="15"/>
              </a:spcAft>
              <a:buFont typeface="Wingdings" panose="05000000000000000000" pitchFamily="2" charset="2"/>
              <a:buChar char="v"/>
            </a:pPr>
            <a:r>
              <a:rPr lang="fa-IR"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در</a:t>
            </a:r>
            <a:r>
              <a:rPr lang="ar-SA"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مالیات </a:t>
            </a:r>
            <a:r>
              <a:rPr lang="ar-SA" b="1" dirty="0">
                <a:solidFill>
                  <a:srgbClr val="181717"/>
                </a:solidFill>
                <a:latin typeface="B Mitra" panose="00000400000000000000" pitchFamily="2" charset="-78"/>
                <a:ea typeface="B Mitra" panose="00000400000000000000" pitchFamily="2" charset="-78"/>
                <a:cs typeface="B Titr" panose="00000700000000000000" pitchFamily="2" charset="-78"/>
              </a:rPr>
              <a:t>بر درآمد از هر کدام از انواع درآمدها </a:t>
            </a:r>
            <a:r>
              <a:rPr lang="ar-SA"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جداگانه</a:t>
            </a:r>
            <a:r>
              <a:rPr lang="fa-IR"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 مالیات</a:t>
            </a:r>
            <a:r>
              <a:rPr lang="ar-SA" b="1" dirty="0" smtClean="0">
                <a:solidFill>
                  <a:srgbClr val="181717"/>
                </a:solidFill>
                <a:latin typeface="B Mitra" panose="00000400000000000000" pitchFamily="2" charset="-78"/>
                <a:ea typeface="B Mitra" panose="00000400000000000000" pitchFamily="2" charset="-78"/>
                <a:cs typeface="B Titr" panose="00000700000000000000" pitchFamily="2" charset="-78"/>
              </a:rPr>
              <a:t> </a:t>
            </a:r>
            <a:r>
              <a:rPr lang="ar-SA" b="1" dirty="0">
                <a:solidFill>
                  <a:srgbClr val="181717"/>
                </a:solidFill>
                <a:latin typeface="B Mitra" panose="00000400000000000000" pitchFamily="2" charset="-78"/>
                <a:ea typeface="B Mitra" panose="00000400000000000000" pitchFamily="2" charset="-78"/>
                <a:cs typeface="B Titr" panose="00000700000000000000" pitchFamily="2" charset="-78"/>
              </a:rPr>
              <a:t>دریافت می شود .</a:t>
            </a:r>
            <a:endParaRPr lang="en-US" sz="1400" b="1"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p:txBody>
      </p:sp>
      <p:sp>
        <p:nvSpPr>
          <p:cNvPr id="17" name="Rectangle 16"/>
          <p:cNvSpPr/>
          <p:nvPr/>
        </p:nvSpPr>
        <p:spPr>
          <a:xfrm>
            <a:off x="2425935" y="2181476"/>
            <a:ext cx="8776608" cy="1719702"/>
          </a:xfrm>
          <a:prstGeom prst="rect">
            <a:avLst/>
          </a:prstGeom>
        </p:spPr>
        <p:txBody>
          <a:bodyPr wrap="square">
            <a:spAutoFit/>
          </a:bodyPr>
          <a:lstStyle/>
          <a:p>
            <a:pPr algn="r">
              <a:lnSpc>
                <a:spcPct val="150000"/>
              </a:lnSpc>
            </a:pPr>
            <a:r>
              <a:rPr lang="fa-IR" dirty="0">
                <a:latin typeface="Calibri" panose="020F0502020204030204" pitchFamily="34" charset="0"/>
                <a:ea typeface="Calibri" panose="020F0502020204030204" pitchFamily="34" charset="0"/>
                <a:cs typeface="B Titr" panose="00000700000000000000" pitchFamily="2" charset="-78"/>
              </a:rPr>
              <a:t>مثلاً شخصی ممکن است هم </a:t>
            </a:r>
            <a:r>
              <a:rPr lang="fa-IR" dirty="0" smtClean="0">
                <a:latin typeface="Calibri" panose="020F0502020204030204" pitchFamily="34" charset="0"/>
                <a:ea typeface="Calibri" panose="020F0502020204030204" pitchFamily="34" charset="0"/>
                <a:cs typeface="B Titr" panose="00000700000000000000" pitchFamily="2" charset="-78"/>
              </a:rPr>
              <a:t> کارمند باشدکه درآمد </a:t>
            </a:r>
            <a:r>
              <a:rPr lang="fa-IR" dirty="0">
                <a:latin typeface="Calibri" panose="020F0502020204030204" pitchFamily="34" charset="0"/>
                <a:ea typeface="Calibri" panose="020F0502020204030204" pitchFamily="34" charset="0"/>
                <a:cs typeface="B Titr" panose="00000700000000000000" pitchFamily="2" charset="-78"/>
              </a:rPr>
              <a:t>ماهیانه </a:t>
            </a:r>
            <a:r>
              <a:rPr lang="fa-IR" dirty="0" smtClean="0">
                <a:latin typeface="Calibri" panose="020F0502020204030204" pitchFamily="34" charset="0"/>
                <a:ea typeface="Calibri" panose="020F0502020204030204" pitchFamily="34" charset="0"/>
                <a:cs typeface="B Titr" panose="00000700000000000000" pitchFamily="2" charset="-78"/>
              </a:rPr>
              <a:t>دارد و </a:t>
            </a:r>
            <a:r>
              <a:rPr lang="fa-IR" dirty="0">
                <a:latin typeface="Calibri" panose="020F0502020204030204" pitchFamily="34" charset="0"/>
                <a:ea typeface="Calibri" panose="020F0502020204030204" pitchFamily="34" charset="0"/>
                <a:cs typeface="B Titr" panose="00000700000000000000" pitchFamily="2" charset="-78"/>
              </a:rPr>
              <a:t>هم ممکن است خانه ای داشته باشد که آن را اجاره می دهد و از این طریق درآمد </a:t>
            </a:r>
            <a:r>
              <a:rPr lang="fa-IR" dirty="0" smtClean="0">
                <a:latin typeface="Calibri" panose="020F0502020204030204" pitchFamily="34" charset="0"/>
                <a:ea typeface="Calibri" panose="020F0502020204030204" pitchFamily="34" charset="0"/>
                <a:cs typeface="B Titr" panose="00000700000000000000" pitchFamily="2" charset="-78"/>
              </a:rPr>
              <a:t>کسب    </a:t>
            </a:r>
            <a:r>
              <a:rPr lang="fa-IR" dirty="0">
                <a:latin typeface="Calibri" panose="020F0502020204030204" pitchFamily="34" charset="0"/>
                <a:ea typeface="Calibri" panose="020F0502020204030204" pitchFamily="34" charset="0"/>
                <a:cs typeface="B Titr" panose="00000700000000000000" pitchFamily="2" charset="-78"/>
              </a:rPr>
              <a:t>می کند پس باید </a:t>
            </a:r>
            <a:r>
              <a:rPr lang="fa-IR" dirty="0" smtClean="0">
                <a:latin typeface="Calibri" panose="020F0502020204030204" pitchFamily="34" charset="0"/>
                <a:ea typeface="Calibri" panose="020F0502020204030204" pitchFamily="34" charset="0"/>
                <a:cs typeface="B Titr" panose="00000700000000000000" pitchFamily="2" charset="-78"/>
              </a:rPr>
              <a:t>برای هر دو درآمد کسب شده </a:t>
            </a:r>
            <a:r>
              <a:rPr lang="fa-IR" dirty="0">
                <a:latin typeface="Calibri" panose="020F0502020204030204" pitchFamily="34" charset="0"/>
                <a:ea typeface="Calibri" panose="020F0502020204030204" pitchFamily="34" charset="0"/>
                <a:cs typeface="B Titr" panose="00000700000000000000" pitchFamily="2" charset="-78"/>
              </a:rPr>
              <a:t>مالیات </a:t>
            </a:r>
            <a:r>
              <a:rPr lang="fa-IR" dirty="0" smtClean="0">
                <a:latin typeface="Calibri" panose="020F0502020204030204" pitchFamily="34" charset="0"/>
                <a:ea typeface="Calibri" panose="020F0502020204030204" pitchFamily="34" charset="0"/>
                <a:cs typeface="B Titr" panose="00000700000000000000" pitchFamily="2" charset="-78"/>
              </a:rPr>
              <a:t>بدهد    </a:t>
            </a:r>
            <a:r>
              <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rPr>
              <a:t>(</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یعنی مالیات بر حقوق و مالیات بر درآمد املاک)</a:t>
            </a:r>
            <a:r>
              <a:rPr lang="fa-IR" dirty="0">
                <a:latin typeface="Calibri" panose="020F0502020204030204" pitchFamily="34" charset="0"/>
                <a:ea typeface="Calibri" panose="020F0502020204030204" pitchFamily="34" charset="0"/>
                <a:cs typeface="B Titr" panose="00000700000000000000" pitchFamily="2" charset="-78"/>
              </a:rPr>
              <a:t> </a:t>
            </a:r>
            <a:br>
              <a:rPr lang="fa-IR" dirty="0">
                <a:latin typeface="Calibri" panose="020F0502020204030204" pitchFamily="34" charset="0"/>
                <a:ea typeface="Calibri" panose="020F0502020204030204" pitchFamily="34" charset="0"/>
                <a:cs typeface="B Titr" panose="00000700000000000000" pitchFamily="2" charset="-78"/>
              </a:rPr>
            </a:br>
            <a:endParaRPr lang="fa-IR" dirty="0">
              <a:latin typeface="Calibri" panose="020F0502020204030204" pitchFamily="34" charset="0"/>
              <a:ea typeface="Calibri" panose="020F0502020204030204" pitchFamily="34" charset="0"/>
              <a:cs typeface="B Titr" panose="00000700000000000000" pitchFamily="2" charset="-78"/>
            </a:endParaRPr>
          </a:p>
        </p:txBody>
      </p:sp>
      <p:sp>
        <p:nvSpPr>
          <p:cNvPr id="20" name="Rectangle 19"/>
          <p:cNvSpPr/>
          <p:nvPr/>
        </p:nvSpPr>
        <p:spPr>
          <a:xfrm>
            <a:off x="9336794" y="3901178"/>
            <a:ext cx="2092960" cy="369332"/>
          </a:xfrm>
          <a:prstGeom prst="rect">
            <a:avLst/>
          </a:prstGeom>
          <a:solidFill>
            <a:schemeClr val="bg2">
              <a:lumMod val="75000"/>
            </a:schemeClr>
          </a:solidFill>
        </p:spPr>
        <p:txBody>
          <a:bodyPr wrap="square">
            <a:spAutoFit/>
          </a:bodyPr>
          <a:lstStyle/>
          <a:p>
            <a:r>
              <a:rPr lang="fa-IR" b="1" dirty="0" smtClean="0">
                <a:latin typeface="BMitraBold"/>
                <a:cs typeface="B Titr" panose="00000700000000000000" pitchFamily="2" charset="-78"/>
              </a:rPr>
              <a:t>اقسام مالیات بر درآمد</a:t>
            </a:r>
            <a:r>
              <a:rPr lang="fa-IR" dirty="0" smtClean="0">
                <a:cs typeface="B Titr" panose="00000700000000000000" pitchFamily="2" charset="-78"/>
              </a:rPr>
              <a:t> </a:t>
            </a:r>
            <a:endParaRPr lang="en-US" dirty="0">
              <a:cs typeface="B Titr" panose="00000700000000000000" pitchFamily="2" charset="-78"/>
            </a:endParaRPr>
          </a:p>
        </p:txBody>
      </p:sp>
      <p:sp>
        <p:nvSpPr>
          <p:cNvPr id="23" name="Rectangle 22"/>
          <p:cNvSpPr/>
          <p:nvPr/>
        </p:nvSpPr>
        <p:spPr>
          <a:xfrm>
            <a:off x="8052921" y="4746316"/>
            <a:ext cx="3305713" cy="369332"/>
          </a:xfrm>
          <a:prstGeom prst="rect">
            <a:avLst/>
          </a:prstGeom>
          <a:solidFill>
            <a:schemeClr val="bg2">
              <a:lumMod val="40000"/>
              <a:lumOff val="60000"/>
            </a:schemeClr>
          </a:solidFill>
        </p:spPr>
        <p:txBody>
          <a:bodyPr wrap="none">
            <a:spAutoFit/>
          </a:bodyPr>
          <a:lstStyle/>
          <a:p>
            <a:r>
              <a:rPr lang="ar-SA" dirty="0">
                <a:solidFill>
                  <a:srgbClr val="181717"/>
                </a:solidFill>
                <a:ea typeface="Times New Roman" panose="02020603050405020304" pitchFamily="18" charset="0"/>
                <a:cs typeface="B Titr" panose="00000700000000000000" pitchFamily="2" charset="-78"/>
              </a:rPr>
              <a:t>مالیات بر درآمد کشاورزی و دامپروری</a:t>
            </a:r>
            <a:endParaRPr lang="en-US" dirty="0">
              <a:cs typeface="B Titr" panose="00000700000000000000" pitchFamily="2" charset="-78"/>
            </a:endParaRPr>
          </a:p>
        </p:txBody>
      </p:sp>
      <p:sp>
        <p:nvSpPr>
          <p:cNvPr id="24" name="Rectangle 23"/>
          <p:cNvSpPr/>
          <p:nvPr/>
        </p:nvSpPr>
        <p:spPr>
          <a:xfrm>
            <a:off x="4802150" y="4755436"/>
            <a:ext cx="2012089" cy="369332"/>
          </a:xfrm>
          <a:prstGeom prst="rect">
            <a:avLst/>
          </a:prstGeom>
          <a:solidFill>
            <a:schemeClr val="bg2">
              <a:lumMod val="40000"/>
              <a:lumOff val="60000"/>
            </a:schemeClr>
          </a:solidFill>
        </p:spPr>
        <p:txBody>
          <a:bodyPr wrap="none">
            <a:spAutoFit/>
          </a:bodyPr>
          <a:lstStyle/>
          <a:p>
            <a:r>
              <a:rPr lang="ar-SA" dirty="0">
                <a:solidFill>
                  <a:srgbClr val="181717"/>
                </a:solidFill>
                <a:ea typeface="Times New Roman" panose="02020603050405020304" pitchFamily="18" charset="0"/>
                <a:cs typeface="B Titr" panose="00000700000000000000" pitchFamily="2" charset="-78"/>
              </a:rPr>
              <a:t>مالیات بر درآمد حقوق</a:t>
            </a:r>
            <a:endParaRPr lang="en-US" dirty="0">
              <a:cs typeface="B Titr" panose="00000700000000000000" pitchFamily="2" charset="-78"/>
            </a:endParaRPr>
          </a:p>
        </p:txBody>
      </p:sp>
      <p:sp>
        <p:nvSpPr>
          <p:cNvPr id="25" name="Rectangle 24"/>
          <p:cNvSpPr/>
          <p:nvPr/>
        </p:nvSpPr>
        <p:spPr>
          <a:xfrm>
            <a:off x="8856794" y="5406788"/>
            <a:ext cx="2085827" cy="369332"/>
          </a:xfrm>
          <a:prstGeom prst="rect">
            <a:avLst/>
          </a:prstGeom>
          <a:solidFill>
            <a:schemeClr val="bg2">
              <a:lumMod val="60000"/>
              <a:lumOff val="40000"/>
            </a:schemeClr>
          </a:solidFill>
        </p:spPr>
        <p:txBody>
          <a:bodyPr wrap="none">
            <a:spAutoFit/>
          </a:bodyPr>
          <a:lstStyle/>
          <a:p>
            <a:r>
              <a:rPr lang="ar-SA" dirty="0">
                <a:solidFill>
                  <a:srgbClr val="181717"/>
                </a:solidFill>
                <a:ea typeface="Times New Roman" panose="02020603050405020304" pitchFamily="18" charset="0"/>
                <a:cs typeface="B Titr" panose="00000700000000000000" pitchFamily="2" charset="-78"/>
              </a:rPr>
              <a:t>مالیات بر درآمد مشاغل</a:t>
            </a:r>
            <a:endParaRPr lang="en-US" dirty="0">
              <a:cs typeface="B Titr" panose="00000700000000000000" pitchFamily="2" charset="-78"/>
            </a:endParaRPr>
          </a:p>
        </p:txBody>
      </p:sp>
      <p:sp>
        <p:nvSpPr>
          <p:cNvPr id="26" name="Rectangle 25"/>
          <p:cNvSpPr/>
          <p:nvPr/>
        </p:nvSpPr>
        <p:spPr>
          <a:xfrm>
            <a:off x="1597132" y="4760604"/>
            <a:ext cx="2060179" cy="369332"/>
          </a:xfrm>
          <a:prstGeom prst="rect">
            <a:avLst/>
          </a:prstGeom>
          <a:solidFill>
            <a:schemeClr val="bg2">
              <a:lumMod val="40000"/>
              <a:lumOff val="60000"/>
            </a:schemeClr>
          </a:solidFill>
        </p:spPr>
        <p:txBody>
          <a:bodyPr wrap="none">
            <a:spAutoFit/>
          </a:bodyPr>
          <a:lstStyle/>
          <a:p>
            <a:r>
              <a:rPr lang="ar-SA" dirty="0">
                <a:solidFill>
                  <a:srgbClr val="181717"/>
                </a:solidFill>
                <a:ea typeface="Times New Roman" panose="02020603050405020304" pitchFamily="18" charset="0"/>
                <a:cs typeface="B Titr" panose="00000700000000000000" pitchFamily="2" charset="-78"/>
              </a:rPr>
              <a:t>مالیات بر درآمد اتفاقی</a:t>
            </a:r>
            <a:endParaRPr lang="en-US" dirty="0">
              <a:cs typeface="B Titr" panose="00000700000000000000" pitchFamily="2" charset="-78"/>
            </a:endParaRPr>
          </a:p>
        </p:txBody>
      </p:sp>
      <p:sp>
        <p:nvSpPr>
          <p:cNvPr id="27" name="Rectangle 26"/>
          <p:cNvSpPr/>
          <p:nvPr/>
        </p:nvSpPr>
        <p:spPr>
          <a:xfrm>
            <a:off x="4771692" y="5504823"/>
            <a:ext cx="2042547" cy="369332"/>
          </a:xfrm>
          <a:prstGeom prst="rect">
            <a:avLst/>
          </a:prstGeom>
          <a:solidFill>
            <a:schemeClr val="bg2">
              <a:lumMod val="40000"/>
              <a:lumOff val="60000"/>
            </a:schemeClr>
          </a:solidFill>
        </p:spPr>
        <p:txBody>
          <a:bodyPr wrap="none">
            <a:spAutoFit/>
          </a:bodyPr>
          <a:lstStyle/>
          <a:p>
            <a:r>
              <a:rPr lang="ar-SA" dirty="0">
                <a:solidFill>
                  <a:srgbClr val="181717"/>
                </a:solidFill>
                <a:ea typeface="Times New Roman" panose="02020603050405020304" pitchFamily="18" charset="0"/>
                <a:cs typeface="B Titr" panose="00000700000000000000" pitchFamily="2" charset="-78"/>
              </a:rPr>
              <a:t>مالیات بر درآمد املاک</a:t>
            </a:r>
            <a:endParaRPr lang="en-US" dirty="0">
              <a:cs typeface="B Titr" panose="00000700000000000000" pitchFamily="2" charset="-78"/>
            </a:endParaRPr>
          </a:p>
        </p:txBody>
      </p:sp>
      <p:sp>
        <p:nvSpPr>
          <p:cNvPr id="28" name="Oval Callout 27"/>
          <p:cNvSpPr/>
          <p:nvPr/>
        </p:nvSpPr>
        <p:spPr>
          <a:xfrm rot="3278731">
            <a:off x="10451327" y="575454"/>
            <a:ext cx="1367487" cy="547989"/>
          </a:xfrm>
          <a:prstGeom prst="wedgeEllipseCallout">
            <a:avLst>
              <a:gd name="adj1" fmla="val -15632"/>
              <a:gd name="adj2" fmla="val 11256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solidFill>
                  <a:schemeClr val="tx1"/>
                </a:solidFill>
                <a:cs typeface="B Titr" panose="00000700000000000000" pitchFamily="2" charset="-78"/>
              </a:rPr>
              <a:t>مالیات مستقیم</a:t>
            </a:r>
            <a:endParaRPr lang="en-US" sz="1200" dirty="0">
              <a:solidFill>
                <a:schemeClr val="tx1"/>
              </a:solidFill>
              <a:cs typeface="B Titr" panose="00000700000000000000" pitchFamily="2" charset="-78"/>
            </a:endParaRPr>
          </a:p>
        </p:txBody>
      </p:sp>
      <p:pic>
        <p:nvPicPr>
          <p:cNvPr id="29" name="Picture 28"/>
          <p:cNvPicPr>
            <a:picLocks noChangeAspect="1"/>
          </p:cNvPicPr>
          <p:nvPr/>
        </p:nvPicPr>
        <p:blipFill>
          <a:blip r:embed="rId2"/>
          <a:stretch>
            <a:fillRect/>
          </a:stretch>
        </p:blipFill>
        <p:spPr>
          <a:xfrm>
            <a:off x="1082346" y="3043810"/>
            <a:ext cx="2857500" cy="1600200"/>
          </a:xfrm>
          <a:prstGeom prst="rect">
            <a:avLst/>
          </a:prstGeom>
        </p:spPr>
      </p:pic>
    </p:spTree>
    <p:extLst>
      <p:ext uri="{BB962C8B-B14F-4D97-AF65-F5344CB8AC3E}">
        <p14:creationId xmlns:p14="http://schemas.microsoft.com/office/powerpoint/2010/main" val="2404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heel(1)">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heel(1)">
                                      <p:cBhvr>
                                        <p:cTn id="45" dur="2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heel(1)">
                                      <p:cBhvr>
                                        <p:cTn id="55" dur="20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heel(1)">
                                      <p:cBhvr>
                                        <p:cTn id="60" dur="20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1000" fill="hold"/>
                                        <p:tgtEl>
                                          <p:spTgt spid="29"/>
                                        </p:tgtEl>
                                        <p:attrNameLst>
                                          <p:attrName>ppt_w</p:attrName>
                                        </p:attrNameLst>
                                      </p:cBhvr>
                                      <p:tavLst>
                                        <p:tav tm="0">
                                          <p:val>
                                            <p:fltVal val="0"/>
                                          </p:val>
                                        </p:tav>
                                        <p:tav tm="100000">
                                          <p:val>
                                            <p:strVal val="#ppt_w"/>
                                          </p:val>
                                        </p:tav>
                                      </p:tavLst>
                                    </p:anim>
                                    <p:anim calcmode="lin" valueType="num">
                                      <p:cBhvr>
                                        <p:cTn id="66" dur="1000" fill="hold"/>
                                        <p:tgtEl>
                                          <p:spTgt spid="29"/>
                                        </p:tgtEl>
                                        <p:attrNameLst>
                                          <p:attrName>ppt_h</p:attrName>
                                        </p:attrNameLst>
                                      </p:cBhvr>
                                      <p:tavLst>
                                        <p:tav tm="0">
                                          <p:val>
                                            <p:fltVal val="0"/>
                                          </p:val>
                                        </p:tav>
                                        <p:tav tm="100000">
                                          <p:val>
                                            <p:strVal val="#ppt_h"/>
                                          </p:val>
                                        </p:tav>
                                      </p:tavLst>
                                    </p:anim>
                                    <p:anim calcmode="lin" valueType="num">
                                      <p:cBhvr>
                                        <p:cTn id="67" dur="1000" fill="hold"/>
                                        <p:tgtEl>
                                          <p:spTgt spid="29"/>
                                        </p:tgtEl>
                                        <p:attrNameLst>
                                          <p:attrName>style.rotation</p:attrName>
                                        </p:attrNameLst>
                                      </p:cBhvr>
                                      <p:tavLst>
                                        <p:tav tm="0">
                                          <p:val>
                                            <p:fltVal val="90"/>
                                          </p:val>
                                        </p:tav>
                                        <p:tav tm="100000">
                                          <p:val>
                                            <p:fltVal val="0"/>
                                          </p:val>
                                        </p:tav>
                                      </p:tavLst>
                                    </p:anim>
                                    <p:animEffect transition="in" filter="fade">
                                      <p:cBhvr>
                                        <p:cTn id="68" dur="10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circle(in)">
                                      <p:cBhvr>
                                        <p:cTn id="73" dur="20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circle(in)">
                                      <p:cBhvr>
                                        <p:cTn id="7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P spid="15" grpId="0" animBg="1"/>
      <p:bldP spid="16" grpId="0" animBg="1"/>
      <p:bldP spid="17" grpId="0"/>
      <p:bldP spid="20" grpId="0" animBg="1"/>
      <p:bldP spid="23" grpId="0" animBg="1"/>
      <p:bldP spid="24" grpId="0" animBg="1"/>
      <p:bldP spid="25" grpId="0" animBg="1"/>
      <p:bldP spid="26" grpId="0" animBg="1"/>
      <p:bldP spid="27" grpId="0" animBg="1"/>
      <p:bldP spid="28"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906</TotalTime>
  <Words>1572</Words>
  <Application>Microsoft Office PowerPoint</Application>
  <PresentationFormat>Widescreen</PresentationFormat>
  <Paragraphs>155</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B Mitra</vt:lpstr>
      <vt:lpstr>B Titr</vt:lpstr>
      <vt:lpstr>BMitra</vt:lpstr>
      <vt:lpstr>BMitraBold</vt:lpstr>
      <vt:lpstr>Calibri</vt:lpstr>
      <vt:lpstr>Times New Roman</vt:lpstr>
      <vt:lpstr>Tw Cen MT</vt:lpstr>
      <vt:lpstr>Wingdings</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xp shop</dc:creator>
  <cp:lastModifiedBy>xp shop</cp:lastModifiedBy>
  <cp:revision>80</cp:revision>
  <dcterms:created xsi:type="dcterms:W3CDTF">2020-09-07T19:53:37Z</dcterms:created>
  <dcterms:modified xsi:type="dcterms:W3CDTF">2020-11-06T18:12:39Z</dcterms:modified>
</cp:coreProperties>
</file>