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72" r:id="rId2"/>
    <p:sldId id="256" r:id="rId3"/>
    <p:sldId id="257" r:id="rId4"/>
    <p:sldId id="273" r:id="rId5"/>
    <p:sldId id="274" r:id="rId6"/>
    <p:sldId id="275" r:id="rId7"/>
    <p:sldId id="258" r:id="rId8"/>
    <p:sldId id="259" r:id="rId9"/>
    <p:sldId id="276" r:id="rId10"/>
    <p:sldId id="261" r:id="rId11"/>
    <p:sldId id="262" r:id="rId12"/>
    <p:sldId id="263" r:id="rId13"/>
    <p:sldId id="271" r:id="rId14"/>
    <p:sldId id="265" r:id="rId15"/>
    <p:sldId id="266" r:id="rId16"/>
    <p:sldId id="267" r:id="rId17"/>
    <p:sldId id="268" r:id="rId18"/>
    <p:sldId id="27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660"/>
  </p:normalViewPr>
  <p:slideViewPr>
    <p:cSldViewPr snapToGrid="0">
      <p:cViewPr varScale="1">
        <p:scale>
          <a:sx n="70" d="100"/>
          <a:sy n="70" d="100"/>
        </p:scale>
        <p:origin x="102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8-23T12:16:09.065"/>
    </inkml:context>
    <inkml:brush xml:id="br0">
      <inkml:brushProperty name="width" value="0.05292" units="cm"/>
      <inkml:brushProperty name="height" value="0.05292" units="cm"/>
      <inkml:brushProperty name="color" value="#FF0000"/>
    </inkml:brush>
  </inkml:definitions>
  <inkml:trace contextRef="#ctx0" brushRef="#br0">25770 5256 0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0-08-23T11:44:57.48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E5718B0-4E48-4B75-9AFE-755C7E894431}" emma:medium="tactile" emma:mode="ink">
          <msink:context xmlns:msink="http://schemas.microsoft.com/ink/2010/main" type="writingRegion" rotatedBoundingBox="-769,1026 -626,1026 -626,1246 -769,1246"/>
        </emma:interpretation>
      </emma:emma>
    </inkml:annotationXML>
    <inkml:traceGroup>
      <inkml:annotationXML>
        <emma:emma xmlns:emma="http://www.w3.org/2003/04/emma" version="1.0">
          <emma:interpretation id="{1992786A-2DDD-4220-A817-8855DA210CDE}" emma:medium="tactile" emma:mode="ink">
            <msink:context xmlns:msink="http://schemas.microsoft.com/ink/2010/main" type="paragraph" rotatedBoundingBox="-769,1026 -626,1026 -626,1246 -769,1246" alignmentLevel="1"/>
          </emma:interpretation>
        </emma:emma>
      </inkml:annotationXML>
      <inkml:traceGroup>
        <inkml:annotationXML>
          <emma:emma xmlns:emma="http://www.w3.org/2003/04/emma" version="1.0">
            <emma:interpretation id="{ABEC4A7A-F322-4930-B5FA-9E05DB209C3F}" emma:medium="tactile" emma:mode="ink">
              <msink:context xmlns:msink="http://schemas.microsoft.com/ink/2010/main" type="line" rotatedBoundingBox="-769,1026 -626,1026 -626,1246 -769,1246"/>
            </emma:interpretation>
          </emma:emma>
        </inkml:annotationXML>
        <inkml:traceGroup>
          <inkml:annotationXML>
            <emma:emma xmlns:emma="http://www.w3.org/2003/04/emma" version="1.0">
              <emma:interpretation id="{592FAFE5-F0A2-4D9A-81C4-7E11D0C1FA95}" emma:medium="tactile" emma:mode="ink">
                <msink:context xmlns:msink="http://schemas.microsoft.com/ink/2010/main" type="inkWord" rotatedBoundingBox="-769,1026 -754,1026 -754,1041 -769,1041"/>
              </emma:interpretation>
            </emma:emma>
          </inkml:annotationXML>
          <inkml:trace contextRef="#ctx0" brushRef="#br0">0 0 0</inkml:trace>
        </inkml:traceGroup>
        <inkml:traceGroup>
          <inkml:annotationXML>
            <emma:emma xmlns:emma="http://www.w3.org/2003/04/emma" version="1.0">
              <emma:interpretation id="{F364290C-6E71-4E97-8943-20A959ADB06C}" emma:medium="tactile" emma:mode="ink">
                <msink:context xmlns:msink="http://schemas.microsoft.com/ink/2010/main" type="inkWord" rotatedBoundingBox="-641,1231 -626,1231 -626,1246 -641,1246"/>
              </emma:interpretation>
            </emma:emma>
          </inkml:annotationXML>
          <inkml:trace contextRef="#ctx0" brushRef="#br0" timeOffset="1718.5119">128 205 0</inkml:trace>
          <inkml:trace contextRef="#ctx0" brushRef="#br0" timeOffset="1108.8367">128 205 0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191312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FF0BD3-84B0-45A1-AEB3-E6838C57083B}"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212076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76344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575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112725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62350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686276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2674359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102619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41344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97149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FF0BD3-84B0-45A1-AEB3-E6838C57083B}"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22639579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FF0BD3-84B0-45A1-AEB3-E6838C57083B}"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4837614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84042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03684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BFF0BD3-84B0-45A1-AEB3-E6838C57083B}" type="datetimeFigureOut">
              <a:rPr lang="en-US" smtClean="0"/>
              <a:t>12/28/2020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37156126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FF0BD3-84B0-45A1-AEB3-E6838C57083B}"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F79CC-7FC4-4528-8D82-38581962C70B}" type="slidenum">
              <a:rPr lang="en-US" smtClean="0"/>
              <a:t>‹#›</a:t>
            </a:fld>
            <a:endParaRPr lang="en-US"/>
          </a:p>
        </p:txBody>
      </p:sp>
    </p:spTree>
    <p:extLst>
      <p:ext uri="{BB962C8B-B14F-4D97-AF65-F5344CB8AC3E}">
        <p14:creationId xmlns:p14="http://schemas.microsoft.com/office/powerpoint/2010/main" val="88703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FF0BD3-84B0-45A1-AEB3-E6838C57083B}" type="datetimeFigureOut">
              <a:rPr lang="en-US" smtClean="0"/>
              <a:t>12/28/2020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99F79CC-7FC4-4528-8D82-38581962C70B}" type="slidenum">
              <a:rPr lang="en-US" smtClean="0"/>
              <a:t>‹#›</a:t>
            </a:fld>
            <a:endParaRPr lang="en-US"/>
          </a:p>
        </p:txBody>
      </p:sp>
    </p:spTree>
    <p:extLst>
      <p:ext uri="{BB962C8B-B14F-4D97-AF65-F5344CB8AC3E}">
        <p14:creationId xmlns:p14="http://schemas.microsoft.com/office/powerpoint/2010/main" val="1455569935"/>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0" y="359229"/>
            <a:ext cx="8817429" cy="5007428"/>
          </a:xfrm>
          <a:prstGeom prst="rect">
            <a:avLst/>
          </a:prstGeom>
          <a:solidFill>
            <a:srgbClr val="002060"/>
          </a:solidFill>
        </p:spPr>
      </p:pic>
      <p:sp>
        <p:nvSpPr>
          <p:cNvPr id="4" name="Rectangle 3"/>
          <p:cNvSpPr/>
          <p:nvPr/>
        </p:nvSpPr>
        <p:spPr>
          <a:xfrm>
            <a:off x="1578429" y="5529944"/>
            <a:ext cx="8915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smtClean="0">
                <a:effectLst>
                  <a:outerShdw blurRad="38100" dist="38100" dir="2700000" algn="tl">
                    <a:srgbClr val="000000">
                      <a:alpha val="43137"/>
                    </a:srgbClr>
                  </a:outerShdw>
                </a:effectLst>
              </a:rPr>
              <a:t>گروه اقتصاد استان سیستان وبلوچستان</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7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171" y="800190"/>
            <a:ext cx="3246401" cy="487722"/>
          </a:xfrm>
          <a:prstGeom prst="rect">
            <a:avLst/>
          </a:prstGeom>
        </p:spPr>
      </p:pic>
      <p:pic>
        <p:nvPicPr>
          <p:cNvPr id="8" name="Picture 7"/>
          <p:cNvPicPr>
            <a:picLocks noChangeAspect="1"/>
          </p:cNvPicPr>
          <p:nvPr/>
        </p:nvPicPr>
        <p:blipFill>
          <a:blip r:embed="rId3"/>
          <a:stretch>
            <a:fillRect/>
          </a:stretch>
        </p:blipFill>
        <p:spPr>
          <a:xfrm rot="1982616">
            <a:off x="8518082" y="1678306"/>
            <a:ext cx="3316061" cy="2296213"/>
          </a:xfrm>
          <a:prstGeom prst="rect">
            <a:avLst/>
          </a:prstGeom>
        </p:spPr>
      </p:pic>
      <p:pic>
        <p:nvPicPr>
          <p:cNvPr id="9" name="Picture 8"/>
          <p:cNvPicPr>
            <a:picLocks noChangeAspect="1"/>
          </p:cNvPicPr>
          <p:nvPr/>
        </p:nvPicPr>
        <p:blipFill>
          <a:blip r:embed="rId4"/>
          <a:stretch>
            <a:fillRect/>
          </a:stretch>
        </p:blipFill>
        <p:spPr>
          <a:xfrm rot="18940134">
            <a:off x="573453" y="2059765"/>
            <a:ext cx="2667000" cy="1714500"/>
          </a:xfrm>
          <a:prstGeom prst="rect">
            <a:avLst/>
          </a:prstGeom>
        </p:spPr>
      </p:pic>
      <p:sp>
        <p:nvSpPr>
          <p:cNvPr id="2" name="Rectangle 1"/>
          <p:cNvSpPr/>
          <p:nvPr/>
        </p:nvSpPr>
        <p:spPr>
          <a:xfrm>
            <a:off x="3175643" y="1730181"/>
            <a:ext cx="3058886" cy="461665"/>
          </a:xfrm>
          <a:prstGeom prst="rect">
            <a:avLst/>
          </a:prstGeom>
          <a:solidFill>
            <a:schemeClr val="bg2">
              <a:lumMod val="60000"/>
              <a:lumOff val="40000"/>
            </a:schemeClr>
          </a:solidFill>
        </p:spPr>
        <p:txBody>
          <a:bodyPr wrap="square">
            <a:spAutoFit/>
          </a:bodyPr>
          <a:lstStyle/>
          <a:p>
            <a:pPr algn="ctr"/>
            <a:r>
              <a:rPr lang="fa-IR" sz="2400" b="1" dirty="0" smtClean="0"/>
              <a:t>1- تیز بین</a:t>
            </a:r>
            <a:endParaRPr lang="fa-IR" sz="2400" b="1" dirty="0"/>
          </a:p>
        </p:txBody>
      </p:sp>
      <p:sp>
        <p:nvSpPr>
          <p:cNvPr id="4" name="Rectangle 3"/>
          <p:cNvSpPr/>
          <p:nvPr/>
        </p:nvSpPr>
        <p:spPr>
          <a:xfrm>
            <a:off x="4688793" y="2532614"/>
            <a:ext cx="3091472" cy="461665"/>
          </a:xfrm>
          <a:prstGeom prst="rect">
            <a:avLst/>
          </a:prstGeom>
          <a:solidFill>
            <a:schemeClr val="bg2">
              <a:lumMod val="75000"/>
            </a:schemeClr>
          </a:solidFill>
        </p:spPr>
        <p:txBody>
          <a:bodyPr wrap="square">
            <a:spAutoFit/>
          </a:bodyPr>
          <a:lstStyle/>
          <a:p>
            <a:pPr algn="ctr"/>
            <a:r>
              <a:rPr lang="fa-IR" sz="2400" b="1" dirty="0" smtClean="0"/>
              <a:t>2-نوآور</a:t>
            </a:r>
            <a:endParaRPr lang="fa-IR" sz="2400" b="1" dirty="0"/>
          </a:p>
        </p:txBody>
      </p:sp>
      <p:sp>
        <p:nvSpPr>
          <p:cNvPr id="5" name="Rectangle 4"/>
          <p:cNvSpPr/>
          <p:nvPr/>
        </p:nvSpPr>
        <p:spPr>
          <a:xfrm>
            <a:off x="2845950" y="5357843"/>
            <a:ext cx="3388579" cy="461665"/>
          </a:xfrm>
          <a:prstGeom prst="rect">
            <a:avLst/>
          </a:prstGeom>
          <a:solidFill>
            <a:schemeClr val="accent6"/>
          </a:solidFill>
        </p:spPr>
        <p:txBody>
          <a:bodyPr wrap="square">
            <a:spAutoFit/>
          </a:bodyPr>
          <a:lstStyle/>
          <a:p>
            <a:pPr algn="ctr"/>
            <a:r>
              <a:rPr lang="fa-IR" sz="2400" b="1" dirty="0" smtClean="0"/>
              <a:t>7- سازمان </a:t>
            </a:r>
            <a:r>
              <a:rPr lang="fa-IR" sz="2400" b="1" dirty="0"/>
              <a:t>دهنده</a:t>
            </a:r>
            <a:endParaRPr lang="en-US" sz="2400" b="1" dirty="0"/>
          </a:p>
        </p:txBody>
      </p:sp>
      <p:sp>
        <p:nvSpPr>
          <p:cNvPr id="6" name="Rectangle 5"/>
          <p:cNvSpPr/>
          <p:nvPr/>
        </p:nvSpPr>
        <p:spPr>
          <a:xfrm>
            <a:off x="6234529" y="4802841"/>
            <a:ext cx="3361157" cy="461665"/>
          </a:xfrm>
          <a:prstGeom prst="rect">
            <a:avLst/>
          </a:prstGeom>
          <a:solidFill>
            <a:srgbClr val="00B050"/>
          </a:solidFill>
        </p:spPr>
        <p:txBody>
          <a:bodyPr wrap="square">
            <a:spAutoFit/>
          </a:bodyPr>
          <a:lstStyle/>
          <a:p>
            <a:pPr algn="ctr"/>
            <a:r>
              <a:rPr lang="fa-IR" sz="2400" b="1" dirty="0" smtClean="0"/>
              <a:t>6-یادگیرنده</a:t>
            </a:r>
            <a:endParaRPr lang="fa-IR" sz="2400" b="1" dirty="0"/>
          </a:p>
        </p:txBody>
      </p:sp>
      <p:sp>
        <p:nvSpPr>
          <p:cNvPr id="11" name="Rectangle 10"/>
          <p:cNvSpPr/>
          <p:nvPr/>
        </p:nvSpPr>
        <p:spPr>
          <a:xfrm>
            <a:off x="2809744" y="4282750"/>
            <a:ext cx="3178627" cy="461665"/>
          </a:xfrm>
          <a:prstGeom prst="rect">
            <a:avLst/>
          </a:prstGeom>
          <a:solidFill>
            <a:schemeClr val="accent2">
              <a:lumMod val="60000"/>
              <a:lumOff val="40000"/>
            </a:schemeClr>
          </a:solidFill>
        </p:spPr>
        <p:txBody>
          <a:bodyPr wrap="square">
            <a:spAutoFit/>
          </a:bodyPr>
          <a:lstStyle/>
          <a:p>
            <a:pPr algn="ctr"/>
            <a:r>
              <a:rPr lang="fa-IR" sz="2400" b="1" dirty="0" smtClean="0"/>
              <a:t>5-پرانگیزه</a:t>
            </a:r>
            <a:endParaRPr lang="en-US" sz="2400" b="1" dirty="0"/>
          </a:p>
        </p:txBody>
      </p:sp>
      <p:sp>
        <p:nvSpPr>
          <p:cNvPr id="12" name="Rectangle 11"/>
          <p:cNvSpPr/>
          <p:nvPr/>
        </p:nvSpPr>
        <p:spPr>
          <a:xfrm>
            <a:off x="6038551" y="3777316"/>
            <a:ext cx="3146041" cy="461665"/>
          </a:xfrm>
          <a:prstGeom prst="rect">
            <a:avLst/>
          </a:prstGeom>
          <a:solidFill>
            <a:schemeClr val="accent5">
              <a:lumMod val="75000"/>
            </a:schemeClr>
          </a:solidFill>
        </p:spPr>
        <p:txBody>
          <a:bodyPr wrap="square">
            <a:spAutoFit/>
          </a:bodyPr>
          <a:lstStyle/>
          <a:p>
            <a:pPr algn="ctr"/>
            <a:r>
              <a:rPr lang="fa-IR" sz="2400" b="1" dirty="0" smtClean="0"/>
              <a:t>4-خوش </a:t>
            </a:r>
            <a:r>
              <a:rPr lang="fa-IR" sz="2400" b="1" dirty="0"/>
              <a:t>بین</a:t>
            </a:r>
          </a:p>
        </p:txBody>
      </p:sp>
      <p:sp>
        <p:nvSpPr>
          <p:cNvPr id="13" name="Rectangle 12"/>
          <p:cNvSpPr/>
          <p:nvPr/>
        </p:nvSpPr>
        <p:spPr>
          <a:xfrm>
            <a:off x="2911571" y="3249484"/>
            <a:ext cx="3076800" cy="461665"/>
          </a:xfrm>
          <a:prstGeom prst="rect">
            <a:avLst/>
          </a:prstGeom>
          <a:solidFill>
            <a:schemeClr val="tx2">
              <a:lumMod val="75000"/>
            </a:schemeClr>
          </a:solidFill>
        </p:spPr>
        <p:txBody>
          <a:bodyPr wrap="square">
            <a:spAutoFit/>
          </a:bodyPr>
          <a:lstStyle/>
          <a:p>
            <a:pPr algn="ctr"/>
            <a:r>
              <a:rPr lang="fa-IR" sz="2400" b="1" dirty="0"/>
              <a:t>3ریسک پذیر</a:t>
            </a:r>
            <a:endParaRPr lang="en-US" sz="2400" b="1" dirty="0"/>
          </a:p>
        </p:txBody>
      </p:sp>
    </p:spTree>
    <p:extLst>
      <p:ext uri="{BB962C8B-B14F-4D97-AF65-F5344CB8AC3E}">
        <p14:creationId xmlns:p14="http://schemas.microsoft.com/office/powerpoint/2010/main" val="40062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heel(1)">
                                      <p:cBhvr>
                                        <p:cTn id="6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277200" y="1892160"/>
              <a:ext cx="360" cy="360"/>
            </p14:xfrm>
          </p:contentPart>
        </mc:Choice>
        <mc:Fallback xmlns="">
          <p:pic>
            <p:nvPicPr>
              <p:cNvPr id="3" name="Ink 2"/>
              <p:cNvPicPr/>
              <p:nvPr/>
            </p:nvPicPr>
            <p:blipFill>
              <a:blip r:embed="rId3"/>
              <a:stretch>
                <a:fillRect/>
              </a:stretch>
            </p:blipFill>
            <p:spPr>
              <a:xfrm>
                <a:off x="9267840" y="1882800"/>
                <a:ext cx="19080" cy="19080"/>
              </a:xfrm>
              <a:prstGeom prst="rect">
                <a:avLst/>
              </a:prstGeom>
            </p:spPr>
          </p:pic>
        </mc:Fallback>
      </mc:AlternateContent>
      <p:sp>
        <p:nvSpPr>
          <p:cNvPr id="6" name="Rectangle 5"/>
          <p:cNvSpPr/>
          <p:nvPr/>
        </p:nvSpPr>
        <p:spPr>
          <a:xfrm>
            <a:off x="2986874" y="2360054"/>
            <a:ext cx="8860971" cy="830997"/>
          </a:xfrm>
          <a:prstGeom prst="rect">
            <a:avLst/>
          </a:prstGeom>
          <a:solidFill>
            <a:schemeClr val="accent2">
              <a:lumMod val="60000"/>
              <a:lumOff val="40000"/>
            </a:schemeClr>
          </a:solidFill>
        </p:spPr>
        <p:txBody>
          <a:bodyPr wrap="square">
            <a:spAutoFit/>
          </a:bodyPr>
          <a:lstStyle/>
          <a:p>
            <a:pPr algn="r"/>
            <a:r>
              <a:rPr lang="fa-IR" sz="2400" dirty="0" smtClean="0"/>
              <a:t>1-اجاره </a:t>
            </a:r>
            <a:r>
              <a:rPr lang="fa-IR" sz="2400" dirty="0"/>
              <a:t>یا خرید محل کار(اعم اززمین کشاورزی، سوله یا کارگاه، دفتر کار و )</a:t>
            </a:r>
          </a:p>
          <a:p>
            <a:pPr algn="r"/>
            <a:endParaRPr lang="fa-IR" sz="2400" dirty="0"/>
          </a:p>
        </p:txBody>
      </p:sp>
      <p:sp>
        <p:nvSpPr>
          <p:cNvPr id="8" name="Rectangle 7"/>
          <p:cNvSpPr/>
          <p:nvPr/>
        </p:nvSpPr>
        <p:spPr>
          <a:xfrm>
            <a:off x="4352194" y="4834005"/>
            <a:ext cx="6937129" cy="523220"/>
          </a:xfrm>
          <a:prstGeom prst="rect">
            <a:avLst/>
          </a:prstGeom>
          <a:solidFill>
            <a:schemeClr val="accent1">
              <a:lumMod val="50000"/>
            </a:schemeClr>
          </a:solidFill>
        </p:spPr>
        <p:txBody>
          <a:bodyPr wrap="square">
            <a:spAutoFit/>
          </a:bodyPr>
          <a:lstStyle/>
          <a:p>
            <a:pPr algn="ctr"/>
            <a:r>
              <a:rPr lang="fa-IR" dirty="0" smtClean="0"/>
              <a:t>3</a:t>
            </a:r>
            <a:r>
              <a:rPr lang="fa-IR" sz="2800" dirty="0" smtClean="0"/>
              <a:t>- پرداخت </a:t>
            </a:r>
            <a:r>
              <a:rPr lang="fa-IR" sz="2800" dirty="0"/>
              <a:t>حقوق و دستمزد به کارگران </a:t>
            </a:r>
            <a:r>
              <a:rPr lang="fa-IR" sz="2800" dirty="0" smtClean="0"/>
              <a:t>کارمندان</a:t>
            </a:r>
            <a:endParaRPr lang="fa-IR" sz="2800" dirty="0"/>
          </a:p>
        </p:txBody>
      </p:sp>
      <p:sp>
        <p:nvSpPr>
          <p:cNvPr id="9" name="Rectangle 8"/>
          <p:cNvSpPr/>
          <p:nvPr/>
        </p:nvSpPr>
        <p:spPr>
          <a:xfrm>
            <a:off x="5367553" y="1097211"/>
            <a:ext cx="3416320" cy="584775"/>
          </a:xfrm>
          <a:prstGeom prst="rect">
            <a:avLst/>
          </a:prstGeom>
          <a:solidFill>
            <a:schemeClr val="accent3">
              <a:lumMod val="75000"/>
            </a:schemeClr>
          </a:solidFill>
        </p:spPr>
        <p:txBody>
          <a:bodyPr wrap="none">
            <a:spAutoFit/>
          </a:bodyPr>
          <a:lstStyle/>
          <a:p>
            <a:pPr algn="r"/>
            <a:r>
              <a:rPr lang="fa-IR" sz="3200" b="1" u="sng" dirty="0"/>
              <a:t>هزینه های مستقیم تولید</a:t>
            </a:r>
          </a:p>
        </p:txBody>
      </p:sp>
      <p:sp>
        <p:nvSpPr>
          <p:cNvPr id="10" name="Rectangle 9"/>
          <p:cNvSpPr/>
          <p:nvPr/>
        </p:nvSpPr>
        <p:spPr>
          <a:xfrm>
            <a:off x="3725008" y="3658585"/>
            <a:ext cx="7916007" cy="707886"/>
          </a:xfrm>
          <a:prstGeom prst="rect">
            <a:avLst/>
          </a:prstGeom>
          <a:solidFill>
            <a:schemeClr val="accent2">
              <a:lumMod val="75000"/>
            </a:schemeClr>
          </a:solidFill>
        </p:spPr>
        <p:txBody>
          <a:bodyPr wrap="square">
            <a:spAutoFit/>
          </a:bodyPr>
          <a:lstStyle/>
          <a:p>
            <a:pPr algn="ctr"/>
            <a:r>
              <a:rPr lang="fa-IR" sz="2000" b="1" dirty="0"/>
              <a:t>2-تهیه مواد اولیه،ماشین آلات و ابزارمورد نیاز جهت تولید کالا یا خدمات</a:t>
            </a:r>
          </a:p>
          <a:p>
            <a:pPr algn="r"/>
            <a:endParaRPr lang="fa-IR" sz="2000" b="1" dirty="0"/>
          </a:p>
        </p:txBody>
      </p:sp>
      <p:pic>
        <p:nvPicPr>
          <p:cNvPr id="4" name="Picture 3"/>
          <p:cNvPicPr>
            <a:picLocks noChangeAspect="1"/>
          </p:cNvPicPr>
          <p:nvPr/>
        </p:nvPicPr>
        <p:blipFill>
          <a:blip r:embed="rId4"/>
          <a:stretch>
            <a:fillRect/>
          </a:stretch>
        </p:blipFill>
        <p:spPr>
          <a:xfrm>
            <a:off x="202589" y="2557462"/>
            <a:ext cx="2619375" cy="1743075"/>
          </a:xfrm>
          <a:prstGeom prst="rect">
            <a:avLst/>
          </a:prstGeom>
        </p:spPr>
      </p:pic>
      <p:pic>
        <p:nvPicPr>
          <p:cNvPr id="11" name="Picture 10"/>
          <p:cNvPicPr>
            <a:picLocks noChangeAspect="1"/>
          </p:cNvPicPr>
          <p:nvPr/>
        </p:nvPicPr>
        <p:blipFill>
          <a:blip r:embed="rId5"/>
          <a:stretch>
            <a:fillRect/>
          </a:stretch>
        </p:blipFill>
        <p:spPr>
          <a:xfrm>
            <a:off x="202589" y="390654"/>
            <a:ext cx="2619375" cy="1743075"/>
          </a:xfrm>
          <a:prstGeom prst="rect">
            <a:avLst/>
          </a:prstGeom>
        </p:spPr>
      </p:pic>
      <p:pic>
        <p:nvPicPr>
          <p:cNvPr id="14" name="Picture 13"/>
          <p:cNvPicPr>
            <a:picLocks noChangeAspect="1"/>
          </p:cNvPicPr>
          <p:nvPr/>
        </p:nvPicPr>
        <p:blipFill>
          <a:blip r:embed="rId6"/>
          <a:stretch>
            <a:fillRect/>
          </a:stretch>
        </p:blipFill>
        <p:spPr>
          <a:xfrm>
            <a:off x="503908" y="4366471"/>
            <a:ext cx="1743075" cy="2116391"/>
          </a:xfrm>
          <a:prstGeom prst="rect">
            <a:avLst/>
          </a:prstGeom>
        </p:spPr>
      </p:pic>
    </p:spTree>
    <p:extLst>
      <p:ext uri="{BB962C8B-B14F-4D97-AF65-F5344CB8AC3E}">
        <p14:creationId xmlns:p14="http://schemas.microsoft.com/office/powerpoint/2010/main" val="36642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372" y="2531951"/>
            <a:ext cx="7870372" cy="584775"/>
          </a:xfrm>
          <a:prstGeom prst="rect">
            <a:avLst/>
          </a:prstGeom>
          <a:solidFill>
            <a:schemeClr val="tx2">
              <a:lumMod val="90000"/>
            </a:schemeClr>
          </a:solidFill>
        </p:spPr>
        <p:txBody>
          <a:bodyPr wrap="square">
            <a:spAutoFit/>
          </a:bodyPr>
          <a:lstStyle/>
          <a:p>
            <a:pPr algn="r"/>
            <a:r>
              <a:rPr lang="fa-IR" sz="3200" u="sng" dirty="0">
                <a:solidFill>
                  <a:srgbClr val="C00000"/>
                </a:solidFill>
                <a:effectLst>
                  <a:outerShdw blurRad="38100" dist="38100" dir="2700000" algn="tl">
                    <a:srgbClr val="000000">
                      <a:alpha val="43137"/>
                    </a:srgbClr>
                  </a:outerShdw>
                </a:effectLst>
              </a:rPr>
              <a:t>در آمد </a:t>
            </a:r>
            <a:r>
              <a:rPr lang="fa-IR" sz="3200" dirty="0">
                <a:solidFill>
                  <a:schemeClr val="bg1"/>
                </a:solidFill>
              </a:rPr>
              <a:t>از فروش محصول (کالا یا خدمات) بدست می آید</a:t>
            </a:r>
          </a:p>
        </p:txBody>
      </p:sp>
      <p:sp>
        <p:nvSpPr>
          <p:cNvPr id="4" name="Rectangle 3"/>
          <p:cNvSpPr/>
          <p:nvPr/>
        </p:nvSpPr>
        <p:spPr>
          <a:xfrm>
            <a:off x="2253343" y="3605338"/>
            <a:ext cx="7870372" cy="707886"/>
          </a:xfrm>
          <a:prstGeom prst="rect">
            <a:avLst/>
          </a:prstGeom>
          <a:solidFill>
            <a:schemeClr val="accent3">
              <a:lumMod val="60000"/>
              <a:lumOff val="40000"/>
            </a:schemeClr>
          </a:solidFill>
        </p:spPr>
        <p:txBody>
          <a:bodyPr wrap="square">
            <a:spAutoFit/>
          </a:bodyPr>
          <a:lstStyle/>
          <a:p>
            <a:pPr algn="ctr"/>
            <a:r>
              <a:rPr lang="fa-IR" sz="4000" dirty="0" smtClean="0">
                <a:solidFill>
                  <a:schemeClr val="bg1"/>
                </a:solidFill>
              </a:rPr>
              <a:t>  قیمت یک واحد=</a:t>
            </a:r>
            <a:r>
              <a:rPr lang="fa-IR" sz="4000" dirty="0" smtClean="0">
                <a:solidFill>
                  <a:srgbClr val="C00000"/>
                </a:solidFill>
              </a:rPr>
              <a:t>درآمد</a:t>
            </a:r>
            <a:r>
              <a:rPr lang="fa-IR" sz="4000" dirty="0" smtClean="0">
                <a:solidFill>
                  <a:schemeClr val="bg1"/>
                </a:solidFill>
              </a:rPr>
              <a:t>   </a:t>
            </a:r>
            <a:r>
              <a:rPr lang="en-US" sz="4000" dirty="0" smtClean="0">
                <a:solidFill>
                  <a:schemeClr val="bg1"/>
                </a:solidFill>
              </a:rPr>
              <a:t>X</a:t>
            </a:r>
            <a:r>
              <a:rPr lang="fa-IR" sz="4000" dirty="0">
                <a:solidFill>
                  <a:schemeClr val="bg1"/>
                </a:solidFill>
              </a:rPr>
              <a:t>کل محصول</a:t>
            </a:r>
            <a:endParaRPr lang="en-US" sz="4000" dirty="0">
              <a:solidFill>
                <a:schemeClr val="bg1"/>
              </a:solidFill>
            </a:endParaRPr>
          </a:p>
        </p:txBody>
      </p:sp>
      <p:sp>
        <p:nvSpPr>
          <p:cNvPr id="5" name="Rectangle 4"/>
          <p:cNvSpPr/>
          <p:nvPr/>
        </p:nvSpPr>
        <p:spPr>
          <a:xfrm>
            <a:off x="2264230" y="4953599"/>
            <a:ext cx="7761514" cy="646331"/>
          </a:xfrm>
          <a:prstGeom prst="rect">
            <a:avLst/>
          </a:prstGeom>
          <a:solidFill>
            <a:schemeClr val="accent1">
              <a:lumMod val="60000"/>
              <a:lumOff val="40000"/>
            </a:schemeClr>
          </a:solidFill>
        </p:spPr>
        <p:txBody>
          <a:bodyPr wrap="square">
            <a:spAutoFit/>
          </a:bodyPr>
          <a:lstStyle/>
          <a:p>
            <a:pPr algn="ctr"/>
            <a:r>
              <a:rPr lang="fa-IR" sz="3600" dirty="0">
                <a:solidFill>
                  <a:schemeClr val="bg1"/>
                </a:solidFill>
              </a:rPr>
              <a:t>ســـــود یا زیان = درآمــد – هزینـــه ها</a:t>
            </a:r>
            <a:endParaRPr lang="en-US" sz="3600" dirty="0">
              <a:solidFill>
                <a:schemeClr val="bg1"/>
              </a:solidFill>
            </a:endParaRPr>
          </a:p>
        </p:txBody>
      </p:sp>
      <p:pic>
        <p:nvPicPr>
          <p:cNvPr id="8" name="Picture 7"/>
          <p:cNvPicPr>
            <a:picLocks noChangeAspect="1"/>
          </p:cNvPicPr>
          <p:nvPr/>
        </p:nvPicPr>
        <p:blipFill>
          <a:blip r:embed="rId2"/>
          <a:stretch>
            <a:fillRect/>
          </a:stretch>
        </p:blipFill>
        <p:spPr>
          <a:xfrm rot="20067927">
            <a:off x="334526" y="714000"/>
            <a:ext cx="2988551" cy="1774256"/>
          </a:xfrm>
          <a:prstGeom prst="rect">
            <a:avLst/>
          </a:prstGeom>
        </p:spPr>
      </p:pic>
      <p:pic>
        <p:nvPicPr>
          <p:cNvPr id="9" name="Picture 8"/>
          <p:cNvPicPr>
            <a:picLocks noChangeAspect="1"/>
          </p:cNvPicPr>
          <p:nvPr/>
        </p:nvPicPr>
        <p:blipFill>
          <a:blip r:embed="rId3"/>
          <a:stretch>
            <a:fillRect/>
          </a:stretch>
        </p:blipFill>
        <p:spPr>
          <a:xfrm rot="1986908">
            <a:off x="9064675" y="1017321"/>
            <a:ext cx="2858310" cy="1666875"/>
          </a:xfrm>
          <a:prstGeom prst="rect">
            <a:avLst/>
          </a:prstGeom>
        </p:spPr>
      </p:pic>
    </p:spTree>
    <p:extLst>
      <p:ext uri="{BB962C8B-B14F-4D97-AF65-F5344CB8AC3E}">
        <p14:creationId xmlns:p14="http://schemas.microsoft.com/office/powerpoint/2010/main" val="24883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194" y="890356"/>
            <a:ext cx="3651821" cy="292633"/>
          </a:xfrm>
          <a:prstGeom prst="rect">
            <a:avLst/>
          </a:prstGeom>
        </p:spPr>
      </p:pic>
      <p:pic>
        <p:nvPicPr>
          <p:cNvPr id="3" name="Picture 2"/>
          <p:cNvPicPr>
            <a:picLocks noChangeAspect="1"/>
          </p:cNvPicPr>
          <p:nvPr/>
        </p:nvPicPr>
        <p:blipFill>
          <a:blip r:embed="rId3"/>
          <a:stretch>
            <a:fillRect/>
          </a:stretch>
        </p:blipFill>
        <p:spPr>
          <a:xfrm>
            <a:off x="478882" y="424921"/>
            <a:ext cx="3810330" cy="2481287"/>
          </a:xfrm>
          <a:prstGeom prst="rect">
            <a:avLst/>
          </a:prstGeom>
        </p:spPr>
      </p:pic>
      <p:pic>
        <p:nvPicPr>
          <p:cNvPr id="4" name="Picture 3"/>
          <p:cNvPicPr>
            <a:picLocks noChangeAspect="1"/>
          </p:cNvPicPr>
          <p:nvPr/>
        </p:nvPicPr>
        <p:blipFill>
          <a:blip r:embed="rId4"/>
          <a:stretch>
            <a:fillRect/>
          </a:stretch>
        </p:blipFill>
        <p:spPr>
          <a:xfrm>
            <a:off x="4289212" y="1941058"/>
            <a:ext cx="6730567" cy="1254885"/>
          </a:xfrm>
          <a:prstGeom prst="rect">
            <a:avLst/>
          </a:prstGeom>
        </p:spPr>
      </p:pic>
      <p:pic>
        <p:nvPicPr>
          <p:cNvPr id="5" name="Picture 4"/>
          <p:cNvPicPr>
            <a:picLocks noChangeAspect="1"/>
          </p:cNvPicPr>
          <p:nvPr/>
        </p:nvPicPr>
        <p:blipFill>
          <a:blip r:embed="rId5"/>
          <a:stretch>
            <a:fillRect/>
          </a:stretch>
        </p:blipFill>
        <p:spPr>
          <a:xfrm>
            <a:off x="3227295" y="3762215"/>
            <a:ext cx="7401185" cy="749873"/>
          </a:xfrm>
          <a:prstGeom prst="rect">
            <a:avLst/>
          </a:prstGeom>
        </p:spPr>
      </p:pic>
      <p:pic>
        <p:nvPicPr>
          <p:cNvPr id="7" name="Picture 6"/>
          <p:cNvPicPr>
            <a:picLocks noChangeAspect="1"/>
          </p:cNvPicPr>
          <p:nvPr/>
        </p:nvPicPr>
        <p:blipFill>
          <a:blip r:embed="rId6"/>
          <a:stretch>
            <a:fillRect/>
          </a:stretch>
        </p:blipFill>
        <p:spPr>
          <a:xfrm>
            <a:off x="3689208" y="4712080"/>
            <a:ext cx="7126842" cy="1164437"/>
          </a:xfrm>
          <a:prstGeom prst="rect">
            <a:avLst/>
          </a:prstGeom>
        </p:spPr>
      </p:pic>
      <p:pic>
        <p:nvPicPr>
          <p:cNvPr id="8" name="Picture 7"/>
          <p:cNvPicPr>
            <a:picLocks noChangeAspect="1"/>
          </p:cNvPicPr>
          <p:nvPr/>
        </p:nvPicPr>
        <p:blipFill>
          <a:blip r:embed="rId7"/>
          <a:stretch>
            <a:fillRect/>
          </a:stretch>
        </p:blipFill>
        <p:spPr>
          <a:xfrm rot="10800000" flipV="1">
            <a:off x="334966" y="4191888"/>
            <a:ext cx="2761727" cy="1852246"/>
          </a:xfrm>
          <a:prstGeom prst="rect">
            <a:avLst/>
          </a:prstGeom>
        </p:spPr>
      </p:pic>
      <p:sp>
        <p:nvSpPr>
          <p:cNvPr id="9" name="Left Arrow 8"/>
          <p:cNvSpPr/>
          <p:nvPr/>
        </p:nvSpPr>
        <p:spPr>
          <a:xfrm>
            <a:off x="5984009" y="2215057"/>
            <a:ext cx="188775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443736" y="3977051"/>
            <a:ext cx="1943141" cy="4296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522293" y="5078360"/>
            <a:ext cx="194314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4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63" y="234971"/>
            <a:ext cx="8878069" cy="3688400"/>
          </a:xfrm>
          <a:prstGeom prst="rect">
            <a:avLst/>
          </a:prstGeom>
          <a:ln>
            <a:noFill/>
          </a:ln>
          <a:effectLst>
            <a:softEdge rad="112500"/>
          </a:effectLst>
        </p:spPr>
      </p:pic>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192" y="4593377"/>
            <a:ext cx="4945809" cy="1760373"/>
          </a:xfrm>
          <a:prstGeom prst="rect">
            <a:avLst/>
          </a:prstGeom>
        </p:spPr>
      </p:pic>
    </p:spTree>
    <p:extLst>
      <p:ext uri="{BB962C8B-B14F-4D97-AF65-F5344CB8AC3E}">
        <p14:creationId xmlns:p14="http://schemas.microsoft.com/office/powerpoint/2010/main" val="257337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36" y="891021"/>
            <a:ext cx="9601201" cy="3897084"/>
          </a:xfrm>
          <a:solidFill>
            <a:schemeClr val="accent4"/>
          </a:solidFill>
        </p:spPr>
        <p:txBody>
          <a:bodyPr>
            <a:noAutofit/>
          </a:bodyPr>
          <a:lstStyle/>
          <a:p>
            <a:pPr algn="r"/>
            <a:r>
              <a:rPr lang="fa-IR" sz="1400" b="1" dirty="0">
                <a:solidFill>
                  <a:schemeClr val="bg1"/>
                </a:solidFill>
              </a:rPr>
              <a:t/>
            </a:r>
            <a:br>
              <a:rPr lang="fa-IR" sz="1400" b="1" dirty="0">
                <a:solidFill>
                  <a:schemeClr val="bg1"/>
                </a:solidFill>
              </a:rPr>
            </a:br>
            <a:r>
              <a:rPr lang="fa-IR" sz="1400" b="1" dirty="0">
                <a:solidFill>
                  <a:schemeClr val="bg1"/>
                </a:solidFill>
              </a:rPr>
              <a:t> </a:t>
            </a:r>
            <a:r>
              <a:rPr lang="fa-IR" sz="1600" b="1" dirty="0">
                <a:solidFill>
                  <a:schemeClr val="bg1"/>
                </a:solidFill>
              </a:rPr>
              <a:t>* حل مسئله با هم در </a:t>
            </a:r>
            <a:r>
              <a:rPr lang="fa-IR" sz="1600" b="1" dirty="0" smtClean="0">
                <a:solidFill>
                  <a:schemeClr val="bg1"/>
                </a:solidFill>
              </a:rPr>
              <a:t>کلاس </a:t>
            </a:r>
            <a:r>
              <a:rPr lang="fa-IR" sz="1600" b="1" dirty="0">
                <a:solidFill>
                  <a:schemeClr val="bg1"/>
                </a:solidFill>
              </a:rPr>
              <a:t/>
            </a:r>
            <a:br>
              <a:rPr lang="fa-IR" sz="1600" b="1" dirty="0">
                <a:solidFill>
                  <a:schemeClr val="bg1"/>
                </a:solidFill>
              </a:rPr>
            </a:br>
            <a:r>
              <a:rPr lang="fa-IR" sz="1600" b="1" dirty="0">
                <a:solidFill>
                  <a:schemeClr val="bg1"/>
                </a:solidFill>
              </a:rPr>
              <a:t>    </a:t>
            </a:r>
            <a:r>
              <a:rPr lang="fa-IR" sz="1600" b="1" dirty="0" smtClean="0">
                <a:solidFill>
                  <a:schemeClr val="bg1"/>
                </a:solidFill>
              </a:rPr>
              <a:t/>
            </a:r>
            <a:br>
              <a:rPr lang="fa-IR" sz="1600" b="1" dirty="0" smtClean="0">
                <a:solidFill>
                  <a:schemeClr val="bg1"/>
                </a:solidFill>
              </a:rPr>
            </a:br>
            <a:r>
              <a:rPr lang="fa-IR" sz="1600" b="1" dirty="0">
                <a:solidFill>
                  <a:schemeClr val="bg1"/>
                </a:solidFill>
              </a:rPr>
              <a:t>-</a:t>
            </a:r>
            <a:r>
              <a:rPr lang="fa-IR" sz="1600" b="1" dirty="0" smtClean="0">
                <a:solidFill>
                  <a:schemeClr val="bg1"/>
                </a:solidFill>
              </a:rPr>
              <a:t> </a:t>
            </a:r>
            <a:r>
              <a:rPr lang="fa-IR" sz="1600" b="1" dirty="0">
                <a:solidFill>
                  <a:schemeClr val="bg1"/>
                </a:solidFill>
              </a:rPr>
              <a:t>صاحب یک پیتزا فروشی هزینه هایی به شرح زیر دارد، از طرفی در این فست فودی در ماه گذشته 1200  عدد پیتزا به قیمت </a:t>
            </a:r>
            <a:r>
              <a:rPr lang="fa-IR" sz="1600" b="1" dirty="0" smtClean="0">
                <a:solidFill>
                  <a:schemeClr val="bg1"/>
                </a:solidFill>
              </a:rPr>
              <a:t>   </a:t>
            </a:r>
            <a:r>
              <a:rPr lang="fa-IR" sz="1600" b="1" dirty="0">
                <a:solidFill>
                  <a:schemeClr val="bg1"/>
                </a:solidFill>
              </a:rPr>
              <a:t>35،000 تومان فروخته شده. سود یا زیان ماهانه این واحد صنفی را بر حسب  ریال محاسبه فرمایید.)همه اعداد برحسب </a:t>
            </a:r>
            <a:r>
              <a:rPr lang="fa-IR" sz="1600" b="1" dirty="0" smtClean="0">
                <a:solidFill>
                  <a:schemeClr val="bg1"/>
                </a:solidFill>
              </a:rPr>
              <a:t>تومان  میباشد. </a:t>
            </a:r>
            <a:r>
              <a:rPr lang="fa-IR" sz="1600" b="1" dirty="0">
                <a:solidFill>
                  <a:schemeClr val="bg1"/>
                </a:solidFill>
              </a:rPr>
              <a:t/>
            </a:r>
            <a:br>
              <a:rPr lang="fa-IR" sz="1600" b="1" dirty="0">
                <a:solidFill>
                  <a:schemeClr val="bg1"/>
                </a:solidFill>
              </a:rPr>
            </a:br>
            <a:r>
              <a:rPr lang="fa-IR" sz="1600" b="1" dirty="0" smtClean="0">
                <a:solidFill>
                  <a:schemeClr val="bg1"/>
                </a:solidFill>
              </a:rPr>
              <a:t/>
            </a:r>
            <a:br>
              <a:rPr lang="fa-IR" sz="1600" b="1" dirty="0" smtClean="0">
                <a:solidFill>
                  <a:schemeClr val="bg1"/>
                </a:solidFill>
              </a:rPr>
            </a:br>
            <a:r>
              <a:rPr lang="fa-IR" sz="1600" b="1" dirty="0" smtClean="0">
                <a:solidFill>
                  <a:schemeClr val="bg1"/>
                </a:solidFill>
              </a:rPr>
              <a:t>هزینه </a:t>
            </a:r>
            <a:r>
              <a:rPr lang="fa-IR" sz="1600" b="1" dirty="0">
                <a:solidFill>
                  <a:schemeClr val="bg1"/>
                </a:solidFill>
              </a:rPr>
              <a:t>تهیه مواد اولیه : 31،000،000 </a:t>
            </a:r>
            <a:br>
              <a:rPr lang="fa-IR" sz="1600" b="1" dirty="0">
                <a:solidFill>
                  <a:schemeClr val="bg1"/>
                </a:solidFill>
              </a:rPr>
            </a:br>
            <a:r>
              <a:rPr lang="fa-IR" sz="1600" b="1" dirty="0" smtClean="0">
                <a:solidFill>
                  <a:schemeClr val="bg1"/>
                </a:solidFill>
              </a:rPr>
              <a:t/>
            </a:r>
            <a:br>
              <a:rPr lang="fa-IR" sz="1600" b="1" dirty="0" smtClean="0">
                <a:solidFill>
                  <a:schemeClr val="bg1"/>
                </a:solidFill>
              </a:rPr>
            </a:br>
            <a:r>
              <a:rPr lang="fa-IR" sz="1600" b="1" dirty="0" smtClean="0">
                <a:solidFill>
                  <a:schemeClr val="bg1"/>
                </a:solidFill>
              </a:rPr>
              <a:t>اجاره ماهیانه:8،500،000 </a:t>
            </a:r>
            <a:r>
              <a:rPr lang="fa-IR" sz="1600" b="1" dirty="0">
                <a:solidFill>
                  <a:schemeClr val="bg1"/>
                </a:solidFill>
              </a:rPr>
              <a:t>:   </a:t>
            </a:r>
            <a:br>
              <a:rPr lang="fa-IR" sz="1600" b="1" dirty="0">
                <a:solidFill>
                  <a:schemeClr val="bg1"/>
                </a:solidFill>
              </a:rPr>
            </a:br>
            <a:r>
              <a:rPr lang="fa-IR" sz="1600" b="1" dirty="0">
                <a:solidFill>
                  <a:schemeClr val="bg1"/>
                </a:solidFill>
              </a:rPr>
              <a:t/>
            </a:r>
            <a:br>
              <a:rPr lang="fa-IR" sz="1600" b="1" dirty="0">
                <a:solidFill>
                  <a:schemeClr val="bg1"/>
                </a:solidFill>
              </a:rPr>
            </a:br>
            <a:r>
              <a:rPr lang="fa-IR" sz="1600" b="1" dirty="0">
                <a:solidFill>
                  <a:schemeClr val="bg1"/>
                </a:solidFill>
              </a:rPr>
              <a:t>   دستمزد ماهانه هرکارگر :  </a:t>
            </a:r>
            <a:r>
              <a:rPr lang="fa-IR" sz="1600" b="1" dirty="0" smtClean="0">
                <a:solidFill>
                  <a:schemeClr val="bg1"/>
                </a:solidFill>
              </a:rPr>
              <a:t>(تعداد </a:t>
            </a:r>
            <a:r>
              <a:rPr lang="fa-IR" sz="1600" b="1" dirty="0">
                <a:solidFill>
                  <a:schemeClr val="bg1"/>
                </a:solidFill>
              </a:rPr>
              <a:t>کارگر ها سه نفر می </a:t>
            </a:r>
            <a:r>
              <a:rPr lang="fa-IR" sz="1600" b="1" dirty="0" smtClean="0">
                <a:solidFill>
                  <a:schemeClr val="bg1"/>
                </a:solidFill>
              </a:rPr>
              <a:t>باشد </a:t>
            </a:r>
            <a:r>
              <a:rPr lang="fa-IR" sz="1600" b="1" dirty="0">
                <a:solidFill>
                  <a:schemeClr val="bg1"/>
                </a:solidFill>
              </a:rPr>
              <a:t>2،000،000  </a:t>
            </a:r>
            <a:r>
              <a:rPr lang="fa-IR" sz="1600" b="1" dirty="0" smtClean="0">
                <a:solidFill>
                  <a:schemeClr val="bg1"/>
                </a:solidFill>
              </a:rPr>
              <a:t>)                             </a:t>
            </a:r>
            <a:r>
              <a:rPr lang="fa-IR" sz="1600" b="1" dirty="0">
                <a:solidFill>
                  <a:schemeClr val="bg1"/>
                </a:solidFill>
              </a:rPr>
              <a:t/>
            </a:r>
            <a:br>
              <a:rPr lang="fa-IR" sz="1600" b="1" dirty="0">
                <a:solidFill>
                  <a:schemeClr val="bg1"/>
                </a:solidFill>
              </a:rPr>
            </a:br>
            <a:r>
              <a:rPr lang="fa-IR" sz="1600" b="1" dirty="0">
                <a:solidFill>
                  <a:schemeClr val="bg1"/>
                </a:solidFill>
              </a:rPr>
              <a:t/>
            </a:r>
            <a:br>
              <a:rPr lang="fa-IR" sz="1600" b="1" dirty="0">
                <a:solidFill>
                  <a:schemeClr val="bg1"/>
                </a:solidFill>
              </a:rPr>
            </a:br>
            <a:r>
              <a:rPr lang="fa-IR" sz="1600" b="1" dirty="0">
                <a:solidFill>
                  <a:schemeClr val="bg1"/>
                </a:solidFill>
              </a:rPr>
              <a:t>  </a:t>
            </a:r>
            <a:r>
              <a:rPr lang="fa-IR" sz="1600" b="1" dirty="0" smtClean="0">
                <a:solidFill>
                  <a:schemeClr val="bg1"/>
                </a:solidFill>
              </a:rPr>
              <a:t>  </a:t>
            </a:r>
            <a:r>
              <a:rPr lang="fa-IR" sz="1600" b="1" dirty="0">
                <a:solidFill>
                  <a:schemeClr val="bg1"/>
                </a:solidFill>
              </a:rPr>
              <a:t>دستمزد </a:t>
            </a:r>
            <a:r>
              <a:rPr lang="fa-IR" sz="1600" b="1" dirty="0" smtClean="0">
                <a:solidFill>
                  <a:schemeClr val="bg1"/>
                </a:solidFill>
              </a:rPr>
              <a:t>آشپز:  4،200،000</a:t>
            </a:r>
            <a:r>
              <a:rPr lang="fa-IR" sz="1600" b="1" dirty="0">
                <a:solidFill>
                  <a:schemeClr val="bg1"/>
                </a:solidFill>
              </a:rPr>
              <a:t/>
            </a:r>
            <a:br>
              <a:rPr lang="fa-IR" sz="1600" b="1" dirty="0">
                <a:solidFill>
                  <a:schemeClr val="bg1"/>
                </a:solidFill>
              </a:rPr>
            </a:br>
            <a:r>
              <a:rPr lang="fa-IR" sz="1600" b="1" dirty="0">
                <a:solidFill>
                  <a:schemeClr val="bg1"/>
                </a:solidFill>
              </a:rPr>
              <a:t/>
            </a:r>
            <a:br>
              <a:rPr lang="fa-IR" sz="1600" b="1" dirty="0">
                <a:solidFill>
                  <a:schemeClr val="bg1"/>
                </a:solidFill>
              </a:rPr>
            </a:br>
            <a:r>
              <a:rPr lang="fa-IR" sz="1600" b="1" dirty="0">
                <a:solidFill>
                  <a:schemeClr val="bg1"/>
                </a:solidFill>
              </a:rPr>
              <a:t>     هزینه ماهانه آب ، برق و ... : 850،000                                                                     </a:t>
            </a:r>
            <a:br>
              <a:rPr lang="fa-IR" sz="1600" b="1" dirty="0">
                <a:solidFill>
                  <a:schemeClr val="bg1"/>
                </a:solidFill>
              </a:rPr>
            </a:br>
            <a:endParaRPr lang="en-US" sz="1600" b="1" dirty="0">
              <a:solidFill>
                <a:schemeClr val="bg1"/>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55" y="803852"/>
            <a:ext cx="1661304" cy="1569856"/>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513" y="4875274"/>
            <a:ext cx="7509556" cy="1409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11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39686" y="4442210"/>
            <a:ext cx="8442761" cy="20239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2"/>
                </a:solidFill>
              </a:rPr>
              <a:t>بهره وری: بهترین استفاده از منابع و امکانات (کمترین ورودی)وبیشترین خروجی یا تولید       مانند </a:t>
            </a:r>
            <a:r>
              <a:rPr lang="fa-IR" b="1" dirty="0">
                <a:solidFill>
                  <a:schemeClr val="bg2"/>
                </a:solidFill>
              </a:rPr>
              <a:t>پرهیز از استخدام نیروی کار غیرلازم، صرفه جویی در مواد اولیه و انرژی و جلوگیری از ریخت و پاش ها</a:t>
            </a:r>
            <a:endParaRPr lang="en-US" b="1" dirty="0">
              <a:solidFill>
                <a:schemeClr val="bg2"/>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42" y="283914"/>
            <a:ext cx="9648391" cy="3863543"/>
          </a:xfrm>
          <a:prstGeom prst="rect">
            <a:avLst/>
          </a:prstGeom>
        </p:spPr>
      </p:pic>
    </p:spTree>
    <p:extLst>
      <p:ext uri="{BB962C8B-B14F-4D97-AF65-F5344CB8AC3E}">
        <p14:creationId xmlns:p14="http://schemas.microsoft.com/office/powerpoint/2010/main" val="180861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112" y="100640"/>
            <a:ext cx="7522029" cy="738664"/>
          </a:xfrm>
          <a:prstGeom prst="rect">
            <a:avLst/>
          </a:prstGeom>
          <a:solidFill>
            <a:schemeClr val="bg2">
              <a:lumMod val="60000"/>
              <a:lumOff val="40000"/>
            </a:schemeClr>
          </a:solidFill>
        </p:spPr>
        <p:txBody>
          <a:bodyPr wrap="square">
            <a:spAutoFit/>
          </a:bodyPr>
          <a:lstStyle/>
          <a:p>
            <a:pPr algn="r"/>
            <a:r>
              <a:rPr lang="fa-IR" sz="2400" b="1" dirty="0">
                <a:solidFill>
                  <a:schemeClr val="bg2">
                    <a:lumMod val="75000"/>
                  </a:schemeClr>
                </a:solidFill>
                <a:latin typeface="Times New Roman" panose="02020603050405020304" pitchFamily="18" charset="0"/>
              </a:rPr>
              <a:t>راههایی برای رسیدن به درآمد های نامشروع</a:t>
            </a:r>
            <a:br>
              <a:rPr lang="fa-IR" sz="2400" b="1" dirty="0">
                <a:solidFill>
                  <a:schemeClr val="bg2">
                    <a:lumMod val="75000"/>
                  </a:schemeClr>
                </a:solidFill>
                <a:latin typeface="Times New Roman" panose="02020603050405020304" pitchFamily="18" charset="0"/>
              </a:rPr>
            </a:br>
            <a:endParaRPr lang="en-US" b="1" dirty="0">
              <a:solidFill>
                <a:schemeClr val="bg2">
                  <a:lumMod val="75000"/>
                </a:schemeClr>
              </a:solidFill>
            </a:endParaRPr>
          </a:p>
        </p:txBody>
      </p:sp>
      <p:sp>
        <p:nvSpPr>
          <p:cNvPr id="4" name="Rectangle 3"/>
          <p:cNvSpPr/>
          <p:nvPr/>
        </p:nvSpPr>
        <p:spPr>
          <a:xfrm>
            <a:off x="3521528" y="946147"/>
            <a:ext cx="6096000" cy="3000821"/>
          </a:xfrm>
          <a:prstGeom prst="rect">
            <a:avLst/>
          </a:prstGeom>
          <a:solidFill>
            <a:schemeClr val="bg2">
              <a:lumMod val="60000"/>
              <a:lumOff val="40000"/>
            </a:schemeClr>
          </a:solidFill>
        </p:spPr>
        <p:txBody>
          <a:bodyPr>
            <a:spAutoFit/>
          </a:bodyPr>
          <a:lstStyle/>
          <a:p>
            <a:pPr marL="742950" lvl="1" indent="-285750" algn="r" rtl="1">
              <a:lnSpc>
                <a:spcPct val="150000"/>
              </a:lnSpc>
              <a:buFont typeface="Wingdings" panose="05000000000000000000" pitchFamily="2" charset="2"/>
              <a:buChar char="v"/>
            </a:pPr>
            <a:r>
              <a:rPr lang="fa-IR" b="1" dirty="0" smtClean="0">
                <a:solidFill>
                  <a:schemeClr val="bg2">
                    <a:lumMod val="75000"/>
                  </a:schemeClr>
                </a:solidFill>
              </a:rPr>
              <a:t>احتکار</a:t>
            </a: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استفاده از رانت</a:t>
            </a: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دادن و گرفتن </a:t>
            </a:r>
            <a:r>
              <a:rPr lang="fa-IR" b="1" dirty="0" smtClean="0">
                <a:solidFill>
                  <a:schemeClr val="bg2">
                    <a:lumMod val="75000"/>
                  </a:schemeClr>
                </a:solidFill>
              </a:rPr>
              <a:t>رشوه</a:t>
            </a:r>
            <a:endParaRPr lang="fa-IR" b="1" dirty="0">
              <a:solidFill>
                <a:schemeClr val="bg2">
                  <a:lumMod val="75000"/>
                </a:schemeClr>
              </a:solidFill>
            </a:endParaRP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رباخواری</a:t>
            </a: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قاچاق</a:t>
            </a: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فعالیت های غیر اخلاقی در زمینه</a:t>
            </a:r>
          </a:p>
          <a:p>
            <a:pPr marL="742950" lvl="1" indent="-285750" algn="r" rtl="1">
              <a:lnSpc>
                <a:spcPct val="150000"/>
              </a:lnSpc>
              <a:buFont typeface="Wingdings" panose="05000000000000000000" pitchFamily="2" charset="2"/>
              <a:buChar char="v"/>
            </a:pPr>
            <a:r>
              <a:rPr lang="fa-IR" b="1" dirty="0">
                <a:solidFill>
                  <a:schemeClr val="bg2">
                    <a:lumMod val="75000"/>
                  </a:schemeClr>
                </a:solidFill>
              </a:rPr>
              <a:t>تهیه و توزیع فیلم و کتاب مبتذل</a:t>
            </a:r>
            <a:endParaRPr lang="en-US" b="1" dirty="0">
              <a:solidFill>
                <a:schemeClr val="bg2">
                  <a:lumMod val="75000"/>
                </a:schemeClr>
              </a:solidFill>
            </a:endParaRPr>
          </a:p>
        </p:txBody>
      </p:sp>
      <p:sp>
        <p:nvSpPr>
          <p:cNvPr id="2" name="Rectangle 1"/>
          <p:cNvSpPr/>
          <p:nvPr/>
        </p:nvSpPr>
        <p:spPr>
          <a:xfrm>
            <a:off x="3026228" y="4053811"/>
            <a:ext cx="7587343" cy="2554545"/>
          </a:xfrm>
          <a:prstGeom prst="rect">
            <a:avLst/>
          </a:prstGeom>
          <a:solidFill>
            <a:schemeClr val="bg2">
              <a:lumMod val="20000"/>
              <a:lumOff val="80000"/>
            </a:schemeClr>
          </a:solidFill>
        </p:spPr>
        <p:txBody>
          <a:bodyPr wrap="square">
            <a:spAutoFit/>
          </a:bodyPr>
          <a:lstStyle/>
          <a:p>
            <a:pPr algn="r"/>
            <a:r>
              <a:rPr lang="fa-IR" sz="2000" b="1" dirty="0" smtClean="0">
                <a:solidFill>
                  <a:schemeClr val="bg2">
                    <a:lumMod val="75000"/>
                  </a:schemeClr>
                </a:solidFill>
              </a:rPr>
              <a:t>. </a:t>
            </a:r>
            <a:r>
              <a:rPr lang="en-US" sz="2000" b="1" dirty="0" smtClean="0">
                <a:solidFill>
                  <a:schemeClr val="bg2">
                    <a:lumMod val="75000"/>
                  </a:schemeClr>
                </a:solidFill>
              </a:rPr>
              <a:t>🔸🔸🔸</a:t>
            </a:r>
            <a:endParaRPr lang="fa-IR" sz="2000" b="1" dirty="0" smtClean="0">
              <a:solidFill>
                <a:schemeClr val="bg2">
                  <a:lumMod val="75000"/>
                </a:schemeClr>
              </a:solidFill>
            </a:endParaRPr>
          </a:p>
          <a:p>
            <a:pPr algn="r" rtl="1"/>
            <a:r>
              <a:rPr lang="en-US" sz="2000" b="1" dirty="0" smtClean="0">
                <a:solidFill>
                  <a:srgbClr val="C00000"/>
                </a:solidFill>
              </a:rPr>
              <a:t>🔻</a:t>
            </a:r>
            <a:r>
              <a:rPr lang="fa-IR" sz="2000" b="1" dirty="0" smtClean="0">
                <a:solidFill>
                  <a:srgbClr val="C00000"/>
                </a:solidFill>
              </a:rPr>
              <a:t>نتایج کسب درآمد حرا</a:t>
            </a:r>
            <a:r>
              <a:rPr lang="fa-IR" sz="2000" b="1" dirty="0" smtClean="0">
                <a:solidFill>
                  <a:schemeClr val="bg2">
                    <a:lumMod val="75000"/>
                  </a:schemeClr>
                </a:solidFill>
              </a:rPr>
              <a:t>م</a:t>
            </a:r>
          </a:p>
          <a:p>
            <a:pPr algn="r"/>
            <a:r>
              <a:rPr lang="fa-IR" sz="2000" b="1" dirty="0" smtClean="0">
                <a:solidFill>
                  <a:schemeClr val="bg2">
                    <a:lumMod val="75000"/>
                  </a:schemeClr>
                </a:solidFill>
              </a:rPr>
              <a:t>با فعالیت های غیرقانونی و غیرشرعی به همنوعانشان " ظلم " می کنند.</a:t>
            </a:r>
          </a:p>
          <a:p>
            <a:pPr algn="r"/>
            <a:r>
              <a:rPr lang="fa-IR" sz="2000" b="1" dirty="0" smtClean="0">
                <a:solidFill>
                  <a:schemeClr val="bg2">
                    <a:lumMod val="75000"/>
                  </a:schemeClr>
                </a:solidFill>
              </a:rPr>
              <a:t>برکت را از زندگی خود دور می کنند</a:t>
            </a:r>
            <a:r>
              <a:rPr lang="en-US" sz="2000" b="1" dirty="0" smtClean="0">
                <a:solidFill>
                  <a:schemeClr val="bg2">
                    <a:lumMod val="75000"/>
                  </a:schemeClr>
                </a:solidFill>
              </a:rPr>
              <a:t>➖</a:t>
            </a:r>
            <a:r>
              <a:rPr lang="fa-IR" sz="2000" b="1" dirty="0" smtClean="0">
                <a:solidFill>
                  <a:schemeClr val="bg2">
                    <a:lumMod val="75000"/>
                  </a:schemeClr>
                </a:solidFill>
              </a:rPr>
              <a:t>ا</a:t>
            </a:r>
          </a:p>
          <a:p>
            <a:pPr algn="r"/>
            <a:r>
              <a:rPr lang="fa-IR" sz="2000" b="1" dirty="0" smtClean="0">
                <a:solidFill>
                  <a:schemeClr val="bg2">
                    <a:lumMod val="75000"/>
                  </a:schemeClr>
                </a:solidFill>
              </a:rPr>
              <a:t>قتصاد خود و جامعه را در سراشیبی سقوط قرار </a:t>
            </a:r>
            <a:r>
              <a:rPr lang="fa-IR" sz="2000" b="1" dirty="0">
                <a:solidFill>
                  <a:schemeClr val="bg2">
                    <a:lumMod val="75000"/>
                  </a:schemeClr>
                </a:solidFill>
              </a:rPr>
              <a:t>می دهند(چگونه؟</a:t>
            </a:r>
            <a:r>
              <a:rPr lang="en-US" sz="2000" b="1" dirty="0" smtClean="0">
                <a:solidFill>
                  <a:schemeClr val="bg2">
                    <a:lumMod val="75000"/>
                  </a:schemeClr>
                </a:solidFill>
              </a:rPr>
              <a:t>🔸🔸🔸</a:t>
            </a:r>
            <a:endParaRPr lang="fa-IR" sz="2000" b="1" dirty="0" smtClean="0">
              <a:solidFill>
                <a:schemeClr val="bg2">
                  <a:lumMod val="75000"/>
                </a:schemeClr>
              </a:solidFill>
            </a:endParaRPr>
          </a:p>
          <a:p>
            <a:pPr algn="r"/>
            <a:r>
              <a:rPr lang="fa-IR" sz="2000" b="1" dirty="0" smtClean="0">
                <a:solidFill>
                  <a:schemeClr val="bg2">
                    <a:lumMod val="75000"/>
                  </a:schemeClr>
                </a:solidFill>
              </a:rPr>
              <a:t>چون  کار مولد در جامعه از رونق خواهد افتاد و رشد و پیشرفتی نخواهیم داشت.</a:t>
            </a:r>
          </a:p>
          <a:p>
            <a:pPr algn="r"/>
            <a:endParaRPr lang="fa-IR" sz="2000" b="1" dirty="0">
              <a:solidFill>
                <a:schemeClr val="bg2">
                  <a:lumMod val="75000"/>
                </a:schemeClr>
              </a:solidFill>
            </a:endParaRPr>
          </a:p>
          <a:p>
            <a:pPr algn="r"/>
            <a:r>
              <a:rPr lang="fa-IR" sz="2000" b="1" dirty="0" smtClean="0">
                <a:solidFill>
                  <a:schemeClr val="bg2">
                    <a:lumMod val="75000"/>
                  </a:schemeClr>
                </a:solidFill>
              </a:rPr>
              <a:t> </a:t>
            </a:r>
            <a:endParaRPr lang="fa-IR" sz="2000" b="1" dirty="0">
              <a:solidFill>
                <a:schemeClr val="bg2">
                  <a:lumMod val="75000"/>
                </a:schemeClr>
              </a:solidFill>
            </a:endParaRPr>
          </a:p>
        </p:txBody>
      </p:sp>
    </p:spTree>
    <p:extLst>
      <p:ext uri="{BB962C8B-B14F-4D97-AF65-F5344CB8AC3E}">
        <p14:creationId xmlns:p14="http://schemas.microsoft.com/office/powerpoint/2010/main" val="119511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6314" y="772886"/>
            <a:ext cx="11397343" cy="4974771"/>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b="1" dirty="0">
              <a:solidFill>
                <a:schemeClr val="bg2">
                  <a:lumMod val="75000"/>
                </a:schemeClr>
              </a:solidFill>
            </a:endParaRPr>
          </a:p>
          <a:p>
            <a:pPr algn="ctr" rtl="1"/>
            <a:r>
              <a:rPr lang="en-US" b="1" dirty="0">
                <a:solidFill>
                  <a:schemeClr val="bg2">
                    <a:lumMod val="75000"/>
                  </a:schemeClr>
                </a:solidFill>
              </a:rPr>
              <a:t>🔷 #</a:t>
            </a:r>
            <a:r>
              <a:rPr lang="fa-IR" b="1" dirty="0">
                <a:solidFill>
                  <a:schemeClr val="bg2">
                    <a:lumMod val="75000"/>
                  </a:schemeClr>
                </a:solidFill>
              </a:rPr>
              <a:t>درس_زندگی </a:t>
            </a:r>
          </a:p>
          <a:p>
            <a:pPr algn="ctr" rtl="1"/>
            <a:endParaRPr lang="fa-IR" b="1" dirty="0">
              <a:solidFill>
                <a:schemeClr val="bg2">
                  <a:lumMod val="75000"/>
                </a:schemeClr>
              </a:solidFill>
            </a:endParaRPr>
          </a:p>
          <a:p>
            <a:pPr algn="ctr" rtl="1"/>
            <a:r>
              <a:rPr lang="en-US" b="1" dirty="0">
                <a:solidFill>
                  <a:schemeClr val="bg2">
                    <a:lumMod val="75000"/>
                  </a:schemeClr>
                </a:solidFill>
              </a:rPr>
              <a:t>🔻</a:t>
            </a:r>
            <a:r>
              <a:rPr lang="fa-IR" b="1" dirty="0">
                <a:solidFill>
                  <a:schemeClr val="bg2">
                    <a:lumMod val="75000"/>
                  </a:schemeClr>
                </a:solidFill>
              </a:rPr>
              <a:t>کم می فروشم تا مشتری شوید</a:t>
            </a:r>
          </a:p>
          <a:p>
            <a:pPr algn="ctr" rtl="1"/>
            <a:r>
              <a:rPr lang="en-US" b="1" dirty="0">
                <a:solidFill>
                  <a:schemeClr val="bg2">
                    <a:lumMod val="75000"/>
                  </a:schemeClr>
                </a:solidFill>
              </a:rPr>
              <a:t>🔻</a:t>
            </a:r>
            <a:r>
              <a:rPr lang="fa-IR" b="1" dirty="0">
                <a:solidFill>
                  <a:schemeClr val="bg2">
                    <a:lumMod val="75000"/>
                  </a:schemeClr>
                </a:solidFill>
              </a:rPr>
              <a:t>داستانی از قوم حضرت شعیب و کم فروشان و روش های کسب درآمد بیشتر از این راه و عاقبت آنان </a:t>
            </a:r>
          </a:p>
          <a:p>
            <a:pPr algn="ctr" rtl="1"/>
            <a:endParaRPr lang="fa-IR" b="1" dirty="0">
              <a:solidFill>
                <a:schemeClr val="bg2">
                  <a:lumMod val="75000"/>
                </a:schemeClr>
              </a:solidFill>
            </a:endParaRPr>
          </a:p>
          <a:p>
            <a:pPr algn="ctr" rtl="1"/>
            <a:r>
              <a:rPr lang="en-US" b="1" dirty="0">
                <a:solidFill>
                  <a:schemeClr val="bg2">
                    <a:lumMod val="75000"/>
                  </a:schemeClr>
                </a:solidFill>
              </a:rPr>
              <a:t>🔻</a:t>
            </a:r>
            <a:r>
              <a:rPr lang="fa-IR" b="1" dirty="0">
                <a:solidFill>
                  <a:schemeClr val="bg2">
                    <a:lumMod val="75000"/>
                  </a:schemeClr>
                </a:solidFill>
              </a:rPr>
              <a:t>اشاره به سوره مبارکه هود آیه ۸۵</a:t>
            </a:r>
          </a:p>
          <a:p>
            <a:pPr algn="ctr" rtl="1"/>
            <a:endParaRPr lang="fa-IR" b="1" dirty="0">
              <a:solidFill>
                <a:schemeClr val="bg2">
                  <a:lumMod val="75000"/>
                </a:schemeClr>
              </a:solidFill>
            </a:endParaRPr>
          </a:p>
          <a:p>
            <a:pPr algn="ctr" rtl="1"/>
            <a:r>
              <a:rPr lang="en-US" b="1" dirty="0">
                <a:solidFill>
                  <a:schemeClr val="bg2">
                    <a:lumMod val="75000"/>
                  </a:schemeClr>
                </a:solidFill>
              </a:rPr>
              <a:t>🔸🔸🔸</a:t>
            </a:r>
            <a:r>
              <a:rPr lang="fa-IR" b="1" dirty="0">
                <a:solidFill>
                  <a:schemeClr val="bg2">
                    <a:lumMod val="75000"/>
                  </a:schemeClr>
                </a:solidFill>
              </a:rPr>
              <a:t>ترجمه:</a:t>
            </a:r>
          </a:p>
          <a:p>
            <a:pPr algn="ctr" rtl="1"/>
            <a:r>
              <a:rPr lang="fa-IR" b="1" dirty="0">
                <a:solidFill>
                  <a:schemeClr val="bg2">
                    <a:lumMod val="75000"/>
                  </a:schemeClr>
                </a:solidFill>
              </a:rPr>
              <a:t>ای قوم، در سنجش وزن و کیل اجناس عدالت کنید و آن را تمام دهید و به مردم کم نفروشید و در زمین به فساد برنخیزید.</a:t>
            </a:r>
          </a:p>
          <a:p>
            <a:pPr algn="ctr" rtl="1"/>
            <a:endParaRPr lang="fa-IR" b="1" dirty="0">
              <a:solidFill>
                <a:schemeClr val="bg2">
                  <a:lumMod val="75000"/>
                </a:schemeClr>
              </a:solidFill>
            </a:endParaRPr>
          </a:p>
          <a:p>
            <a:pPr algn="ctr" rtl="1"/>
            <a:r>
              <a:rPr lang="en-US" b="1" dirty="0">
                <a:solidFill>
                  <a:schemeClr val="bg2">
                    <a:lumMod val="75000"/>
                  </a:schemeClr>
                </a:solidFill>
              </a:rPr>
              <a:t>🔻</a:t>
            </a:r>
            <a:r>
              <a:rPr lang="fa-IR" b="1" dirty="0">
                <a:solidFill>
                  <a:schemeClr val="bg2">
                    <a:lumMod val="75000"/>
                  </a:schemeClr>
                </a:solidFill>
              </a:rPr>
              <a:t>داستان قوم حضرت شعیب و سوره هود مربوط به کسب درآمد حلال می باشد.</a:t>
            </a:r>
          </a:p>
          <a:p>
            <a:pPr algn="ctr" rtl="1"/>
            <a:endParaRPr lang="fa-IR" b="1" dirty="0">
              <a:solidFill>
                <a:schemeClr val="bg2">
                  <a:lumMod val="75000"/>
                </a:schemeClr>
              </a:solidFill>
            </a:endParaRPr>
          </a:p>
          <a:p>
            <a:pPr algn="ctr" rtl="1"/>
            <a:endParaRPr lang="en-US" b="1" dirty="0">
              <a:solidFill>
                <a:schemeClr val="bg2">
                  <a:lumMod val="75000"/>
                </a:schemeClr>
              </a:solidFill>
            </a:endParaRPr>
          </a:p>
        </p:txBody>
      </p:sp>
    </p:spTree>
    <p:extLst>
      <p:ext uri="{BB962C8B-B14F-4D97-AF65-F5344CB8AC3E}">
        <p14:creationId xmlns:p14="http://schemas.microsoft.com/office/powerpoint/2010/main" val="11455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277145" y="369527"/>
              <a:ext cx="46440" cy="74160"/>
            </p14:xfrm>
          </p:contentPart>
        </mc:Choice>
        <mc:Fallback xmlns="">
          <p:pic>
            <p:nvPicPr>
              <p:cNvPr id="12" name="Ink 11"/>
              <p:cNvPicPr/>
              <p:nvPr/>
            </p:nvPicPr>
            <p:blipFill>
              <a:blip r:embed="rId3"/>
              <a:stretch>
                <a:fillRect/>
              </a:stretch>
            </p:blipFill>
            <p:spPr>
              <a:xfrm>
                <a:off x="-292265" y="354407"/>
                <a:ext cx="76680" cy="104400"/>
              </a:xfrm>
              <a:prstGeom prst="rect">
                <a:avLst/>
              </a:prstGeom>
            </p:spPr>
          </p:pic>
        </mc:Fallback>
      </mc:AlternateContent>
      <p:pic>
        <p:nvPicPr>
          <p:cNvPr id="2" name="Picture 1"/>
          <p:cNvPicPr>
            <a:picLocks noChangeAspect="1"/>
          </p:cNvPicPr>
          <p:nvPr/>
        </p:nvPicPr>
        <p:blipFill>
          <a:blip r:embed="rId4"/>
          <a:stretch>
            <a:fillRect/>
          </a:stretch>
        </p:blipFill>
        <p:spPr>
          <a:xfrm>
            <a:off x="957943" y="108857"/>
            <a:ext cx="10232571" cy="6444343"/>
          </a:xfrm>
          <a:prstGeom prst="rect">
            <a:avLst/>
          </a:prstGeom>
        </p:spPr>
      </p:pic>
      <p:sp>
        <p:nvSpPr>
          <p:cNvPr id="4" name="Title 3"/>
          <p:cNvSpPr>
            <a:spLocks noGrp="1"/>
          </p:cNvSpPr>
          <p:nvPr>
            <p:ph type="title"/>
          </p:nvPr>
        </p:nvSpPr>
        <p:spPr>
          <a:xfrm rot="10964994" flipV="1">
            <a:off x="4357318" y="2445112"/>
            <a:ext cx="4154407" cy="2246056"/>
          </a:xfrm>
        </p:spPr>
        <p:txBody>
          <a:bodyPr/>
          <a:lstStyle/>
          <a:p>
            <a:pPr algn="ctr"/>
            <a:r>
              <a:rPr lang="fa-IR" dirty="0" smtClean="0">
                <a:solidFill>
                  <a:schemeClr val="bg2">
                    <a:lumMod val="75000"/>
                  </a:schemeClr>
                </a:solidFill>
              </a:rPr>
              <a:t>پایان </a:t>
            </a:r>
            <a:br>
              <a:rPr lang="fa-IR" dirty="0" smtClean="0">
                <a:solidFill>
                  <a:schemeClr val="bg2">
                    <a:lumMod val="75000"/>
                  </a:schemeClr>
                </a:solidFill>
              </a:rPr>
            </a:br>
            <a:r>
              <a:rPr lang="fa-IR" dirty="0" smtClean="0">
                <a:solidFill>
                  <a:schemeClr val="bg2">
                    <a:lumMod val="75000"/>
                  </a:schemeClr>
                </a:solidFill>
              </a:rPr>
              <a:t>ممنون از توجه شما عزیزان</a:t>
            </a:r>
            <a:endParaRPr lang="en-US" dirty="0">
              <a:solidFill>
                <a:schemeClr val="bg2">
                  <a:lumMod val="75000"/>
                </a:schemeClr>
              </a:solidFill>
            </a:endParaRPr>
          </a:p>
        </p:txBody>
      </p:sp>
    </p:spTree>
    <p:extLst>
      <p:ext uri="{BB962C8B-B14F-4D97-AF65-F5344CB8AC3E}">
        <p14:creationId xmlns:p14="http://schemas.microsoft.com/office/powerpoint/2010/main" val="3974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5743" y="1904835"/>
            <a:ext cx="6135064" cy="3155724"/>
          </a:xfrm>
          <a:prstGeom prst="rect">
            <a:avLst/>
          </a:prstGeom>
        </p:spPr>
      </p:pic>
      <p:sp>
        <p:nvSpPr>
          <p:cNvPr id="3" name="Subtitle 2"/>
          <p:cNvSpPr>
            <a:spLocks noGrp="1"/>
          </p:cNvSpPr>
          <p:nvPr>
            <p:ph type="subTitle" idx="1"/>
          </p:nvPr>
        </p:nvSpPr>
        <p:spPr>
          <a:xfrm>
            <a:off x="3048000" y="5394036"/>
            <a:ext cx="8128000" cy="1015032"/>
          </a:xfrm>
        </p:spPr>
        <p:txBody>
          <a:bodyPr>
            <a:normAutofit/>
          </a:bodyPr>
          <a:lstStyle/>
          <a:p>
            <a:r>
              <a:rPr lang="fa-IR" sz="4800" b="1" dirty="0" smtClean="0"/>
              <a:t>اصول انتخاب در کسب و کار</a:t>
            </a:r>
            <a:endParaRPr lang="en-US" sz="4800" dirty="0"/>
          </a:p>
        </p:txBody>
      </p:sp>
      <p:sp>
        <p:nvSpPr>
          <p:cNvPr id="5" name="Rectangle 4"/>
          <p:cNvSpPr/>
          <p:nvPr/>
        </p:nvSpPr>
        <p:spPr>
          <a:xfrm>
            <a:off x="3603171" y="713468"/>
            <a:ext cx="6096000" cy="1384995"/>
          </a:xfrm>
          <a:prstGeom prst="rect">
            <a:avLst/>
          </a:prstGeom>
        </p:spPr>
        <p:txBody>
          <a:bodyPr>
            <a:spAutoFit/>
          </a:bodyPr>
          <a:lstStyle/>
          <a:p>
            <a:r>
              <a:rPr lang="fa-IR" sz="6600" b="0" i="0" dirty="0" smtClean="0">
                <a:solidFill>
                  <a:srgbClr val="C00000"/>
                </a:solidFill>
                <a:effectLst/>
                <a:latin typeface="Times New Roman" panose="02020603050405020304" pitchFamily="18" charset="0"/>
              </a:rPr>
              <a:t>فصل اول</a:t>
            </a:r>
            <a:r>
              <a:rPr lang="fa-IR" sz="6600" dirty="0" smtClean="0">
                <a:solidFill>
                  <a:srgbClr val="C00000"/>
                </a:solidFill>
              </a:rPr>
              <a:t> </a:t>
            </a:r>
            <a:r>
              <a:rPr lang="fa-IR" dirty="0" smtClean="0"/>
              <a:t/>
            </a:r>
            <a:br>
              <a:rPr lang="fa-IR" dirty="0" smtClean="0"/>
            </a:br>
            <a:endParaRPr lang="en-US" dirty="0"/>
          </a:p>
        </p:txBody>
      </p:sp>
    </p:spTree>
    <p:extLst>
      <p:ext uri="{BB962C8B-B14F-4D97-AF65-F5344CB8AC3E}">
        <p14:creationId xmlns:p14="http://schemas.microsoft.com/office/powerpoint/2010/main" val="14122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1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782" y="620486"/>
            <a:ext cx="8825659" cy="1981200"/>
          </a:xfrm>
        </p:spPr>
        <p:txBody>
          <a:bodyPr>
            <a:normAutofit fontScale="90000"/>
          </a:bodyPr>
          <a:lstStyle/>
          <a:p>
            <a:pPr algn="ctr"/>
            <a:r>
              <a:rPr lang="fa-IR" dirty="0"/>
              <a:t>درس </a:t>
            </a:r>
            <a:r>
              <a:rPr lang="fa-IR" dirty="0" smtClean="0"/>
              <a:t>اول</a:t>
            </a:r>
            <a:br>
              <a:rPr lang="fa-IR" dirty="0" smtClean="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a:t/>
            </a:r>
            <a:br>
              <a:rPr lang="fa-IR" dirty="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a:t/>
            </a:r>
            <a:br>
              <a:rPr lang="fa-IR" dirty="0"/>
            </a:br>
            <a:r>
              <a:rPr lang="fa-IR" dirty="0" smtClean="0"/>
              <a:t>و</a:t>
            </a:r>
            <a:endParaRPr lang="en-US" dirty="0"/>
          </a:p>
        </p:txBody>
      </p:sp>
      <p:sp>
        <p:nvSpPr>
          <p:cNvPr id="3" name="Text Placeholder 2"/>
          <p:cNvSpPr>
            <a:spLocks noGrp="1"/>
          </p:cNvSpPr>
          <p:nvPr>
            <p:ph type="body" sz="half" idx="2"/>
          </p:nvPr>
        </p:nvSpPr>
        <p:spPr>
          <a:xfrm>
            <a:off x="7511143" y="5475515"/>
            <a:ext cx="2438400" cy="838200"/>
          </a:xfrm>
        </p:spPr>
        <p:txBody>
          <a:bodyPr>
            <a:normAutofit fontScale="47500" lnSpcReduction="20000"/>
          </a:bodyPr>
          <a:lstStyle/>
          <a:p>
            <a:endParaRPr lang="fa-IR" sz="3800" dirty="0" smtClean="0">
              <a:solidFill>
                <a:srgbClr val="EBEBEB"/>
              </a:solidFill>
            </a:endParaRPr>
          </a:p>
          <a:p>
            <a:pPr algn="r"/>
            <a:r>
              <a:rPr lang="en-US" sz="3800" dirty="0">
                <a:solidFill>
                  <a:srgbClr val="EBEBEB"/>
                </a:solidFill>
              </a:rPr>
              <a:t/>
            </a:r>
            <a:br>
              <a:rPr lang="en-US" sz="3800" dirty="0">
                <a:solidFill>
                  <a:srgbClr val="EBEBEB"/>
                </a:solidFill>
              </a:rPr>
            </a:br>
            <a:endParaRPr lang="en-US" dirty="0"/>
          </a:p>
        </p:txBody>
      </p:sp>
      <p:pic>
        <p:nvPicPr>
          <p:cNvPr id="4" name="Content Placeholder 3"/>
          <p:cNvPicPr>
            <a:picLocks noGrp="1" noChangeAspect="1"/>
          </p:cNvPicPr>
          <p:nvPr>
            <p:ph idx="4294967295"/>
          </p:nvPr>
        </p:nvPicPr>
        <p:blipFill>
          <a:blip r:embed="rId2"/>
          <a:stretch>
            <a:fillRect/>
          </a:stretch>
        </p:blipFill>
        <p:spPr>
          <a:xfrm>
            <a:off x="3145972" y="1861458"/>
            <a:ext cx="5148943" cy="2634343"/>
          </a:xfrm>
          <a:prstGeom prst="rect">
            <a:avLst/>
          </a:prstGeom>
        </p:spPr>
      </p:pic>
      <p:sp>
        <p:nvSpPr>
          <p:cNvPr id="5" name="Oval 4"/>
          <p:cNvSpPr/>
          <p:nvPr/>
        </p:nvSpPr>
        <p:spPr>
          <a:xfrm>
            <a:off x="3015082" y="4767944"/>
            <a:ext cx="4757057" cy="707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EBEBEB"/>
                </a:solidFill>
              </a:rPr>
              <a:t>کسب و کارو کارآفرینی</a:t>
            </a:r>
            <a:endParaRPr lang="en-US" sz="2800" dirty="0"/>
          </a:p>
        </p:txBody>
      </p:sp>
    </p:spTree>
    <p:extLst>
      <p:ext uri="{BB962C8B-B14F-4D97-AF65-F5344CB8AC3E}">
        <p14:creationId xmlns:p14="http://schemas.microsoft.com/office/powerpoint/2010/main" val="40238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6686" y="370114"/>
            <a:ext cx="9535886" cy="52904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chemeClr val="tx1"/>
                </a:solidFill>
              </a:rPr>
              <a:t>                       </a:t>
            </a:r>
          </a:p>
          <a:p>
            <a:pPr algn="r" rtl="1"/>
            <a:endParaRPr lang="fa-IR" sz="2800" b="1" dirty="0">
              <a:solidFill>
                <a:schemeClr val="tx1"/>
              </a:solidFill>
            </a:endParaRPr>
          </a:p>
          <a:p>
            <a:pPr algn="r" rtl="1"/>
            <a:r>
              <a:rPr lang="fa-IR" sz="2800" b="1" dirty="0" smtClean="0">
                <a:solidFill>
                  <a:schemeClr val="tx1"/>
                </a:solidFill>
              </a:rPr>
              <a:t> اصول_انتخاب_در_کسب_و_کار</a:t>
            </a:r>
            <a:endParaRPr lang="fa-IR" sz="2800" b="1" dirty="0">
              <a:solidFill>
                <a:schemeClr val="tx1"/>
              </a:solidFill>
            </a:endParaRPr>
          </a:p>
          <a:p>
            <a:pPr algn="r" rtl="1"/>
            <a:endParaRPr lang="fa-IR" sz="2800" b="1" dirty="0">
              <a:solidFill>
                <a:schemeClr val="tx1"/>
              </a:solidFill>
            </a:endParaRPr>
          </a:p>
          <a:p>
            <a:pPr algn="r" rtl="1"/>
            <a:r>
              <a:rPr lang="en-US" sz="2800" b="1" dirty="0">
                <a:solidFill>
                  <a:schemeClr val="tx1"/>
                </a:solidFill>
              </a:rPr>
              <a:t>🔷 </a:t>
            </a:r>
            <a:r>
              <a:rPr lang="fa-IR" sz="2800" b="1" dirty="0">
                <a:solidFill>
                  <a:schemeClr val="tx1"/>
                </a:solidFill>
              </a:rPr>
              <a:t>مقدمه</a:t>
            </a:r>
          </a:p>
          <a:p>
            <a:pPr algn="r" rtl="1"/>
            <a:r>
              <a:rPr lang="en-US" sz="2800" b="1" dirty="0">
                <a:solidFill>
                  <a:schemeClr val="tx1"/>
                </a:solidFill>
              </a:rPr>
              <a:t>🔻</a:t>
            </a:r>
            <a:r>
              <a:rPr lang="fa-IR" sz="2800" b="1" dirty="0">
                <a:solidFill>
                  <a:schemeClr val="tx1"/>
                </a:solidFill>
              </a:rPr>
              <a:t>این فصل به شما کمک می کند</a:t>
            </a:r>
          </a:p>
          <a:p>
            <a:pPr algn="r" rtl="1"/>
            <a:r>
              <a:rPr lang="en-US" sz="2800" b="1" dirty="0">
                <a:solidFill>
                  <a:schemeClr val="tx1"/>
                </a:solidFill>
              </a:rPr>
              <a:t>✅ </a:t>
            </a:r>
            <a:r>
              <a:rPr lang="fa-IR" sz="2800" b="1" dirty="0">
                <a:solidFill>
                  <a:schemeClr val="tx1"/>
                </a:solidFill>
              </a:rPr>
              <a:t>با انواع کسب و کارها آشنا شوید</a:t>
            </a:r>
          </a:p>
          <a:p>
            <a:pPr algn="r" rtl="1"/>
            <a:r>
              <a:rPr lang="en-US" sz="2800" b="1" dirty="0">
                <a:solidFill>
                  <a:schemeClr val="tx1"/>
                </a:solidFill>
              </a:rPr>
              <a:t>✅ </a:t>
            </a:r>
            <a:r>
              <a:rPr lang="fa-IR" sz="2800" b="1" dirty="0">
                <a:solidFill>
                  <a:schemeClr val="tx1"/>
                </a:solidFill>
              </a:rPr>
              <a:t>مزایا یا معایب هر کدام را بررسی کنید</a:t>
            </a:r>
          </a:p>
          <a:p>
            <a:pPr algn="r" rtl="1"/>
            <a:r>
              <a:rPr lang="en-US" sz="2800" b="1" dirty="0">
                <a:solidFill>
                  <a:schemeClr val="tx1"/>
                </a:solidFill>
              </a:rPr>
              <a:t>✅ </a:t>
            </a:r>
            <a:r>
              <a:rPr lang="fa-IR" sz="2800" b="1" dirty="0">
                <a:solidFill>
                  <a:schemeClr val="tx1"/>
                </a:solidFill>
              </a:rPr>
              <a:t>کسب و کا  و فضای شغلی آینده خود را بهتر بشناسید</a:t>
            </a:r>
          </a:p>
          <a:p>
            <a:pPr algn="r" rtl="1"/>
            <a:r>
              <a:rPr lang="en-US" sz="2800" b="1" dirty="0">
                <a:solidFill>
                  <a:schemeClr val="tx1"/>
                </a:solidFill>
              </a:rPr>
              <a:t>✅ </a:t>
            </a:r>
            <a:r>
              <a:rPr lang="fa-IR" sz="2800" b="1" dirty="0">
                <a:solidFill>
                  <a:schemeClr val="tx1"/>
                </a:solidFill>
              </a:rPr>
              <a:t>با اصول منطقی و تخصیص بهینه منابع در هر کسب وکار آشنا </a:t>
            </a:r>
            <a:r>
              <a:rPr lang="fa-IR" sz="2800" b="1" dirty="0" smtClean="0">
                <a:solidFill>
                  <a:schemeClr val="tx1"/>
                </a:solidFill>
              </a:rPr>
              <a:t>شوید</a:t>
            </a:r>
            <a:endParaRPr lang="fa-IR" sz="2800" b="1" dirty="0">
              <a:solidFill>
                <a:schemeClr val="tx1"/>
              </a:solidFill>
            </a:endParaRPr>
          </a:p>
          <a:p>
            <a:pPr algn="r" rtl="1"/>
            <a:r>
              <a:rPr lang="en-US" sz="2800" b="1" dirty="0">
                <a:solidFill>
                  <a:schemeClr val="tx1"/>
                </a:solidFill>
              </a:rPr>
              <a:t>🔻</a:t>
            </a:r>
            <a:r>
              <a:rPr lang="fa-IR" sz="2800" b="1" dirty="0">
                <a:solidFill>
                  <a:schemeClr val="tx1"/>
                </a:solidFill>
              </a:rPr>
              <a:t>نکات کلیدی که باید به آن ها دقت کنید </a:t>
            </a:r>
          </a:p>
          <a:p>
            <a:pPr algn="r" rtl="1"/>
            <a:r>
              <a:rPr lang="en-US" sz="2800" b="1" dirty="0">
                <a:solidFill>
                  <a:schemeClr val="accent2">
                    <a:lumMod val="75000"/>
                  </a:schemeClr>
                </a:solidFill>
              </a:rPr>
              <a:t>✅ </a:t>
            </a:r>
            <a:r>
              <a:rPr lang="fa-IR" sz="2800" b="1" dirty="0">
                <a:solidFill>
                  <a:schemeClr val="accent2">
                    <a:lumMod val="75000"/>
                  </a:schemeClr>
                </a:solidFill>
              </a:rPr>
              <a:t>اصول " انتخاب " منطقی</a:t>
            </a:r>
          </a:p>
          <a:p>
            <a:pPr algn="r" rtl="1"/>
            <a:r>
              <a:rPr lang="en-US" sz="2800" b="1" dirty="0">
                <a:solidFill>
                  <a:schemeClr val="accent2">
                    <a:lumMod val="75000"/>
                  </a:schemeClr>
                </a:solidFill>
              </a:rPr>
              <a:t>✅ " </a:t>
            </a:r>
            <a:r>
              <a:rPr lang="fa-IR" sz="2800" b="1" dirty="0">
                <a:solidFill>
                  <a:schemeClr val="accent2">
                    <a:lumMod val="75000"/>
                  </a:schemeClr>
                </a:solidFill>
              </a:rPr>
              <a:t>تخصیص بهینه " </a:t>
            </a:r>
            <a:r>
              <a:rPr lang="fa-IR" sz="2800" b="1" dirty="0" smtClean="0">
                <a:solidFill>
                  <a:schemeClr val="accent2">
                    <a:lumMod val="75000"/>
                  </a:schemeClr>
                </a:solidFill>
              </a:rPr>
              <a:t>منابع</a:t>
            </a:r>
          </a:p>
          <a:p>
            <a:pPr algn="r" rtl="1"/>
            <a:endParaRPr lang="fa-IR" sz="2800" b="1" dirty="0" smtClean="0">
              <a:solidFill>
                <a:schemeClr val="tx1"/>
              </a:solidFill>
            </a:endParaRPr>
          </a:p>
          <a:p>
            <a:pPr algn="r" rtl="1"/>
            <a:endParaRPr lang="en-US" sz="2800" b="1" dirty="0">
              <a:solidFill>
                <a:schemeClr val="tx1"/>
              </a:solidFill>
            </a:endParaRPr>
          </a:p>
        </p:txBody>
      </p:sp>
    </p:spTree>
    <p:extLst>
      <p:ext uri="{BB962C8B-B14F-4D97-AF65-F5344CB8AC3E}">
        <p14:creationId xmlns:p14="http://schemas.microsoft.com/office/powerpoint/2010/main" val="20307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2258" y="468085"/>
            <a:ext cx="10602686" cy="521425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Titr" panose="00000700000000000000" pitchFamily="2" charset="-78"/>
              </a:rPr>
              <a:t>موقعیت</a:t>
            </a:r>
            <a:endParaRPr lang="fa-IR" sz="2400" b="1" dirty="0">
              <a:solidFill>
                <a:schemeClr val="tx1"/>
              </a:solidFill>
              <a:cs typeface="B Titr" panose="00000700000000000000" pitchFamily="2" charset="-78"/>
            </a:endParaRPr>
          </a:p>
          <a:p>
            <a:pPr algn="ctr"/>
            <a:r>
              <a:rPr lang="fa-IR" sz="2400" b="1" dirty="0">
                <a:solidFill>
                  <a:schemeClr val="tx1"/>
                </a:solidFill>
                <a:cs typeface="B Titr" panose="00000700000000000000" pitchFamily="2" charset="-78"/>
              </a:rPr>
              <a:t>#داستان</a:t>
            </a:r>
          </a:p>
          <a:p>
            <a:pPr algn="ctr"/>
            <a:r>
              <a:rPr lang="fa-IR" sz="2400" b="1" dirty="0">
                <a:solidFill>
                  <a:schemeClr val="tx1"/>
                </a:solidFill>
                <a:cs typeface="B Titr" panose="00000700000000000000" pitchFamily="2" charset="-78"/>
              </a:rPr>
              <a:t>داستان استفاده آقای محمدی از ارثیه پدری در راه اندازی یک کارگاه تولیدی.</a:t>
            </a:r>
          </a:p>
          <a:p>
            <a:pPr algn="ctr"/>
            <a:r>
              <a:rPr lang="fa-IR" sz="2400" b="1" dirty="0">
                <a:solidFill>
                  <a:schemeClr val="tx1"/>
                </a:solidFill>
                <a:cs typeface="B Titr" panose="00000700000000000000" pitchFamily="2" charset="-78"/>
              </a:rPr>
              <a:t>وپیشنهاد مادر: </a:t>
            </a:r>
            <a:r>
              <a:rPr lang="fa-IR" sz="2400" b="1" dirty="0" smtClean="0">
                <a:solidFill>
                  <a:schemeClr val="tx1"/>
                </a:solidFill>
                <a:cs typeface="B Titr" panose="00000700000000000000" pitchFamily="2" charset="-78"/>
              </a:rPr>
              <a:t>سرما</a:t>
            </a:r>
            <a:r>
              <a:rPr lang="fa-IR" sz="2400" dirty="0">
                <a:solidFill>
                  <a:schemeClr val="tx1"/>
                </a:solidFill>
                <a:cs typeface="B Titr" panose="00000700000000000000" pitchFamily="2" charset="-78"/>
              </a:rPr>
              <a:t> کسب و کارو کارآفرینی </a:t>
            </a:r>
            <a:r>
              <a:rPr lang="fa-IR" sz="2400" b="1" dirty="0" smtClean="0">
                <a:solidFill>
                  <a:schemeClr val="tx1"/>
                </a:solidFill>
                <a:cs typeface="B Titr" panose="00000700000000000000" pitchFamily="2" charset="-78"/>
              </a:rPr>
              <a:t>یه </a:t>
            </a:r>
            <a:r>
              <a:rPr lang="fa-IR" sz="2400" b="1" dirty="0">
                <a:solidFill>
                  <a:schemeClr val="tx1"/>
                </a:solidFill>
                <a:cs typeface="B Titr" panose="00000700000000000000" pitchFamily="2" charset="-78"/>
              </a:rPr>
              <a:t>گذاری در بورس</a:t>
            </a:r>
          </a:p>
          <a:p>
            <a:pPr algn="ctr"/>
            <a:r>
              <a:rPr lang="fa-IR" sz="2400" b="1" dirty="0">
                <a:solidFill>
                  <a:schemeClr val="tx1"/>
                </a:solidFill>
                <a:cs typeface="B Titr" panose="00000700000000000000" pitchFamily="2" charset="-78"/>
              </a:rPr>
              <a:t>پیشنهادامیرعلی: راه انداختن فست فود یا کترینگ</a:t>
            </a:r>
          </a:p>
          <a:p>
            <a:pPr algn="ctr"/>
            <a:r>
              <a:rPr lang="fa-IR" sz="2400" b="1" dirty="0">
                <a:solidFill>
                  <a:schemeClr val="tx1"/>
                </a:solidFill>
                <a:cs typeface="B Titr" panose="00000700000000000000" pitchFamily="2" charset="-78"/>
              </a:rPr>
              <a:t>پیشنهاد ستایش: خرید سکه</a:t>
            </a:r>
          </a:p>
          <a:p>
            <a:pPr algn="ctr"/>
            <a:endParaRPr lang="fa-IR" sz="2400" b="1" dirty="0">
              <a:solidFill>
                <a:schemeClr val="tx1"/>
              </a:solidFill>
              <a:cs typeface="B Titr" panose="00000700000000000000" pitchFamily="2" charset="-78"/>
            </a:endParaRPr>
          </a:p>
          <a:p>
            <a:pPr algn="ctr"/>
            <a:r>
              <a:rPr lang="fa-IR" sz="2400" b="1" dirty="0">
                <a:solidFill>
                  <a:schemeClr val="tx1"/>
                </a:solidFill>
                <a:cs typeface="B Titr" panose="00000700000000000000" pitchFamily="2" charset="-78"/>
              </a:rPr>
              <a:t>نتیجه کسب و کار پدر: عقب افتادن حقوق کارگران به خاطر نداشتن ۳ ماه فروش</a:t>
            </a:r>
            <a:endParaRPr lang="en-US" sz="2400" b="1" dirty="0">
              <a:solidFill>
                <a:schemeClr val="tx1"/>
              </a:solidFill>
              <a:cs typeface="B Titr" panose="00000700000000000000" pitchFamily="2" charset="-78"/>
            </a:endParaRPr>
          </a:p>
        </p:txBody>
      </p:sp>
    </p:spTree>
    <p:extLst>
      <p:ext uri="{BB962C8B-B14F-4D97-AF65-F5344CB8AC3E}">
        <p14:creationId xmlns:p14="http://schemas.microsoft.com/office/powerpoint/2010/main" val="168550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943" y="533906"/>
            <a:ext cx="10101942" cy="3416320"/>
          </a:xfrm>
          <a:prstGeom prst="rect">
            <a:avLst/>
          </a:prstGeom>
          <a:solidFill>
            <a:schemeClr val="accent2">
              <a:lumMod val="60000"/>
              <a:lumOff val="40000"/>
            </a:schemeClr>
          </a:solidFill>
        </p:spPr>
        <p:txBody>
          <a:bodyPr wrap="square">
            <a:spAutoFit/>
          </a:bodyPr>
          <a:lstStyle/>
          <a:p>
            <a:pPr algn="r" rtl="1"/>
            <a:r>
              <a:rPr lang="fa-IR" sz="2400" b="1" dirty="0" smtClean="0"/>
              <a:t>نقشه_راه </a:t>
            </a:r>
            <a:endParaRPr lang="fa-IR" sz="2400" b="1" dirty="0"/>
          </a:p>
          <a:p>
            <a:pPr algn="r" rtl="1"/>
            <a:r>
              <a:rPr lang="fa-IR" sz="2400" b="1" dirty="0"/>
              <a:t>مفاهیم اصلی و تعیین اهداف </a:t>
            </a:r>
            <a:r>
              <a:rPr lang="fa-IR" sz="2400" b="1" dirty="0" smtClean="0"/>
              <a:t>یادگیری</a:t>
            </a:r>
            <a:endParaRPr lang="fa-IR" sz="2400" b="1" dirty="0"/>
          </a:p>
          <a:p>
            <a:pPr algn="r" rtl="1"/>
            <a:r>
              <a:rPr lang="en-US" sz="2400" b="1" dirty="0" smtClean="0">
                <a:solidFill>
                  <a:srgbClr val="C00000"/>
                </a:solidFill>
              </a:rPr>
              <a:t>🔻</a:t>
            </a:r>
            <a:r>
              <a:rPr lang="fa-IR" sz="2400" b="1" dirty="0" smtClean="0">
                <a:solidFill>
                  <a:srgbClr val="C00000"/>
                </a:solidFill>
              </a:rPr>
              <a:t>مفاهیم اصلی</a:t>
            </a:r>
          </a:p>
          <a:p>
            <a:pPr algn="r" rtl="1"/>
            <a:endParaRPr lang="fa-IR" sz="2400" b="1" dirty="0" smtClean="0">
              <a:solidFill>
                <a:srgbClr val="C00000"/>
              </a:solidFill>
            </a:endParaRPr>
          </a:p>
          <a:p>
            <a:pPr algn="r" rtl="1"/>
            <a:r>
              <a:rPr lang="en-US" sz="2400" b="1" dirty="0" smtClean="0"/>
              <a:t>🔻</a:t>
            </a:r>
            <a:r>
              <a:rPr lang="fa-IR" sz="2400" b="1" dirty="0"/>
              <a:t>اهداف یادگیری</a:t>
            </a:r>
          </a:p>
          <a:p>
            <a:pPr algn="r" rtl="1"/>
            <a:r>
              <a:rPr lang="fa-IR" sz="2400" b="1" dirty="0"/>
              <a:t>در پایان درس باید بتوانیم:</a:t>
            </a:r>
          </a:p>
          <a:p>
            <a:pPr algn="r" rtl="1"/>
            <a:r>
              <a:rPr lang="en-US" sz="2400" b="1" dirty="0"/>
              <a:t>✅</a:t>
            </a:r>
            <a:r>
              <a:rPr lang="fa-IR" sz="2400" b="1" dirty="0"/>
              <a:t>دلیل اینکه چرا و چگونه کارآفرینان یک کسب و کار را راه اندازی می کنند، توضیح دهیم.</a:t>
            </a:r>
          </a:p>
          <a:p>
            <a:pPr algn="r" rtl="1"/>
            <a:r>
              <a:rPr lang="en-US" sz="2400" b="1" dirty="0"/>
              <a:t>✅</a:t>
            </a:r>
            <a:r>
              <a:rPr lang="fa-IR" sz="2400" b="1" dirty="0"/>
              <a:t>درباره ویژگی های یک کسب و کار و کارآفرینان بحث کنیم.</a:t>
            </a:r>
          </a:p>
          <a:p>
            <a:pPr algn="r" rtl="1"/>
            <a:r>
              <a:rPr lang="en-US" sz="2400" b="1" dirty="0"/>
              <a:t>✅</a:t>
            </a:r>
            <a:r>
              <a:rPr lang="fa-IR" sz="2400" b="1" dirty="0"/>
              <a:t>سود یا زیان یک کسب و کار را شناسایی کنیم</a:t>
            </a:r>
            <a:endParaRPr lang="en-US" sz="2400" b="1" dirty="0"/>
          </a:p>
        </p:txBody>
      </p:sp>
      <p:sp>
        <p:nvSpPr>
          <p:cNvPr id="3" name="Oval 2"/>
          <p:cNvSpPr/>
          <p:nvPr/>
        </p:nvSpPr>
        <p:spPr>
          <a:xfrm>
            <a:off x="1790700" y="1171574"/>
            <a:ext cx="2481943" cy="114027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000" b="1" dirty="0">
                <a:solidFill>
                  <a:schemeClr val="tx1"/>
                </a:solidFill>
              </a:rPr>
              <a:t>✅ </a:t>
            </a:r>
            <a:r>
              <a:rPr lang="fa-IR" sz="2000" b="1" dirty="0">
                <a:solidFill>
                  <a:schemeClr val="tx1"/>
                </a:solidFill>
              </a:rPr>
              <a:t>هزینه</a:t>
            </a:r>
          </a:p>
          <a:p>
            <a:pPr algn="r" rtl="1"/>
            <a:r>
              <a:rPr lang="en-US" sz="2000" b="1" dirty="0">
                <a:solidFill>
                  <a:schemeClr val="tx1"/>
                </a:solidFill>
              </a:rPr>
              <a:t>✅ </a:t>
            </a:r>
            <a:r>
              <a:rPr lang="fa-IR" sz="2000" b="1" dirty="0">
                <a:solidFill>
                  <a:schemeClr val="tx1"/>
                </a:solidFill>
              </a:rPr>
              <a:t>درآمد</a:t>
            </a:r>
          </a:p>
          <a:p>
            <a:pPr algn="r" rtl="1"/>
            <a:r>
              <a:rPr lang="en-US" sz="2000" b="1" dirty="0">
                <a:solidFill>
                  <a:schemeClr val="tx1"/>
                </a:solidFill>
              </a:rPr>
              <a:t>✅ </a:t>
            </a:r>
            <a:r>
              <a:rPr lang="fa-IR" sz="2000" b="1" dirty="0">
                <a:solidFill>
                  <a:schemeClr val="tx1"/>
                </a:solidFill>
              </a:rPr>
              <a:t>سود یا زیان</a:t>
            </a:r>
          </a:p>
        </p:txBody>
      </p:sp>
      <p:sp>
        <p:nvSpPr>
          <p:cNvPr id="4" name="Oval 3"/>
          <p:cNvSpPr/>
          <p:nvPr/>
        </p:nvSpPr>
        <p:spPr>
          <a:xfrm>
            <a:off x="5486400" y="1279071"/>
            <a:ext cx="2307771" cy="92528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b="1" dirty="0">
                <a:solidFill>
                  <a:schemeClr val="tx2">
                    <a:lumMod val="10000"/>
                  </a:schemeClr>
                </a:solidFill>
              </a:rPr>
              <a:t>✅ </a:t>
            </a:r>
            <a:r>
              <a:rPr lang="fa-IR" b="1" dirty="0">
                <a:solidFill>
                  <a:schemeClr val="tx2">
                    <a:lumMod val="10000"/>
                  </a:schemeClr>
                </a:solidFill>
              </a:rPr>
              <a:t>کارآفرین</a:t>
            </a:r>
          </a:p>
          <a:p>
            <a:pPr algn="r" rtl="1"/>
            <a:r>
              <a:rPr lang="en-US" b="1" dirty="0">
                <a:solidFill>
                  <a:schemeClr val="tx2">
                    <a:lumMod val="10000"/>
                  </a:schemeClr>
                </a:solidFill>
              </a:rPr>
              <a:t>✅ </a:t>
            </a:r>
            <a:r>
              <a:rPr lang="fa-IR" b="1" dirty="0">
                <a:solidFill>
                  <a:schemeClr val="tx2">
                    <a:lumMod val="10000"/>
                  </a:schemeClr>
                </a:solidFill>
              </a:rPr>
              <a:t>کسب و کار</a:t>
            </a:r>
          </a:p>
        </p:txBody>
      </p:sp>
      <p:sp>
        <p:nvSpPr>
          <p:cNvPr id="5" name="Down Arrow 4"/>
          <p:cNvSpPr/>
          <p:nvPr/>
        </p:nvSpPr>
        <p:spPr>
          <a:xfrm rot="5400000">
            <a:off x="8270846" y="1233712"/>
            <a:ext cx="424543" cy="56061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59970" y="4009953"/>
            <a:ext cx="10559143" cy="2194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b="1" dirty="0"/>
              <a:t>روزانه هزاران کسب و کار جدید متولد می شود و هزاران کسب و کار می میرد.</a:t>
            </a:r>
          </a:p>
          <a:p>
            <a:pPr algn="r" rtl="1"/>
            <a:r>
              <a:rPr lang="en-US" sz="2000" b="1" dirty="0"/>
              <a:t>🔻</a:t>
            </a:r>
            <a:r>
              <a:rPr lang="fa-IR" sz="2000" b="1" dirty="0"/>
              <a:t>این شرکت ها </a:t>
            </a:r>
            <a:r>
              <a:rPr lang="fa-IR" sz="2000" b="1" dirty="0" smtClean="0"/>
              <a:t>کارآفرینان یا موسس </a:t>
            </a:r>
            <a:r>
              <a:rPr lang="fa-IR" sz="2000" b="1" dirty="0"/>
              <a:t>هایی دارند که آن ها را تاسیس می </a:t>
            </a:r>
            <a:r>
              <a:rPr lang="fa-IR" sz="2000" b="1" dirty="0" smtClean="0"/>
              <a:t>کنند.</a:t>
            </a:r>
            <a:endParaRPr lang="fa-IR" sz="2000" b="1" dirty="0"/>
          </a:p>
          <a:p>
            <a:pPr algn="r" rtl="1"/>
            <a:r>
              <a:rPr lang="en-US" sz="2000" b="1" dirty="0"/>
              <a:t>🔻</a:t>
            </a:r>
            <a:r>
              <a:rPr lang="fa-IR" sz="2000" b="1" dirty="0"/>
              <a:t>بسیاری از کسب و کارهای نوپا عمر کوتاهی دارند ،  به طوری که تنها</a:t>
            </a:r>
            <a:r>
              <a:rPr lang="en-US" sz="2000" b="1" dirty="0"/>
              <a:t>👈 </a:t>
            </a:r>
            <a:r>
              <a:rPr lang="fa-IR" sz="2000" b="1" dirty="0" smtClean="0"/>
              <a:t>   نیمی</a:t>
            </a:r>
            <a:r>
              <a:rPr lang="en-US" sz="2000" b="1" dirty="0"/>
              <a:t>👉 </a:t>
            </a:r>
            <a:r>
              <a:rPr lang="fa-IR" sz="2000" b="1" dirty="0"/>
              <a:t>از آن ها می توانند از شش سالگی عبور کنند و به کارشان ادامه </a:t>
            </a:r>
            <a:r>
              <a:rPr lang="fa-IR" sz="2000" b="1" dirty="0" smtClean="0"/>
              <a:t>دهند</a:t>
            </a:r>
            <a:r>
              <a:rPr lang="fa-IR" sz="2000" b="1" dirty="0"/>
              <a:t>.(مهم)</a:t>
            </a:r>
            <a:endParaRPr lang="en-US" sz="2000" b="1" dirty="0"/>
          </a:p>
        </p:txBody>
      </p:sp>
    </p:spTree>
    <p:extLst>
      <p:ext uri="{BB962C8B-B14F-4D97-AF65-F5344CB8AC3E}">
        <p14:creationId xmlns:p14="http://schemas.microsoft.com/office/powerpoint/2010/main" val="36447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71" y="643541"/>
            <a:ext cx="10591799" cy="5593973"/>
          </a:xfrm>
          <a:solidFill>
            <a:schemeClr val="accent3"/>
          </a:solidFill>
        </p:spPr>
        <p:txBody>
          <a:bodyPr/>
          <a:lstStyle/>
          <a:p>
            <a:endParaRPr lang="en-US" sz="1200" dirty="0"/>
          </a:p>
        </p:txBody>
      </p:sp>
      <p:pic>
        <p:nvPicPr>
          <p:cNvPr id="10" name="Picture 9" descr="Screen Clipping"/>
          <p:cNvPicPr>
            <a:picLocks noChangeAspect="1"/>
          </p:cNvPicPr>
          <p:nvPr/>
        </p:nvPicPr>
        <p:blipFill>
          <a:blip r:embed="rId2"/>
          <a:stretch>
            <a:fillRect/>
          </a:stretch>
        </p:blipFill>
        <p:spPr>
          <a:xfrm>
            <a:off x="5966449" y="3425189"/>
            <a:ext cx="259102" cy="7621"/>
          </a:xfrm>
          <a:prstGeom prst="rect">
            <a:avLst/>
          </a:prstGeom>
        </p:spPr>
      </p:pic>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l="12259" t="1158" r="2754" b="3475"/>
          <a:stretch/>
        </p:blipFill>
        <p:spPr>
          <a:xfrm>
            <a:off x="3330387" y="1134649"/>
            <a:ext cx="5531223" cy="2411224"/>
          </a:xfrm>
          <a:prstGeom prst="rect">
            <a:avLst/>
          </a:prstGeom>
          <a:ln>
            <a:noFill/>
          </a:ln>
          <a:effectLst>
            <a:softEdge rad="112500"/>
          </a:effectLst>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93" y="3602405"/>
            <a:ext cx="7497711" cy="1796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33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685" y="522515"/>
            <a:ext cx="3245030" cy="645039"/>
          </a:xfrm>
          <a:solidFill>
            <a:schemeClr val="accent5">
              <a:lumMod val="60000"/>
              <a:lumOff val="40000"/>
            </a:schemeClr>
          </a:solidFill>
        </p:spPr>
        <p:txBody>
          <a:bodyPr>
            <a:normAutofit fontScale="90000"/>
          </a:bodyPr>
          <a:lstStyle/>
          <a:p>
            <a:pPr algn="r"/>
            <a:r>
              <a:rPr lang="fa-IR" sz="4800" dirty="0" smtClean="0"/>
              <a:t>کارآفرین کیست؟</a:t>
            </a:r>
            <a:endParaRPr lang="en-US" sz="4800" dirty="0"/>
          </a:p>
        </p:txBody>
      </p:sp>
      <p:sp>
        <p:nvSpPr>
          <p:cNvPr id="11" name="Text Placeholder 10"/>
          <p:cNvSpPr>
            <a:spLocks noGrp="1"/>
          </p:cNvSpPr>
          <p:nvPr>
            <p:ph type="body" idx="1"/>
          </p:nvPr>
        </p:nvSpPr>
        <p:spPr>
          <a:xfrm>
            <a:off x="1641482" y="1183553"/>
            <a:ext cx="8481058" cy="846705"/>
          </a:xfrm>
          <a:solidFill>
            <a:schemeClr val="accent5">
              <a:lumMod val="75000"/>
            </a:schemeClr>
          </a:solidFill>
        </p:spPr>
        <p:txBody>
          <a:bodyPr>
            <a:normAutofit/>
          </a:bodyPr>
          <a:lstStyle/>
          <a:p>
            <a:pPr algn="r"/>
            <a:r>
              <a:rPr lang="fa-IR" b="1" dirty="0"/>
              <a:t>ک</a:t>
            </a:r>
            <a:r>
              <a:rPr lang="fa-IR" b="1" dirty="0" smtClean="0"/>
              <a:t>ارآفرین </a:t>
            </a:r>
            <a:r>
              <a:rPr lang="fa-IR" b="1" dirty="0"/>
              <a:t>کسی است که با</a:t>
            </a:r>
            <a:r>
              <a:rPr lang="fa-IR" sz="2400" b="1" dirty="0"/>
              <a:t> </a:t>
            </a:r>
            <a:r>
              <a:rPr lang="fa-IR" sz="2400" b="1" u="sng" dirty="0">
                <a:solidFill>
                  <a:srgbClr val="FF0000"/>
                </a:solidFill>
              </a:rPr>
              <a:t>نوآوری </a:t>
            </a:r>
            <a:r>
              <a:rPr lang="fa-IR" b="1" dirty="0"/>
              <a:t>و</a:t>
            </a:r>
            <a:r>
              <a:rPr lang="fa-IR" sz="2000" b="1" u="sng" dirty="0">
                <a:solidFill>
                  <a:srgbClr val="FF0000"/>
                </a:solidFill>
              </a:rPr>
              <a:t>خطرپذیری</a:t>
            </a:r>
            <a:r>
              <a:rPr lang="fa-IR" b="1" dirty="0"/>
              <a:t>، محصولات جدیدی تولید و عرضه میکندیا راههای جدیدی برای تولید کشف میکند</a:t>
            </a:r>
          </a:p>
          <a:p>
            <a:pPr algn="r"/>
            <a:endParaRPr lang="fa-IR" b="1" dirty="0"/>
          </a:p>
        </p:txBody>
      </p:sp>
      <p:pic>
        <p:nvPicPr>
          <p:cNvPr id="4" name="Content Placeholder 3" descr="Screen Clipping"/>
          <p:cNvPicPr>
            <a:picLocks noGrp="1" noChangeAspect="1"/>
          </p:cNvPicPr>
          <p:nvPr>
            <p:ph idx="4294967295"/>
          </p:nvPr>
        </p:nvPicPr>
        <p:blipFill>
          <a:blip r:embed="rId2"/>
          <a:stretch>
            <a:fillRect/>
          </a:stretch>
        </p:blipFill>
        <p:spPr>
          <a:xfrm>
            <a:off x="12185650" y="3997325"/>
            <a:ext cx="6350" cy="7938"/>
          </a:xfrm>
        </p:spPr>
      </p:pic>
      <p:pic>
        <p:nvPicPr>
          <p:cNvPr id="6" name="Picture 5" descr="Screen Clipping"/>
          <p:cNvPicPr>
            <a:picLocks noChangeAspect="1"/>
          </p:cNvPicPr>
          <p:nvPr/>
        </p:nvPicPr>
        <p:blipFill>
          <a:blip r:embed="rId2"/>
          <a:stretch>
            <a:fillRect/>
          </a:stretch>
        </p:blipFill>
        <p:spPr>
          <a:xfrm>
            <a:off x="6092189" y="3425189"/>
            <a:ext cx="7621" cy="7621"/>
          </a:xfrm>
          <a:prstGeom prst="rect">
            <a:avLst/>
          </a:prstGeom>
        </p:spPr>
      </p:pic>
      <p:pic>
        <p:nvPicPr>
          <p:cNvPr id="12" name="Picture 11"/>
          <p:cNvPicPr>
            <a:picLocks noChangeAspect="1"/>
          </p:cNvPicPr>
          <p:nvPr/>
        </p:nvPicPr>
        <p:blipFill>
          <a:blip r:embed="rId3"/>
          <a:stretch>
            <a:fillRect/>
          </a:stretch>
        </p:blipFill>
        <p:spPr>
          <a:xfrm rot="19878780">
            <a:off x="327095" y="4663659"/>
            <a:ext cx="2823187" cy="1615915"/>
          </a:xfrm>
          <a:prstGeom prst="rect">
            <a:avLst/>
          </a:prstGeom>
        </p:spPr>
      </p:pic>
      <p:pic>
        <p:nvPicPr>
          <p:cNvPr id="13" name="Picture 12"/>
          <p:cNvPicPr>
            <a:picLocks noChangeAspect="1"/>
          </p:cNvPicPr>
          <p:nvPr/>
        </p:nvPicPr>
        <p:blipFill>
          <a:blip r:embed="rId4"/>
          <a:stretch>
            <a:fillRect/>
          </a:stretch>
        </p:blipFill>
        <p:spPr>
          <a:xfrm rot="1929524">
            <a:off x="8967973" y="3969930"/>
            <a:ext cx="3114675" cy="1466850"/>
          </a:xfrm>
          <a:prstGeom prst="rect">
            <a:avLst/>
          </a:prstGeom>
        </p:spPr>
      </p:pic>
      <p:pic>
        <p:nvPicPr>
          <p:cNvPr id="14" name="Picture 13"/>
          <p:cNvPicPr>
            <a:picLocks noChangeAspect="1"/>
          </p:cNvPicPr>
          <p:nvPr/>
        </p:nvPicPr>
        <p:blipFill>
          <a:blip r:embed="rId5"/>
          <a:stretch>
            <a:fillRect/>
          </a:stretch>
        </p:blipFill>
        <p:spPr>
          <a:xfrm>
            <a:off x="4802631" y="4926684"/>
            <a:ext cx="2933700" cy="1562100"/>
          </a:xfrm>
          <a:prstGeom prst="rect">
            <a:avLst/>
          </a:prstGeom>
        </p:spPr>
      </p:pic>
      <p:sp>
        <p:nvSpPr>
          <p:cNvPr id="3" name="Rectangle 2"/>
          <p:cNvSpPr/>
          <p:nvPr/>
        </p:nvSpPr>
        <p:spPr>
          <a:xfrm>
            <a:off x="4728130" y="2063060"/>
            <a:ext cx="3082702" cy="6530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000" b="1" dirty="0" smtClean="0">
                <a:solidFill>
                  <a:schemeClr val="bg1"/>
                </a:solidFill>
              </a:rPr>
              <a:t>نو آوری= کارآفرینی</a:t>
            </a:r>
            <a:r>
              <a:rPr lang="en-US" sz="2000" b="1" dirty="0" smtClean="0">
                <a:solidFill>
                  <a:schemeClr val="bg1"/>
                </a:solidFill>
              </a:rPr>
              <a:t>x</a:t>
            </a:r>
            <a:r>
              <a:rPr lang="fa-IR" sz="2000" b="1" dirty="0" smtClean="0">
                <a:solidFill>
                  <a:schemeClr val="bg1"/>
                </a:solidFill>
              </a:rPr>
              <a:t>خطرپذیری </a:t>
            </a:r>
            <a:endParaRPr lang="en-US" sz="2000" b="1" dirty="0">
              <a:solidFill>
                <a:schemeClr val="bg1"/>
              </a:solidFill>
            </a:endParaRPr>
          </a:p>
        </p:txBody>
      </p:sp>
      <p:sp>
        <p:nvSpPr>
          <p:cNvPr id="7" name="Rounded Rectangle 6"/>
          <p:cNvSpPr/>
          <p:nvPr/>
        </p:nvSpPr>
        <p:spPr>
          <a:xfrm>
            <a:off x="1165515" y="2763262"/>
            <a:ext cx="7772400" cy="179420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b="1" dirty="0">
                <a:solidFill>
                  <a:schemeClr val="bg1">
                    <a:lumMod val="95000"/>
                    <a:lumOff val="5000"/>
                  </a:schemeClr>
                </a:solidFill>
              </a:rPr>
              <a:t>🔻</a:t>
            </a:r>
            <a:r>
              <a:rPr lang="fa-IR" b="1" dirty="0">
                <a:solidFill>
                  <a:schemeClr val="bg1">
                    <a:lumMod val="95000"/>
                    <a:lumOff val="5000"/>
                  </a:schemeClr>
                </a:solidFill>
              </a:rPr>
              <a:t>یک کارآفرین موفق ضرورتا از ابتدا حتی کارآفرین نبوده است، </a:t>
            </a:r>
            <a:r>
              <a:rPr lang="fa-IR" b="1" dirty="0" smtClean="0">
                <a:solidFill>
                  <a:schemeClr val="bg1">
                    <a:lumMod val="95000"/>
                    <a:lumOff val="5000"/>
                  </a:schemeClr>
                </a:solidFill>
              </a:rPr>
              <a:t>اما</a:t>
            </a:r>
            <a:endParaRPr lang="fa-IR" b="1" dirty="0">
              <a:solidFill>
                <a:schemeClr val="bg1">
                  <a:lumMod val="95000"/>
                  <a:lumOff val="5000"/>
                </a:schemeClr>
              </a:solidFill>
            </a:endParaRPr>
          </a:p>
          <a:p>
            <a:pPr algn="r" rtl="1"/>
            <a:r>
              <a:rPr lang="en-US" b="1" dirty="0" smtClean="0">
                <a:solidFill>
                  <a:schemeClr val="bg1">
                    <a:lumMod val="95000"/>
                    <a:lumOff val="5000"/>
                  </a:schemeClr>
                </a:solidFill>
              </a:rPr>
              <a:t>✅ </a:t>
            </a:r>
            <a:r>
              <a:rPr lang="fa-IR" b="1" dirty="0">
                <a:solidFill>
                  <a:schemeClr val="bg1">
                    <a:lumMod val="95000"/>
                    <a:lumOff val="5000"/>
                  </a:schemeClr>
                </a:solidFill>
              </a:rPr>
              <a:t>حرکت با چشم باز</a:t>
            </a:r>
          </a:p>
          <a:p>
            <a:pPr algn="r" rtl="1"/>
            <a:r>
              <a:rPr lang="en-US" b="1" dirty="0">
                <a:solidFill>
                  <a:schemeClr val="bg1">
                    <a:lumMod val="95000"/>
                    <a:lumOff val="5000"/>
                  </a:schemeClr>
                </a:solidFill>
              </a:rPr>
              <a:t>✅ </a:t>
            </a:r>
            <a:r>
              <a:rPr lang="fa-IR" b="1" dirty="0">
                <a:solidFill>
                  <a:schemeClr val="bg1">
                    <a:lumMod val="95000"/>
                    <a:lumOff val="5000"/>
                  </a:schemeClr>
                </a:solidFill>
              </a:rPr>
              <a:t>و بر مبنای شناخت ظرفیت خود و اتفاقات اطراف</a:t>
            </a:r>
          </a:p>
          <a:p>
            <a:pPr algn="r" rtl="1"/>
            <a:r>
              <a:rPr lang="fa-IR" b="1" dirty="0">
                <a:solidFill>
                  <a:schemeClr val="bg1">
                    <a:lumMod val="95000"/>
                    <a:lumOff val="5000"/>
                  </a:schemeClr>
                </a:solidFill>
              </a:rPr>
              <a:t>قدم به قدم از سطوح ابتدایی به درجه های بالای آن (منظور سطح کارآفرینی است) می رساند</a:t>
            </a:r>
            <a:r>
              <a:rPr lang="fa-IR" b="1" dirty="0" smtClean="0">
                <a:solidFill>
                  <a:schemeClr val="bg1">
                    <a:lumMod val="95000"/>
                    <a:lumOff val="5000"/>
                  </a:schemeClr>
                </a:solidFill>
              </a:rPr>
              <a:t>.</a:t>
            </a:r>
            <a:endParaRPr lang="fa-IR" b="1" dirty="0">
              <a:solidFill>
                <a:schemeClr val="bg1">
                  <a:lumMod val="95000"/>
                  <a:lumOff val="5000"/>
                </a:schemeClr>
              </a:solidFill>
            </a:endParaRPr>
          </a:p>
          <a:p>
            <a:pPr lvl="0" algn="r" rtl="1"/>
            <a:r>
              <a:rPr lang="fa-IR" b="1" dirty="0" smtClean="0">
                <a:solidFill>
                  <a:schemeClr val="bg1">
                    <a:lumMod val="95000"/>
                    <a:lumOff val="5000"/>
                  </a:schemeClr>
                </a:solidFill>
              </a:rPr>
              <a:t>مصداق          </a:t>
            </a:r>
            <a:r>
              <a:rPr lang="en-US" b="1" dirty="0">
                <a:solidFill>
                  <a:prstClr val="black">
                    <a:lumMod val="95000"/>
                    <a:lumOff val="5000"/>
                  </a:prstClr>
                </a:solidFill>
              </a:rPr>
              <a:t>🔻</a:t>
            </a:r>
            <a:r>
              <a:rPr lang="fa-IR" b="1" dirty="0">
                <a:solidFill>
                  <a:prstClr val="black">
                    <a:lumMod val="95000"/>
                    <a:lumOff val="5000"/>
                  </a:prstClr>
                </a:solidFill>
              </a:rPr>
              <a:t>میرمصطفی عالی نسب</a:t>
            </a:r>
            <a:endParaRPr lang="en-US" b="1" dirty="0">
              <a:solidFill>
                <a:prstClr val="black">
                  <a:lumMod val="95000"/>
                  <a:lumOff val="5000"/>
                </a:prstClr>
              </a:solidFill>
            </a:endParaRPr>
          </a:p>
          <a:p>
            <a:pPr algn="r"/>
            <a:r>
              <a:rPr lang="fa-IR" b="1" dirty="0" smtClean="0">
                <a:solidFill>
                  <a:schemeClr val="bg1">
                    <a:lumMod val="95000"/>
                    <a:lumOff val="5000"/>
                  </a:schemeClr>
                </a:solidFill>
              </a:rPr>
              <a:t> </a:t>
            </a:r>
            <a:endParaRPr lang="en-US" b="1" dirty="0">
              <a:solidFill>
                <a:schemeClr val="bg1">
                  <a:lumMod val="95000"/>
                  <a:lumOff val="5000"/>
                </a:schemeClr>
              </a:solidFill>
            </a:endParaRPr>
          </a:p>
        </p:txBody>
      </p:sp>
      <p:sp>
        <p:nvSpPr>
          <p:cNvPr id="8" name="Left Arrow 7"/>
          <p:cNvSpPr/>
          <p:nvPr/>
        </p:nvSpPr>
        <p:spPr>
          <a:xfrm>
            <a:off x="7549574" y="4024957"/>
            <a:ext cx="522515" cy="158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heel(1)">
                                      <p:cBhvr>
                                        <p:cTn id="12" dur="20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heel(1)">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build="p" animBg="1"/>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7714" y="566057"/>
            <a:ext cx="11179628" cy="5823857"/>
          </a:xfrm>
          <a:prstGeom prst="roundRect">
            <a:avLst/>
          </a:prstGeom>
          <a:solidFill>
            <a:schemeClr val="accent4">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solidFill>
                  <a:schemeClr val="bg2">
                    <a:lumMod val="75000"/>
                  </a:schemeClr>
                </a:solidFill>
                <a:cs typeface="B Titr" panose="00000700000000000000" pitchFamily="2" charset="-78"/>
              </a:rPr>
              <a:t>ویژگی </a:t>
            </a:r>
            <a:r>
              <a:rPr lang="fa-IR" b="1" dirty="0">
                <a:solidFill>
                  <a:schemeClr val="bg2">
                    <a:lumMod val="75000"/>
                  </a:schemeClr>
                </a:solidFill>
                <a:cs typeface="B Titr" panose="00000700000000000000" pitchFamily="2" charset="-78"/>
              </a:rPr>
              <a:t>های </a:t>
            </a:r>
            <a:r>
              <a:rPr lang="fa-IR" b="1" dirty="0" smtClean="0">
                <a:solidFill>
                  <a:schemeClr val="bg2">
                    <a:lumMod val="75000"/>
                  </a:schemeClr>
                </a:solidFill>
                <a:cs typeface="B Titr" panose="00000700000000000000" pitchFamily="2" charset="-78"/>
              </a:rPr>
              <a:t>کارآفرینان</a:t>
            </a:r>
            <a:endParaRPr lang="fa-IR" b="1" dirty="0">
              <a:solidFill>
                <a:schemeClr val="bg2">
                  <a:lumMod val="75000"/>
                </a:schemeClr>
              </a:solidFill>
              <a:cs typeface="B Titr" panose="00000700000000000000" pitchFamily="2" charset="-78"/>
            </a:endParaRPr>
          </a:p>
          <a:p>
            <a:pPr algn="ct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کارآفرینان </a:t>
            </a:r>
            <a:r>
              <a:rPr lang="fa-IR" b="1" dirty="0" smtClean="0">
                <a:solidFill>
                  <a:srgbClr val="FF0000"/>
                </a:solidFill>
                <a:cs typeface="B Titr" panose="00000700000000000000" pitchFamily="2" charset="-78"/>
              </a:rPr>
              <a:t>بینشی</a:t>
            </a:r>
            <a:r>
              <a:rPr lang="fa-IR" b="1" dirty="0" smtClean="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برای دیدن فرصت های کسب و کار دارند که دیگران از مشاهده آن ناتوان اند.</a:t>
            </a: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آن ها #</a:t>
            </a:r>
            <a:r>
              <a:rPr lang="fa-IR" b="1" dirty="0">
                <a:solidFill>
                  <a:schemeClr val="accent2"/>
                </a:solidFill>
                <a:cs typeface="B Titr" panose="00000700000000000000" pitchFamily="2" charset="-78"/>
              </a:rPr>
              <a:t>شجاعتی</a:t>
            </a:r>
            <a:r>
              <a:rPr lang="fa-IR" b="1" dirty="0">
                <a:solidFill>
                  <a:schemeClr val="bg2">
                    <a:lumMod val="75000"/>
                  </a:schemeClr>
                </a:solidFill>
                <a:cs typeface="B Titr" panose="00000700000000000000" pitchFamily="2" charset="-78"/>
              </a:rPr>
              <a:t> برای شروع یک سرمایه گذاری جدید دارند.</a:t>
            </a: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آن ها </a:t>
            </a:r>
            <a:r>
              <a:rPr lang="fa-IR" b="1" dirty="0">
                <a:solidFill>
                  <a:srgbClr val="FF0000"/>
                </a:solidFill>
                <a:cs typeface="B Titr" panose="00000700000000000000" pitchFamily="2" charset="-78"/>
              </a:rPr>
              <a:t>ایده های خود </a:t>
            </a:r>
            <a:r>
              <a:rPr lang="fa-IR" b="1" dirty="0" smtClean="0">
                <a:solidFill>
                  <a:srgbClr val="FF0000"/>
                </a:solidFill>
                <a:cs typeface="B Titr" panose="00000700000000000000" pitchFamily="2" charset="-78"/>
              </a:rPr>
              <a:t>راامیدوارانه </a:t>
            </a:r>
            <a:r>
              <a:rPr lang="fa-IR" b="1" dirty="0">
                <a:solidFill>
                  <a:schemeClr val="bg2">
                    <a:lumMod val="75000"/>
                  </a:schemeClr>
                </a:solidFill>
                <a:cs typeface="B Titr" panose="00000700000000000000" pitchFamily="2" charset="-78"/>
              </a:rPr>
              <a:t>به کسب و کارهای سودآور تبدیل می کنند</a:t>
            </a: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عده </a:t>
            </a:r>
            <a:r>
              <a:rPr lang="en-US" b="1" dirty="0">
                <a:solidFill>
                  <a:schemeClr val="bg2">
                    <a:lumMod val="75000"/>
                  </a:schemeClr>
                </a:solidFill>
                <a:cs typeface="B Titr" panose="00000700000000000000" pitchFamily="2" charset="-78"/>
              </a:rPr>
              <a:t>👈 </a:t>
            </a:r>
            <a:r>
              <a:rPr lang="fa-IR" b="1" dirty="0">
                <a:solidFill>
                  <a:srgbClr val="FF0000"/>
                </a:solidFill>
                <a:cs typeface="B Titr" panose="00000700000000000000" pitchFamily="2" charset="-78"/>
              </a:rPr>
              <a:t>خاصی </a:t>
            </a:r>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یک کسب و کار جدید را راه اندازی کنند.</a:t>
            </a: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کارآفرین باید </a:t>
            </a:r>
            <a:r>
              <a:rPr lang="fa-IR" b="1" dirty="0">
                <a:solidFill>
                  <a:srgbClr val="FF0000"/>
                </a:solidFill>
                <a:cs typeface="B Titr" panose="00000700000000000000" pitchFamily="2" charset="-78"/>
              </a:rPr>
              <a:t>مهارت های </a:t>
            </a:r>
            <a:r>
              <a:rPr lang="fa-IR" b="1" dirty="0" smtClean="0">
                <a:solidFill>
                  <a:srgbClr val="FF0000"/>
                </a:solidFill>
                <a:cs typeface="B Titr" panose="00000700000000000000" pitchFamily="2" charset="-78"/>
              </a:rPr>
              <a:t>ابتکار_عمل </a:t>
            </a:r>
            <a:r>
              <a:rPr lang="fa-IR" b="1" dirty="0">
                <a:solidFill>
                  <a:schemeClr val="bg2">
                    <a:lumMod val="75000"/>
                  </a:schemeClr>
                </a:solidFill>
                <a:cs typeface="B Titr" panose="00000700000000000000" pitchFamily="2" charset="-78"/>
              </a:rPr>
              <a:t>را داشته باشد تا بتواند با جمع کردن عوامل مختلف در کنار هم، کالا یا خدمتی را تولید کند</a:t>
            </a:r>
            <a:r>
              <a:rPr lang="fa-IR" b="1" dirty="0" smtClean="0">
                <a:solidFill>
                  <a:schemeClr val="bg2">
                    <a:lumMod val="75000"/>
                  </a:schemeClr>
                </a:solidFill>
                <a:cs typeface="B Titr" panose="00000700000000000000" pitchFamily="2" charset="-78"/>
              </a:rPr>
              <a:t>.</a:t>
            </a:r>
            <a:endParaRPr lang="fa-IR" b="1" dirty="0">
              <a:solidFill>
                <a:schemeClr val="bg2">
                  <a:lumMod val="75000"/>
                </a:schemeClr>
              </a:solidFill>
              <a:cs typeface="B Titr" panose="00000700000000000000" pitchFamily="2" charset="-78"/>
            </a:endParaRPr>
          </a:p>
          <a:p>
            <a:pPr algn="r" rtl="1"/>
            <a:r>
              <a:rPr lang="en-US" b="1" dirty="0">
                <a:solidFill>
                  <a:srgbClr val="FF0000"/>
                </a:solidFill>
                <a:cs typeface="B Titr" panose="00000700000000000000" pitchFamily="2" charset="-78"/>
              </a:rPr>
              <a:t>🔸🔸🔸</a:t>
            </a:r>
            <a:r>
              <a:rPr lang="fa-IR" b="1" dirty="0">
                <a:solidFill>
                  <a:srgbClr val="FF0000"/>
                </a:solidFill>
                <a:cs typeface="B Titr" panose="00000700000000000000" pitchFamily="2" charset="-78"/>
              </a:rPr>
              <a:t>ابتکار_عمل</a:t>
            </a:r>
          </a:p>
          <a:p>
            <a:pPr algn="ctr" rtl="1"/>
            <a:r>
              <a:rPr lang="fa-IR" b="1" dirty="0">
                <a:solidFill>
                  <a:schemeClr val="bg2">
                    <a:lumMod val="75000"/>
                  </a:schemeClr>
                </a:solidFill>
                <a:cs typeface="B Titr" panose="00000700000000000000" pitchFamily="2" charset="-78"/>
              </a:rPr>
              <a:t> کارآفرین باید </a:t>
            </a:r>
            <a:r>
              <a:rPr lang="fa-IR" b="1" dirty="0">
                <a:solidFill>
                  <a:srgbClr val="FF0000"/>
                </a:solidFill>
                <a:cs typeface="B Titr" panose="00000700000000000000" pitchFamily="2" charset="-78"/>
              </a:rPr>
              <a:t>ابتکار عمل </a:t>
            </a:r>
            <a:r>
              <a:rPr lang="fa-IR" b="1" dirty="0">
                <a:solidFill>
                  <a:schemeClr val="bg2">
                    <a:lumMod val="75000"/>
                  </a:schemeClr>
                </a:solidFill>
                <a:cs typeface="B Titr" panose="00000700000000000000" pitchFamily="2" charset="-78"/>
              </a:rPr>
              <a:t>داشته باشد و یک </a:t>
            </a:r>
            <a:r>
              <a:rPr lang="fa-IR" b="1" dirty="0">
                <a:solidFill>
                  <a:srgbClr val="FF0000"/>
                </a:solidFill>
                <a:cs typeface="B Titr" panose="00000700000000000000" pitchFamily="2" charset="-78"/>
              </a:rPr>
              <a:t>ایده تغییر </a:t>
            </a:r>
            <a:r>
              <a:rPr lang="fa-IR" b="1" dirty="0">
                <a:solidFill>
                  <a:schemeClr val="bg2">
                    <a:lumMod val="75000"/>
                  </a:schemeClr>
                </a:solidFill>
                <a:cs typeface="B Titr" panose="00000700000000000000" pitchFamily="2" charset="-78"/>
              </a:rPr>
              <a:t>یا یک مفهوم </a:t>
            </a:r>
            <a:r>
              <a:rPr lang="fa-IR" b="1" dirty="0">
                <a:solidFill>
                  <a:srgbClr val="FF0000"/>
                </a:solidFill>
                <a:cs typeface="B Titr" panose="00000700000000000000" pitchFamily="2" charset="-78"/>
              </a:rPr>
              <a:t>بالقوه جدید </a:t>
            </a:r>
            <a:r>
              <a:rPr lang="fa-IR" b="1" dirty="0">
                <a:solidFill>
                  <a:schemeClr val="bg2">
                    <a:lumMod val="75000"/>
                  </a:schemeClr>
                </a:solidFill>
                <a:cs typeface="B Titr" panose="00000700000000000000" pitchFamily="2" charset="-78"/>
              </a:rPr>
              <a:t>را که می‌تواند در بازار موفق شود، ارائه دهد. </a:t>
            </a:r>
          </a:p>
          <a:p>
            <a:pPr algn="ctr" rtl="1"/>
            <a:endParaRPr lang="fa-IR" b="1" dirty="0">
              <a:solidFill>
                <a:schemeClr val="bg2">
                  <a:lumMod val="75000"/>
                </a:schemeClr>
              </a:solidFill>
              <a:cs typeface="B Titr" panose="00000700000000000000" pitchFamily="2" charset="-78"/>
            </a:endParaRP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به همین دلیل کارآفرین </a:t>
            </a:r>
            <a:r>
              <a:rPr lang="fa-IR" b="1" dirty="0" smtClean="0">
                <a:solidFill>
                  <a:schemeClr val="bg2">
                    <a:lumMod val="75000"/>
                  </a:schemeClr>
                </a:solidFill>
                <a:cs typeface="B Titr" panose="00000700000000000000" pitchFamily="2" charset="-78"/>
              </a:rPr>
              <a:t>به </a:t>
            </a:r>
            <a:r>
              <a:rPr lang="fa-IR" b="1" dirty="0" smtClean="0">
                <a:solidFill>
                  <a:srgbClr val="FF0000"/>
                </a:solidFill>
                <a:cs typeface="B Titr" panose="00000700000000000000" pitchFamily="2" charset="-78"/>
              </a:rPr>
              <a:t>کار_و_تلاش</a:t>
            </a:r>
            <a:r>
              <a:rPr lang="fa-IR" b="1" dirty="0" smtClean="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زیادی نیاز دارد تا کسب و کار را زنده نگه دارد.</a:t>
            </a:r>
          </a:p>
          <a:p>
            <a:pPr algn="r" rtl="1"/>
            <a:r>
              <a:rPr lang="en-US" b="1" dirty="0">
                <a:solidFill>
                  <a:schemeClr val="bg2">
                    <a:lumMod val="75000"/>
                  </a:schemeClr>
                </a:solidFill>
                <a:cs typeface="B Titr" panose="00000700000000000000" pitchFamily="2" charset="-78"/>
              </a:rPr>
              <a:t>✅</a:t>
            </a:r>
            <a:r>
              <a:rPr lang="fa-IR" b="1" dirty="0">
                <a:solidFill>
                  <a:schemeClr val="bg2">
                    <a:lumMod val="75000"/>
                  </a:schemeClr>
                </a:solidFill>
                <a:cs typeface="B Titr" panose="00000700000000000000" pitchFamily="2" charset="-78"/>
              </a:rPr>
              <a:t>کارآفرین لازم است تا </a:t>
            </a:r>
            <a:r>
              <a:rPr lang="fa-IR" b="1" dirty="0" smtClean="0">
                <a:solidFill>
                  <a:srgbClr val="FF0000"/>
                </a:solidFill>
                <a:cs typeface="B Titr" panose="00000700000000000000" pitchFamily="2" charset="-78"/>
              </a:rPr>
              <a:t>آگاهی </a:t>
            </a:r>
            <a:r>
              <a:rPr lang="fa-IR" b="1" dirty="0">
                <a:solidFill>
                  <a:srgbClr val="FF0000"/>
                </a:solidFill>
                <a:cs typeface="B Titr" panose="00000700000000000000" pitchFamily="2" charset="-78"/>
              </a:rPr>
              <a:t>و </a:t>
            </a:r>
            <a:r>
              <a:rPr lang="fa-IR" b="1" dirty="0" smtClean="0">
                <a:solidFill>
                  <a:srgbClr val="FF0000"/>
                </a:solidFill>
                <a:cs typeface="B Titr" panose="00000700000000000000" pitchFamily="2" charset="-78"/>
              </a:rPr>
              <a:t>دانش </a:t>
            </a:r>
            <a:r>
              <a:rPr lang="fa-IR" b="1" dirty="0">
                <a:solidFill>
                  <a:schemeClr val="bg2">
                    <a:lumMod val="75000"/>
                  </a:schemeClr>
                </a:solidFill>
                <a:cs typeface="B Titr" panose="00000700000000000000" pitchFamily="2" charset="-78"/>
              </a:rPr>
              <a:t>زیادی برای اخذ تصمیمات مناسب درباره ی</a:t>
            </a:r>
          </a:p>
          <a:p>
            <a:pPr lvl="0" algn="r" rtl="1"/>
            <a:r>
              <a:rPr lang="en-US" b="1" dirty="0" smtClean="0">
                <a:solidFill>
                  <a:schemeClr val="bg2">
                    <a:lumMod val="75000"/>
                  </a:schemeClr>
                </a:solidFill>
                <a:cs typeface="B Titr" panose="00000700000000000000" pitchFamily="2" charset="-78"/>
              </a:rPr>
              <a:t>➖</a:t>
            </a:r>
            <a:r>
              <a:rPr lang="fa-IR" b="1" dirty="0" smtClean="0">
                <a:solidFill>
                  <a:schemeClr val="bg2">
                    <a:lumMod val="75000"/>
                  </a:schemeClr>
                </a:solidFill>
                <a:cs typeface="B Titr" panose="00000700000000000000" pitchFamily="2" charset="-78"/>
              </a:rPr>
              <a:t> موقعیت شرکت                                           </a:t>
            </a:r>
            <a:r>
              <a:rPr lang="en-US" b="1" dirty="0">
                <a:solidFill>
                  <a:schemeClr val="bg2">
                    <a:lumMod val="75000"/>
                  </a:schemeClr>
                </a:solidFill>
                <a:cs typeface="B Titr" panose="00000700000000000000" pitchFamily="2" charset="-78"/>
              </a:rPr>
              <a:t>➖</a:t>
            </a:r>
            <a:r>
              <a:rPr lang="fa-IR" b="1" dirty="0">
                <a:solidFill>
                  <a:schemeClr val="bg2">
                    <a:lumMod val="75000"/>
                  </a:schemeClr>
                </a:solidFill>
                <a:cs typeface="B Titr" panose="00000700000000000000" pitchFamily="2" charset="-78"/>
              </a:rPr>
              <a:t>پیشنهاد </a:t>
            </a:r>
            <a:r>
              <a:rPr lang="fa-IR" b="1" dirty="0" smtClean="0">
                <a:solidFill>
                  <a:schemeClr val="bg2">
                    <a:lumMod val="75000"/>
                  </a:schemeClr>
                </a:solidFill>
                <a:cs typeface="B Titr" panose="00000700000000000000" pitchFamily="2" charset="-78"/>
              </a:rPr>
              <a:t>محصول                                                 -  </a:t>
            </a:r>
            <a:r>
              <a:rPr lang="fa-IR" b="1" dirty="0" smtClean="0">
                <a:solidFill>
                  <a:srgbClr val="1E5155">
                    <a:lumMod val="75000"/>
                  </a:srgbClr>
                </a:solidFill>
                <a:cs typeface="B Titr" panose="00000700000000000000" pitchFamily="2" charset="-78"/>
              </a:rPr>
              <a:t>قیمت </a:t>
            </a:r>
            <a:r>
              <a:rPr lang="fa-IR" b="1" dirty="0">
                <a:solidFill>
                  <a:srgbClr val="1E5155">
                    <a:lumMod val="75000"/>
                  </a:srgbClr>
                </a:solidFill>
                <a:cs typeface="B Titr" panose="00000700000000000000" pitchFamily="2" charset="-78"/>
              </a:rPr>
              <a:t>گذاری</a:t>
            </a:r>
          </a:p>
          <a:p>
            <a:pPr algn="r" rtl="1"/>
            <a:endParaRPr lang="fa-IR" b="1" dirty="0">
              <a:solidFill>
                <a:schemeClr val="bg2">
                  <a:lumMod val="75000"/>
                </a:schemeClr>
              </a:solidFill>
              <a:cs typeface="B Titr" panose="00000700000000000000" pitchFamily="2" charset="-78"/>
            </a:endParaRPr>
          </a:p>
          <a:p>
            <a:pPr algn="r" rtl="1"/>
            <a:r>
              <a:rPr lang="en-US" b="1" dirty="0" smtClean="0">
                <a:solidFill>
                  <a:schemeClr val="bg2">
                    <a:lumMod val="75000"/>
                  </a:schemeClr>
                </a:solidFill>
                <a:cs typeface="B Titr" panose="00000700000000000000" pitchFamily="2" charset="-78"/>
              </a:rPr>
              <a:t>➖</a:t>
            </a:r>
            <a:r>
              <a:rPr lang="fa-IR" b="1" dirty="0" smtClean="0">
                <a:solidFill>
                  <a:schemeClr val="bg2">
                    <a:lumMod val="75000"/>
                  </a:schemeClr>
                </a:solidFill>
                <a:cs typeface="B Titr" panose="00000700000000000000" pitchFamily="2" charset="-78"/>
              </a:rPr>
              <a:t>تبلیغات                                                        </a:t>
            </a:r>
            <a:r>
              <a:rPr lang="en-US" b="1" dirty="0" smtClean="0">
                <a:solidFill>
                  <a:schemeClr val="bg2">
                    <a:lumMod val="75000"/>
                  </a:schemeClr>
                </a:solidFill>
                <a:cs typeface="B Titr" panose="00000700000000000000" pitchFamily="2" charset="-78"/>
              </a:rPr>
              <a:t>➖</a:t>
            </a:r>
            <a:r>
              <a:rPr lang="fa-IR" b="1" dirty="0">
                <a:solidFill>
                  <a:schemeClr val="bg2">
                    <a:lumMod val="75000"/>
                  </a:schemeClr>
                </a:solidFill>
                <a:cs typeface="B Titr" panose="00000700000000000000" pitchFamily="2" charset="-78"/>
              </a:rPr>
              <a:t>استخدام نیروی </a:t>
            </a:r>
            <a:r>
              <a:rPr lang="fa-IR" b="1" dirty="0" smtClean="0">
                <a:solidFill>
                  <a:schemeClr val="bg2">
                    <a:lumMod val="75000"/>
                  </a:schemeClr>
                </a:solidFill>
                <a:cs typeface="B Titr" panose="00000700000000000000" pitchFamily="2" charset="-78"/>
              </a:rPr>
              <a:t>کار                                  </a:t>
            </a:r>
            <a:r>
              <a:rPr lang="fa-IR" b="1" dirty="0">
                <a:solidFill>
                  <a:schemeClr val="bg2">
                    <a:lumMod val="75000"/>
                  </a:schemeClr>
                </a:solidFill>
                <a:cs typeface="B Titr" panose="00000700000000000000" pitchFamily="2" charset="-78"/>
              </a:rPr>
              <a:t>داشته باشد</a:t>
            </a:r>
            <a:r>
              <a:rPr lang="fa-IR" b="1" dirty="0" smtClean="0">
                <a:solidFill>
                  <a:schemeClr val="bg2">
                    <a:lumMod val="75000"/>
                  </a:schemeClr>
                </a:solidFill>
                <a:cs typeface="B Titr" panose="00000700000000000000" pitchFamily="2" charset="-78"/>
              </a:rPr>
              <a:t>.</a:t>
            </a:r>
            <a:endParaRPr lang="fa-IR" b="1" dirty="0">
              <a:solidFill>
                <a:schemeClr val="bg2">
                  <a:lumMod val="75000"/>
                </a:schemeClr>
              </a:solidFill>
              <a:cs typeface="B Titr" panose="00000700000000000000" pitchFamily="2" charset="-78"/>
            </a:endParaRPr>
          </a:p>
          <a:p>
            <a:pPr algn="r" rtl="1"/>
            <a:endParaRPr lang="fa-IR" b="1" dirty="0">
              <a:solidFill>
                <a:schemeClr val="bg2">
                  <a:lumMod val="75000"/>
                </a:schemeClr>
              </a:solidFill>
              <a:cs typeface="B Titr" panose="00000700000000000000" pitchFamily="2" charset="-78"/>
            </a:endParaRPr>
          </a:p>
          <a:p>
            <a:pPr algn="r" rtl="1"/>
            <a:r>
              <a:rPr lang="en-US" b="1" dirty="0" smtClean="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کارآفرین باید #</a:t>
            </a:r>
            <a:r>
              <a:rPr lang="fa-IR" b="1" dirty="0">
                <a:solidFill>
                  <a:srgbClr val="FF0000"/>
                </a:solidFill>
                <a:cs typeface="B Titr" panose="00000700000000000000" pitchFamily="2" charset="-78"/>
              </a:rPr>
              <a:t>توانایی_مالی</a:t>
            </a:r>
            <a:r>
              <a:rPr lang="fa-IR" b="1" dirty="0">
                <a:solidFill>
                  <a:schemeClr val="bg2">
                    <a:lumMod val="75000"/>
                  </a:schemeClr>
                </a:solidFill>
                <a:cs typeface="B Titr" panose="00000700000000000000" pitchFamily="2" charset="-78"/>
              </a:rPr>
              <a:t> لازم را برای راه اندازی کسب و کارش داشته باشد.</a:t>
            </a:r>
          </a:p>
          <a:p>
            <a:pPr algn="r" rtl="1"/>
            <a:r>
              <a:rPr lang="en-US" b="1" dirty="0">
                <a:solidFill>
                  <a:schemeClr val="bg2">
                    <a:lumMod val="75000"/>
                  </a:schemeClr>
                </a:solidFill>
                <a:cs typeface="B Titr" panose="00000700000000000000" pitchFamily="2" charset="-78"/>
              </a:rPr>
              <a:t>✅ </a:t>
            </a:r>
            <a:r>
              <a:rPr lang="fa-IR" b="1" dirty="0">
                <a:solidFill>
                  <a:schemeClr val="bg2">
                    <a:lumMod val="75000"/>
                  </a:schemeClr>
                </a:solidFill>
                <a:cs typeface="B Titr" panose="00000700000000000000" pitchFamily="2" charset="-78"/>
              </a:rPr>
              <a:t>کارافرین باید بداند در آغاز کارش ممکن است </a:t>
            </a:r>
            <a:r>
              <a:rPr lang="fa-IR" b="1" dirty="0">
                <a:solidFill>
                  <a:srgbClr val="FF0000"/>
                </a:solidFill>
                <a:cs typeface="B Titr" panose="00000700000000000000" pitchFamily="2" charset="-78"/>
              </a:rPr>
              <a:t>با موفقیت کمتر </a:t>
            </a:r>
            <a:r>
              <a:rPr lang="fa-IR" b="1" dirty="0">
                <a:solidFill>
                  <a:schemeClr val="bg2">
                    <a:lumMod val="75000"/>
                  </a:schemeClr>
                </a:solidFill>
                <a:cs typeface="B Titr" panose="00000700000000000000" pitchFamily="2" charset="-78"/>
              </a:rPr>
              <a:t>یا </a:t>
            </a:r>
            <a:r>
              <a:rPr lang="fa-IR" b="1" dirty="0">
                <a:solidFill>
                  <a:srgbClr val="FF0000"/>
                </a:solidFill>
                <a:cs typeface="B Titr" panose="00000700000000000000" pitchFamily="2" charset="-78"/>
              </a:rPr>
              <a:t>عدم موفقیت </a:t>
            </a:r>
            <a:r>
              <a:rPr lang="fa-IR" b="1" dirty="0">
                <a:solidFill>
                  <a:schemeClr val="bg2">
                    <a:lumMod val="75000"/>
                  </a:schemeClr>
                </a:solidFill>
                <a:cs typeface="B Titr" panose="00000700000000000000" pitchFamily="2" charset="-78"/>
              </a:rPr>
              <a:t>روبرو شود.</a:t>
            </a:r>
            <a:endParaRPr lang="en-US" b="1" dirty="0">
              <a:solidFill>
                <a:schemeClr val="bg2">
                  <a:lumMod val="75000"/>
                </a:schemeClr>
              </a:solidFill>
              <a:cs typeface="B Titr" panose="00000700000000000000" pitchFamily="2" charset="-78"/>
            </a:endParaRPr>
          </a:p>
        </p:txBody>
      </p:sp>
    </p:spTree>
    <p:extLst>
      <p:ext uri="{BB962C8B-B14F-4D97-AF65-F5344CB8AC3E}">
        <p14:creationId xmlns:p14="http://schemas.microsoft.com/office/powerpoint/2010/main" val="8639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1293</TotalTime>
  <Words>888</Words>
  <Application>Microsoft Office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 Titr</vt:lpstr>
      <vt:lpstr>Century Gothic</vt:lpstr>
      <vt:lpstr>Times New Roman</vt:lpstr>
      <vt:lpstr>Wingdings</vt:lpstr>
      <vt:lpstr>Wingdings 3</vt:lpstr>
      <vt:lpstr>Ion</vt:lpstr>
      <vt:lpstr>PowerPoint Presentation</vt:lpstr>
      <vt:lpstr>PowerPoint Presentation</vt:lpstr>
      <vt:lpstr>درس اول            و</vt:lpstr>
      <vt:lpstr>PowerPoint Presentation</vt:lpstr>
      <vt:lpstr>PowerPoint Presentation</vt:lpstr>
      <vt:lpstr>PowerPoint Presentation</vt:lpstr>
      <vt:lpstr>PowerPoint Presentation</vt:lpstr>
      <vt:lpstr>کارآفرین کیست؟</vt:lpstr>
      <vt:lpstr>PowerPoint Presentation</vt:lpstr>
      <vt:lpstr>PowerPoint Presentation</vt:lpstr>
      <vt:lpstr>PowerPoint Presentation</vt:lpstr>
      <vt:lpstr>PowerPoint Presentation</vt:lpstr>
      <vt:lpstr>PowerPoint Presentation</vt:lpstr>
      <vt:lpstr>PowerPoint Presentation</vt:lpstr>
      <vt:lpstr>  * حل مسئله با هم در کلاس       - صاحب یک پیتزا فروشی هزینه هایی به شرح زیر دارد، از طرفی در این فست فودی در ماه گذشته 1200  عدد پیتزا به قیمت    35،000 تومان فروخته شده. سود یا زیان ماهانه این واحد صنفی را بر حسب  ریال محاسبه فرمایید.)همه اعداد برحسب تومان  میباشد.   هزینه تهیه مواد اولیه : 31،000،000   اجاره ماهیانه:8،500،000 :        دستمزد ماهانه هرکارگر :  (تعداد کارگر ها سه نفر می باشد 2،000،000  )                                   دستمزد آشپز:  4،200،000       هزینه ماهانه آب ، برق و ... : 850،000                                                                      </vt:lpstr>
      <vt:lpstr>PowerPoint Presentation</vt:lpstr>
      <vt:lpstr>PowerPoint Presentation</vt:lpstr>
      <vt:lpstr>PowerPoint Presentation</vt:lpstr>
      <vt:lpstr>پایان  ممنون از توجه شما عزیزان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xp shop</dc:creator>
  <cp:lastModifiedBy>xp shop</cp:lastModifiedBy>
  <cp:revision>85</cp:revision>
  <dcterms:created xsi:type="dcterms:W3CDTF">2020-08-22T09:55:47Z</dcterms:created>
  <dcterms:modified xsi:type="dcterms:W3CDTF">2020-12-27T21:16:08Z</dcterms:modified>
</cp:coreProperties>
</file>