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74" r:id="rId3"/>
    <p:sldId id="256" r:id="rId4"/>
    <p:sldId id="258" r:id="rId5"/>
    <p:sldId id="259" r:id="rId6"/>
    <p:sldId id="272" r:id="rId7"/>
    <p:sldId id="260" r:id="rId8"/>
    <p:sldId id="261" r:id="rId9"/>
    <p:sldId id="262" r:id="rId10"/>
    <p:sldId id="263" r:id="rId11"/>
    <p:sldId id="264" r:id="rId12"/>
    <p:sldId id="265" r:id="rId13"/>
    <p:sldId id="266" r:id="rId14"/>
    <p:sldId id="267" r:id="rId15"/>
    <p:sldId id="268" r:id="rId16"/>
    <p:sldId id="269" r:id="rId17"/>
    <p:sldId id="271" r:id="rId18"/>
    <p:sldId id="270"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30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2C7707B-AD5B-43B7-A1C7-8977E92AE00C}" type="datetimeFigureOut">
              <a:rPr lang="en-US" smtClean="0"/>
              <a:t>9/30/2020</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FCF6BBC4-79A1-4783-BD0C-5C3849C5C336}" type="slidenum">
              <a:rPr lang="en-US" smtClean="0"/>
              <a:t>‹#›</a:t>
            </a:fld>
            <a:endParaRPr lang="en-US"/>
          </a:p>
        </p:txBody>
      </p:sp>
    </p:spTree>
    <p:extLst>
      <p:ext uri="{BB962C8B-B14F-4D97-AF65-F5344CB8AC3E}">
        <p14:creationId xmlns:p14="http://schemas.microsoft.com/office/powerpoint/2010/main" val="2000529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2C7707B-AD5B-43B7-A1C7-8977E92AE00C}"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6BBC4-79A1-4783-BD0C-5C3849C5C336}" type="slidenum">
              <a:rPr lang="en-US" smtClean="0"/>
              <a:t>‹#›</a:t>
            </a:fld>
            <a:endParaRPr lang="en-US"/>
          </a:p>
        </p:txBody>
      </p:sp>
    </p:spTree>
    <p:extLst>
      <p:ext uri="{BB962C8B-B14F-4D97-AF65-F5344CB8AC3E}">
        <p14:creationId xmlns:p14="http://schemas.microsoft.com/office/powerpoint/2010/main" val="41865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C7707B-AD5B-43B7-A1C7-8977E92AE00C}"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6BBC4-79A1-4783-BD0C-5C3849C5C336}" type="slidenum">
              <a:rPr lang="en-US" smtClean="0"/>
              <a:t>‹#›</a:t>
            </a:fld>
            <a:endParaRPr lang="en-US"/>
          </a:p>
        </p:txBody>
      </p:sp>
    </p:spTree>
    <p:extLst>
      <p:ext uri="{BB962C8B-B14F-4D97-AF65-F5344CB8AC3E}">
        <p14:creationId xmlns:p14="http://schemas.microsoft.com/office/powerpoint/2010/main" val="3681379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C7707B-AD5B-43B7-A1C7-8977E92AE00C}"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6BBC4-79A1-4783-BD0C-5C3849C5C336}" type="slidenum">
              <a:rPr lang="en-US" smtClean="0"/>
              <a:t>‹#›</a:t>
            </a:fld>
            <a:endParaRPr lang="en-US"/>
          </a:p>
        </p:txBody>
      </p:sp>
    </p:spTree>
    <p:extLst>
      <p:ext uri="{BB962C8B-B14F-4D97-AF65-F5344CB8AC3E}">
        <p14:creationId xmlns:p14="http://schemas.microsoft.com/office/powerpoint/2010/main" val="277601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C7707B-AD5B-43B7-A1C7-8977E92AE00C}"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6BBC4-79A1-4783-BD0C-5C3849C5C336}" type="slidenum">
              <a:rPr lang="en-US" smtClean="0"/>
              <a:t>‹#›</a:t>
            </a:fld>
            <a:endParaRPr lang="en-US"/>
          </a:p>
        </p:txBody>
      </p:sp>
    </p:spTree>
    <p:extLst>
      <p:ext uri="{BB962C8B-B14F-4D97-AF65-F5344CB8AC3E}">
        <p14:creationId xmlns:p14="http://schemas.microsoft.com/office/powerpoint/2010/main" val="722433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C7707B-AD5B-43B7-A1C7-8977E92AE00C}"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6BBC4-79A1-4783-BD0C-5C3849C5C336}" type="slidenum">
              <a:rPr lang="en-US" smtClean="0"/>
              <a:t>‹#›</a:t>
            </a:fld>
            <a:endParaRPr lang="en-US"/>
          </a:p>
        </p:txBody>
      </p:sp>
    </p:spTree>
    <p:extLst>
      <p:ext uri="{BB962C8B-B14F-4D97-AF65-F5344CB8AC3E}">
        <p14:creationId xmlns:p14="http://schemas.microsoft.com/office/powerpoint/2010/main" val="218033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C7707B-AD5B-43B7-A1C7-8977E92AE00C}"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6BBC4-79A1-4783-BD0C-5C3849C5C336}" type="slidenum">
              <a:rPr lang="en-US" smtClean="0"/>
              <a:t>‹#›</a:t>
            </a:fld>
            <a:endParaRPr lang="en-US"/>
          </a:p>
        </p:txBody>
      </p:sp>
    </p:spTree>
    <p:extLst>
      <p:ext uri="{BB962C8B-B14F-4D97-AF65-F5344CB8AC3E}">
        <p14:creationId xmlns:p14="http://schemas.microsoft.com/office/powerpoint/2010/main" val="1092715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C7707B-AD5B-43B7-A1C7-8977E92AE00C}"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6BBC4-79A1-4783-BD0C-5C3849C5C336}" type="slidenum">
              <a:rPr lang="en-US" smtClean="0"/>
              <a:t>‹#›</a:t>
            </a:fld>
            <a:endParaRPr lang="en-US"/>
          </a:p>
        </p:txBody>
      </p:sp>
    </p:spTree>
    <p:extLst>
      <p:ext uri="{BB962C8B-B14F-4D97-AF65-F5344CB8AC3E}">
        <p14:creationId xmlns:p14="http://schemas.microsoft.com/office/powerpoint/2010/main" val="2388629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C7707B-AD5B-43B7-A1C7-8977E92AE00C}"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6BBC4-79A1-4783-BD0C-5C3849C5C336}" type="slidenum">
              <a:rPr lang="en-US" smtClean="0"/>
              <a:t>‹#›</a:t>
            </a:fld>
            <a:endParaRPr lang="en-US"/>
          </a:p>
        </p:txBody>
      </p:sp>
    </p:spTree>
    <p:extLst>
      <p:ext uri="{BB962C8B-B14F-4D97-AF65-F5344CB8AC3E}">
        <p14:creationId xmlns:p14="http://schemas.microsoft.com/office/powerpoint/2010/main" val="68642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C7707B-AD5B-43B7-A1C7-8977E92AE00C}"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FCF6BBC4-79A1-4783-BD0C-5C3849C5C336}" type="slidenum">
              <a:rPr lang="en-US" smtClean="0"/>
              <a:t>‹#›</a:t>
            </a:fld>
            <a:endParaRPr lang="en-US"/>
          </a:p>
        </p:txBody>
      </p:sp>
    </p:spTree>
    <p:extLst>
      <p:ext uri="{BB962C8B-B14F-4D97-AF65-F5344CB8AC3E}">
        <p14:creationId xmlns:p14="http://schemas.microsoft.com/office/powerpoint/2010/main" val="3253385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C7707B-AD5B-43B7-A1C7-8977E92AE00C}"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6BBC4-79A1-4783-BD0C-5C3849C5C336}" type="slidenum">
              <a:rPr lang="en-US" smtClean="0"/>
              <a:t>‹#›</a:t>
            </a:fld>
            <a:endParaRPr lang="en-US"/>
          </a:p>
        </p:txBody>
      </p:sp>
    </p:spTree>
    <p:extLst>
      <p:ext uri="{BB962C8B-B14F-4D97-AF65-F5344CB8AC3E}">
        <p14:creationId xmlns:p14="http://schemas.microsoft.com/office/powerpoint/2010/main" val="1449905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C7707B-AD5B-43B7-A1C7-8977E92AE00C}"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6BBC4-79A1-4783-BD0C-5C3849C5C336}" type="slidenum">
              <a:rPr lang="en-US" smtClean="0"/>
              <a:t>‹#›</a:t>
            </a:fld>
            <a:endParaRPr lang="en-US"/>
          </a:p>
        </p:txBody>
      </p:sp>
    </p:spTree>
    <p:extLst>
      <p:ext uri="{BB962C8B-B14F-4D97-AF65-F5344CB8AC3E}">
        <p14:creationId xmlns:p14="http://schemas.microsoft.com/office/powerpoint/2010/main" val="3790239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2C7707B-AD5B-43B7-A1C7-8977E92AE00C}" type="datetimeFigureOut">
              <a:rPr lang="en-US" smtClean="0"/>
              <a:t>9/30/2020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F6BBC4-79A1-4783-BD0C-5C3849C5C336}" type="slidenum">
              <a:rPr lang="en-US" smtClean="0"/>
              <a:t>‹#›</a:t>
            </a:fld>
            <a:endParaRPr lang="en-US"/>
          </a:p>
        </p:txBody>
      </p:sp>
    </p:spTree>
    <p:extLst>
      <p:ext uri="{BB962C8B-B14F-4D97-AF65-F5344CB8AC3E}">
        <p14:creationId xmlns:p14="http://schemas.microsoft.com/office/powerpoint/2010/main" val="3822863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2C7707B-AD5B-43B7-A1C7-8977E92AE00C}" type="datetimeFigureOut">
              <a:rPr lang="en-US" smtClean="0"/>
              <a:t>9/30/2020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F6BBC4-79A1-4783-BD0C-5C3849C5C336}" type="slidenum">
              <a:rPr lang="en-US" smtClean="0"/>
              <a:t>‹#›</a:t>
            </a:fld>
            <a:endParaRPr lang="en-US"/>
          </a:p>
        </p:txBody>
      </p:sp>
    </p:spTree>
    <p:extLst>
      <p:ext uri="{BB962C8B-B14F-4D97-AF65-F5344CB8AC3E}">
        <p14:creationId xmlns:p14="http://schemas.microsoft.com/office/powerpoint/2010/main" val="3672417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C7707B-AD5B-43B7-A1C7-8977E92AE00C}" type="datetimeFigureOut">
              <a:rPr lang="en-US" smtClean="0"/>
              <a:t>9/30/2020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F6BBC4-79A1-4783-BD0C-5C3849C5C336}" type="slidenum">
              <a:rPr lang="en-US" smtClean="0"/>
              <a:t>‹#›</a:t>
            </a:fld>
            <a:endParaRPr lang="en-US"/>
          </a:p>
        </p:txBody>
      </p:sp>
    </p:spTree>
    <p:extLst>
      <p:ext uri="{BB962C8B-B14F-4D97-AF65-F5344CB8AC3E}">
        <p14:creationId xmlns:p14="http://schemas.microsoft.com/office/powerpoint/2010/main" val="148857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2C7707B-AD5B-43B7-A1C7-8977E92AE00C}"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6BBC4-79A1-4783-BD0C-5C3849C5C336}" type="slidenum">
              <a:rPr lang="en-US" smtClean="0"/>
              <a:t>‹#›</a:t>
            </a:fld>
            <a:endParaRPr lang="en-US"/>
          </a:p>
        </p:txBody>
      </p:sp>
    </p:spTree>
    <p:extLst>
      <p:ext uri="{BB962C8B-B14F-4D97-AF65-F5344CB8AC3E}">
        <p14:creationId xmlns:p14="http://schemas.microsoft.com/office/powerpoint/2010/main" val="2178054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2C7707B-AD5B-43B7-A1C7-8977E92AE00C}"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6BBC4-79A1-4783-BD0C-5C3849C5C336}" type="slidenum">
              <a:rPr lang="en-US" smtClean="0"/>
              <a:t>‹#›</a:t>
            </a:fld>
            <a:endParaRPr lang="en-US"/>
          </a:p>
        </p:txBody>
      </p:sp>
    </p:spTree>
    <p:extLst>
      <p:ext uri="{BB962C8B-B14F-4D97-AF65-F5344CB8AC3E}">
        <p14:creationId xmlns:p14="http://schemas.microsoft.com/office/powerpoint/2010/main" val="4175394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2C7707B-AD5B-43B7-A1C7-8977E92AE00C}" type="datetimeFigureOut">
              <a:rPr lang="en-US" smtClean="0"/>
              <a:t>9/30/2020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CF6BBC4-79A1-4783-BD0C-5C3849C5C336}" type="slidenum">
              <a:rPr lang="en-US" smtClean="0"/>
              <a:t>‹#›</a:t>
            </a:fld>
            <a:endParaRPr lang="en-US"/>
          </a:p>
        </p:txBody>
      </p:sp>
    </p:spTree>
    <p:extLst>
      <p:ext uri="{BB962C8B-B14F-4D97-AF65-F5344CB8AC3E}">
        <p14:creationId xmlns:p14="http://schemas.microsoft.com/office/powerpoint/2010/main" val="266301882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6.xml"/><Relationship Id="rId5" Type="http://schemas.openxmlformats.org/officeDocument/2006/relationships/image" Target="../media/image8.tmp"/><Relationship Id="rId4" Type="http://schemas.openxmlformats.org/officeDocument/2006/relationships/image" Target="../media/image7.tmp"/></Relationships>
</file>

<file path=ppt/slides/_rels/slide5.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6.xml"/><Relationship Id="rId4" Type="http://schemas.openxmlformats.org/officeDocument/2006/relationships/image" Target="../media/image11.tm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76880" y="457200"/>
            <a:ext cx="7599680" cy="4541520"/>
          </a:xfrm>
          <a:prstGeom prst="rect">
            <a:avLst/>
          </a:prstGeom>
        </p:spPr>
      </p:pic>
      <p:sp>
        <p:nvSpPr>
          <p:cNvPr id="5" name="Title 4"/>
          <p:cNvSpPr>
            <a:spLocks noGrp="1"/>
          </p:cNvSpPr>
          <p:nvPr>
            <p:ph type="title"/>
          </p:nvPr>
        </p:nvSpPr>
        <p:spPr>
          <a:xfrm>
            <a:off x="1606231" y="4892041"/>
            <a:ext cx="10018713" cy="1752599"/>
          </a:xfrm>
        </p:spPr>
        <p:txBody>
          <a:bodyPr/>
          <a:lstStyle/>
          <a:p>
            <a:r>
              <a:rPr lang="fa-IR" dirty="0" smtClean="0"/>
              <a:t>گروه اقتصاد استان سیستان و بلوچستان</a:t>
            </a:r>
            <a:endParaRPr lang="en-US" dirty="0"/>
          </a:p>
        </p:txBody>
      </p:sp>
    </p:spTree>
    <p:extLst>
      <p:ext uri="{BB962C8B-B14F-4D97-AF65-F5344CB8AC3E}">
        <p14:creationId xmlns:p14="http://schemas.microsoft.com/office/powerpoint/2010/main" val="384560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5156" y="2143589"/>
            <a:ext cx="10018713" cy="1041491"/>
          </a:xfrm>
          <a:solidFill>
            <a:schemeClr val="accent1">
              <a:lumMod val="50000"/>
            </a:schemeClr>
          </a:solidFill>
        </p:spPr>
        <p:txBody>
          <a:bodyPr>
            <a:normAutofit/>
          </a:bodyPr>
          <a:lstStyle/>
          <a:p>
            <a:r>
              <a:rPr lang="fa-IR" sz="2000" b="1" dirty="0">
                <a:solidFill>
                  <a:schemeClr val="bg1"/>
                </a:solidFill>
              </a:rPr>
              <a:t>نوع دوم :شراكت</a:t>
            </a:r>
            <a:endParaRPr lang="en-US" sz="2000" b="1" dirty="0">
              <a:solidFill>
                <a:schemeClr val="bg1"/>
              </a:solidFill>
            </a:endParaRPr>
          </a:p>
        </p:txBody>
      </p:sp>
      <p:sp>
        <p:nvSpPr>
          <p:cNvPr id="3" name="Text Placeholder 2"/>
          <p:cNvSpPr>
            <a:spLocks noGrp="1"/>
          </p:cNvSpPr>
          <p:nvPr>
            <p:ph type="body" idx="4294967295"/>
          </p:nvPr>
        </p:nvSpPr>
        <p:spPr>
          <a:xfrm>
            <a:off x="1930873" y="3414841"/>
            <a:ext cx="9987280" cy="881807"/>
          </a:xfrm>
          <a:solidFill>
            <a:schemeClr val="accent1">
              <a:lumMod val="75000"/>
            </a:schemeClr>
          </a:solidFill>
        </p:spPr>
        <p:txBody>
          <a:bodyPr>
            <a:normAutofit/>
          </a:bodyPr>
          <a:lstStyle/>
          <a:p>
            <a:pPr lvl="1" algn="r"/>
            <a:r>
              <a:rPr lang="fa-IR" dirty="0"/>
              <a:t>شراکت، </a:t>
            </a:r>
            <a:r>
              <a:rPr lang="fa-IR" dirty="0" smtClean="0"/>
              <a:t>کسب وکاری </a:t>
            </a:r>
            <a:r>
              <a:rPr lang="fa-IR" dirty="0"/>
              <a:t>متعلق به دو نفر یا بیشتر است که شریک نامیده </a:t>
            </a:r>
            <a:r>
              <a:rPr lang="fa-IR" dirty="0" smtClean="0"/>
              <a:t>می شوند.</a:t>
            </a:r>
            <a:endParaRPr lang="en-US" dirty="0"/>
          </a:p>
        </p:txBody>
      </p:sp>
      <p:sp>
        <p:nvSpPr>
          <p:cNvPr id="4" name="Rectangle 3"/>
          <p:cNvSpPr/>
          <p:nvPr/>
        </p:nvSpPr>
        <p:spPr>
          <a:xfrm>
            <a:off x="1930873" y="4526409"/>
            <a:ext cx="9987280" cy="646331"/>
          </a:xfrm>
          <a:prstGeom prst="rect">
            <a:avLst/>
          </a:prstGeom>
          <a:solidFill>
            <a:schemeClr val="bg1">
              <a:lumMod val="75000"/>
            </a:schemeClr>
          </a:solidFill>
        </p:spPr>
        <p:txBody>
          <a:bodyPr wrap="square">
            <a:spAutoFit/>
          </a:bodyPr>
          <a:lstStyle/>
          <a:p>
            <a:pPr algn="r"/>
            <a:r>
              <a:rPr lang="fa-IR" dirty="0" smtClean="0"/>
              <a:t>هرکدام هم متناسب با سهمشان در سود و زیان کسب وکار سهیم اند. </a:t>
            </a:r>
          </a:p>
          <a:p>
            <a:pPr algn="r"/>
            <a:endParaRPr lang="en-US" dirty="0"/>
          </a:p>
        </p:txBody>
      </p:sp>
      <p:sp>
        <p:nvSpPr>
          <p:cNvPr id="5" name="Rectangle 4"/>
          <p:cNvSpPr/>
          <p:nvPr/>
        </p:nvSpPr>
        <p:spPr>
          <a:xfrm>
            <a:off x="1839434" y="5451160"/>
            <a:ext cx="10201593" cy="646331"/>
          </a:xfrm>
          <a:prstGeom prst="rect">
            <a:avLst/>
          </a:prstGeom>
          <a:solidFill>
            <a:schemeClr val="bg2">
              <a:lumMod val="50000"/>
            </a:schemeClr>
          </a:solidFill>
        </p:spPr>
        <p:txBody>
          <a:bodyPr wrap="square">
            <a:spAutoFit/>
          </a:bodyPr>
          <a:lstStyle/>
          <a:p>
            <a:pPr algn="r"/>
            <a:r>
              <a:rPr lang="fa-IR" dirty="0" smtClean="0"/>
              <a:t>کسب وکار شخصی شما، مشابه بیشتر کسب وکارهای شراکتی کوچک، مانند برخی ا ز  مغازهها،  رستورانها و پیمانکاران است .</a:t>
            </a:r>
            <a:endParaRPr lang="fa-IR" dirty="0"/>
          </a:p>
        </p:txBody>
      </p:sp>
      <p:pic>
        <p:nvPicPr>
          <p:cNvPr id="6" name="Picture 5"/>
          <p:cNvPicPr>
            <a:picLocks noChangeAspect="1"/>
          </p:cNvPicPr>
          <p:nvPr/>
        </p:nvPicPr>
        <p:blipFill>
          <a:blip r:embed="rId2"/>
          <a:stretch>
            <a:fillRect/>
          </a:stretch>
        </p:blipFill>
        <p:spPr>
          <a:xfrm>
            <a:off x="7947342" y="91990"/>
            <a:ext cx="3675698" cy="1821838"/>
          </a:xfrm>
          <a:prstGeom prst="rect">
            <a:avLst/>
          </a:prstGeom>
        </p:spPr>
      </p:pic>
    </p:spTree>
    <p:extLst>
      <p:ext uri="{BB962C8B-B14F-4D97-AF65-F5344CB8AC3E}">
        <p14:creationId xmlns:p14="http://schemas.microsoft.com/office/powerpoint/2010/main" val="15518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circle(in)">
                                      <p:cBhvr>
                                        <p:cTn id="20" dur="2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ircle(in)">
                                      <p:cBhvr>
                                        <p:cTn id="3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0160" y="139702"/>
            <a:ext cx="6936954" cy="733701"/>
          </a:xfrm>
        </p:spPr>
        <p:txBody>
          <a:bodyPr>
            <a:normAutofit/>
          </a:bodyPr>
          <a:lstStyle/>
          <a:p>
            <a:r>
              <a:rPr lang="fa-IR" sz="2800" dirty="0"/>
              <a:t>چگونه یک فعالیت شراکتی راه اندازی کنیم؟</a:t>
            </a:r>
            <a:endParaRPr lang="en-US" sz="2800" dirty="0"/>
          </a:p>
        </p:txBody>
      </p:sp>
      <p:sp>
        <p:nvSpPr>
          <p:cNvPr id="3" name="Text Placeholder 2"/>
          <p:cNvSpPr>
            <a:spLocks noGrp="1"/>
          </p:cNvSpPr>
          <p:nvPr>
            <p:ph type="body" idx="1"/>
          </p:nvPr>
        </p:nvSpPr>
        <p:spPr>
          <a:xfrm>
            <a:off x="5262880" y="1253679"/>
            <a:ext cx="6843714" cy="595441"/>
          </a:xfrm>
          <a:solidFill>
            <a:schemeClr val="bg2">
              <a:lumMod val="90000"/>
            </a:schemeClr>
          </a:solidFill>
        </p:spPr>
        <p:txBody>
          <a:bodyPr>
            <a:normAutofit fontScale="25000" lnSpcReduction="20000"/>
          </a:bodyPr>
          <a:lstStyle/>
          <a:p>
            <a:r>
              <a:rPr lang="fa-IR" sz="6200" dirty="0"/>
              <a:t>کسب وکارهای شراکتی همانند کسب و کارهای شخصی بسیار آسان راه اندازی می شوند و مانند كسب و كارهاي شخصي </a:t>
            </a:r>
            <a:r>
              <a:rPr lang="fa-IR" sz="6200" dirty="0" smtClean="0"/>
              <a:t>هستند </a:t>
            </a:r>
          </a:p>
          <a:p>
            <a:r>
              <a:rPr lang="fa-IR" dirty="0" smtClean="0"/>
              <a:t> </a:t>
            </a:r>
            <a:endParaRPr lang="en-US" dirty="0"/>
          </a:p>
        </p:txBody>
      </p:sp>
      <p:sp>
        <p:nvSpPr>
          <p:cNvPr id="4" name="Rectangle 3"/>
          <p:cNvSpPr/>
          <p:nvPr/>
        </p:nvSpPr>
        <p:spPr>
          <a:xfrm>
            <a:off x="2168048" y="2516366"/>
            <a:ext cx="4344459" cy="1200329"/>
          </a:xfrm>
          <a:prstGeom prst="rect">
            <a:avLst/>
          </a:prstGeom>
          <a:solidFill>
            <a:schemeClr val="tx1">
              <a:lumMod val="50000"/>
              <a:lumOff val="50000"/>
            </a:schemeClr>
          </a:solidFill>
        </p:spPr>
        <p:txBody>
          <a:bodyPr wrap="square">
            <a:spAutoFit/>
          </a:bodyPr>
          <a:lstStyle/>
          <a:p>
            <a:pPr algn="r"/>
            <a:r>
              <a:rPr lang="fa-IR" dirty="0" smtClean="0"/>
              <a:t>شامل :</a:t>
            </a:r>
          </a:p>
          <a:p>
            <a:pPr algn="r"/>
            <a:r>
              <a:rPr lang="fa-IR" dirty="0" smtClean="0"/>
              <a:t>ثبت اسم</a:t>
            </a:r>
          </a:p>
          <a:p>
            <a:pPr algn="r"/>
            <a:r>
              <a:rPr lang="fa-IR" dirty="0" smtClean="0"/>
              <a:t>اخذ پروانه ها و مجوزها و</a:t>
            </a:r>
          </a:p>
          <a:p>
            <a:pPr algn="r"/>
            <a:r>
              <a:rPr lang="fa-IR" dirty="0" smtClean="0"/>
              <a:t>نگارش قرارداد شراکت بین افراد است</a:t>
            </a:r>
            <a:endParaRPr lang="en-US" dirty="0"/>
          </a:p>
        </p:txBody>
      </p:sp>
      <p:sp>
        <p:nvSpPr>
          <p:cNvPr id="5" name="Rectangle 4"/>
          <p:cNvSpPr/>
          <p:nvPr/>
        </p:nvSpPr>
        <p:spPr>
          <a:xfrm>
            <a:off x="7449238" y="3532029"/>
            <a:ext cx="4344459" cy="369332"/>
          </a:xfrm>
          <a:prstGeom prst="rect">
            <a:avLst/>
          </a:prstGeom>
          <a:solidFill>
            <a:schemeClr val="bg2">
              <a:lumMod val="90000"/>
            </a:schemeClr>
          </a:solidFill>
        </p:spPr>
        <p:txBody>
          <a:bodyPr wrap="none">
            <a:spAutoFit/>
          </a:bodyPr>
          <a:lstStyle/>
          <a:p>
            <a:r>
              <a:rPr lang="fa-IR" dirty="0" smtClean="0"/>
              <a:t>قراردادهاي شراكت داراي چه مواردي است؟</a:t>
            </a:r>
            <a:endParaRPr lang="en-US" dirty="0"/>
          </a:p>
        </p:txBody>
      </p:sp>
      <p:sp>
        <p:nvSpPr>
          <p:cNvPr id="6" name="Rectangle 5"/>
          <p:cNvSpPr/>
          <p:nvPr/>
        </p:nvSpPr>
        <p:spPr>
          <a:xfrm>
            <a:off x="5317597" y="4106942"/>
            <a:ext cx="6096000" cy="1477328"/>
          </a:xfrm>
          <a:prstGeom prst="rect">
            <a:avLst/>
          </a:prstGeom>
        </p:spPr>
        <p:txBody>
          <a:bodyPr>
            <a:spAutoFit/>
          </a:bodyPr>
          <a:lstStyle/>
          <a:p>
            <a:pPr algn="r"/>
            <a:r>
              <a:rPr lang="fa-IR" dirty="0" smtClean="0"/>
              <a:t>در قراردادهای شراکت بین افراد، مواردی از جمله :</a:t>
            </a:r>
          </a:p>
          <a:p>
            <a:pPr algn="r"/>
            <a:r>
              <a:rPr lang="fa-IR" dirty="0" smtClean="0"/>
              <a:t>*مشخص کردن محدودۀ اختیارات و وظایف افراد، </a:t>
            </a:r>
          </a:p>
          <a:p>
            <a:pPr algn="r"/>
            <a:r>
              <a:rPr lang="fa-IR" dirty="0" smtClean="0"/>
              <a:t>*نحوۀ تقسیم سود یا زیان،</a:t>
            </a:r>
          </a:p>
          <a:p>
            <a:pPr algn="r"/>
            <a:r>
              <a:rPr lang="fa-IR" dirty="0" smtClean="0"/>
              <a:t> *حل اختلافات بین آنها </a:t>
            </a:r>
          </a:p>
          <a:p>
            <a:pPr algn="r"/>
            <a:r>
              <a:rPr lang="fa-IR" dirty="0" smtClean="0"/>
              <a:t>*تصمیم گیری در مورد انحلال و... مطرح می شود .</a:t>
            </a:r>
            <a:endParaRPr lang="en-US" dirty="0"/>
          </a:p>
        </p:txBody>
      </p:sp>
      <p:sp>
        <p:nvSpPr>
          <p:cNvPr id="7" name="Rectangle 6"/>
          <p:cNvSpPr/>
          <p:nvPr/>
        </p:nvSpPr>
        <p:spPr>
          <a:xfrm>
            <a:off x="3677920" y="5703070"/>
            <a:ext cx="7802880" cy="923330"/>
          </a:xfrm>
          <a:prstGeom prst="rect">
            <a:avLst/>
          </a:prstGeom>
        </p:spPr>
        <p:txBody>
          <a:bodyPr wrap="square">
            <a:spAutoFit/>
          </a:bodyPr>
          <a:lstStyle/>
          <a:p>
            <a:pPr algn="r"/>
            <a:r>
              <a:rPr lang="fa-IR" dirty="0" smtClean="0">
                <a:solidFill>
                  <a:srgbClr val="C00000"/>
                </a:solidFill>
              </a:rPr>
              <a:t>نکته:اگرچه برای وجود این قرارداد، الزامی قانونی وجود ندارد؛ ولی از جهت روشن شدن حقوق و تکالیف شرکا، به داشتن آن توصیه می شود؛ ضمن اینکه در صورت ثبت رسمی قرارداد، عمل به محتوای آن الزام قانونی پیدا می کند.</a:t>
            </a:r>
            <a:endParaRPr lang="en-US" dirty="0">
              <a:solidFill>
                <a:srgbClr val="C00000"/>
              </a:solidFill>
            </a:endParaRPr>
          </a:p>
        </p:txBody>
      </p:sp>
      <p:pic>
        <p:nvPicPr>
          <p:cNvPr id="8" name="Picture 7"/>
          <p:cNvPicPr>
            <a:picLocks noChangeAspect="1"/>
          </p:cNvPicPr>
          <p:nvPr/>
        </p:nvPicPr>
        <p:blipFill>
          <a:blip r:embed="rId2"/>
          <a:stretch>
            <a:fillRect/>
          </a:stretch>
        </p:blipFill>
        <p:spPr>
          <a:xfrm>
            <a:off x="1726882" y="326136"/>
            <a:ext cx="3190875" cy="1428750"/>
          </a:xfrm>
          <a:prstGeom prst="rect">
            <a:avLst/>
          </a:prstGeom>
        </p:spPr>
      </p:pic>
      <p:sp>
        <p:nvSpPr>
          <p:cNvPr id="9" name="Rectangle 8"/>
          <p:cNvSpPr/>
          <p:nvPr/>
        </p:nvSpPr>
        <p:spPr>
          <a:xfrm>
            <a:off x="1523947" y="1985645"/>
            <a:ext cx="5085046" cy="369332"/>
          </a:xfrm>
          <a:prstGeom prst="rect">
            <a:avLst/>
          </a:prstGeom>
        </p:spPr>
        <p:txBody>
          <a:bodyPr wrap="none">
            <a:spAutoFit/>
          </a:bodyPr>
          <a:lstStyle/>
          <a:p>
            <a:r>
              <a:rPr lang="fa-IR" dirty="0" smtClean="0"/>
              <a:t>گام های اولیه راه اندازی کسب وکار های شراکتی: </a:t>
            </a:r>
            <a:endParaRPr lang="en-US" dirty="0"/>
          </a:p>
        </p:txBody>
      </p:sp>
    </p:spTree>
    <p:extLst>
      <p:ext uri="{BB962C8B-B14F-4D97-AF65-F5344CB8AC3E}">
        <p14:creationId xmlns:p14="http://schemas.microsoft.com/office/powerpoint/2010/main" val="120539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
                                            <p:bg/>
                                          </p:spTgt>
                                        </p:tgtEl>
                                        <p:attrNameLst>
                                          <p:attrName>style.visibility</p:attrName>
                                        </p:attrNameLst>
                                      </p:cBhvr>
                                      <p:to>
                                        <p:strVal val="visible"/>
                                      </p:to>
                                    </p:set>
                                    <p:animEffect transition="in" filter="wheel(1)">
                                      <p:cBhvr>
                                        <p:cTn id="20" dur="2000"/>
                                        <p:tgtEl>
                                          <p:spTgt spid="3">
                                            <p:bg/>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heel(1)">
                                      <p:cBhvr>
                                        <p:cTn id="25" dur="20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fltVal val="0"/>
                                          </p:val>
                                        </p:tav>
                                        <p:tav tm="100000">
                                          <p:val>
                                            <p:strVal val="#ppt_w"/>
                                          </p:val>
                                        </p:tav>
                                      </p:tavLst>
                                    </p:anim>
                                    <p:anim calcmode="lin" valueType="num">
                                      <p:cBhvr>
                                        <p:cTn id="36" dur="1000" fill="hold"/>
                                        <p:tgtEl>
                                          <p:spTgt spid="4"/>
                                        </p:tgtEl>
                                        <p:attrNameLst>
                                          <p:attrName>ppt_h</p:attrName>
                                        </p:attrNameLst>
                                      </p:cBhvr>
                                      <p:tavLst>
                                        <p:tav tm="0">
                                          <p:val>
                                            <p:fltVal val="0"/>
                                          </p:val>
                                        </p:tav>
                                        <p:tav tm="100000">
                                          <p:val>
                                            <p:strVal val="#ppt_h"/>
                                          </p:val>
                                        </p:tav>
                                      </p:tavLst>
                                    </p:anim>
                                    <p:anim calcmode="lin" valueType="num">
                                      <p:cBhvr>
                                        <p:cTn id="37" dur="1000" fill="hold"/>
                                        <p:tgtEl>
                                          <p:spTgt spid="4"/>
                                        </p:tgtEl>
                                        <p:attrNameLst>
                                          <p:attrName>style.rotation</p:attrName>
                                        </p:attrNameLst>
                                      </p:cBhvr>
                                      <p:tavLst>
                                        <p:tav tm="0">
                                          <p:val>
                                            <p:fltVal val="90"/>
                                          </p:val>
                                        </p:tav>
                                        <p:tav tm="100000">
                                          <p:val>
                                            <p:fltVal val="0"/>
                                          </p:val>
                                        </p:tav>
                                      </p:tavLst>
                                    </p:anim>
                                    <p:animEffect transition="in" filter="fade">
                                      <p:cBhvr>
                                        <p:cTn id="38" dur="10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arn(inVertical)">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45"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2000"/>
                                        <p:tgtEl>
                                          <p:spTgt spid="6"/>
                                        </p:tgtEl>
                                      </p:cBhvr>
                                    </p:animEffect>
                                    <p:anim calcmode="lin" valueType="num">
                                      <p:cBhvr>
                                        <p:cTn id="49" dur="2000" fill="hold"/>
                                        <p:tgtEl>
                                          <p:spTgt spid="6"/>
                                        </p:tgtEl>
                                        <p:attrNameLst>
                                          <p:attrName>ppt_w</p:attrName>
                                        </p:attrNameLst>
                                      </p:cBhvr>
                                      <p:tavLst>
                                        <p:tav tm="0" fmla="#ppt_w*sin(2.5*pi*$)">
                                          <p:val>
                                            <p:fltVal val="0"/>
                                          </p:val>
                                        </p:tav>
                                        <p:tav tm="100000">
                                          <p:val>
                                            <p:fltVal val="1"/>
                                          </p:val>
                                        </p:tav>
                                      </p:tavLst>
                                    </p:anim>
                                    <p:anim calcmode="lin" valueType="num">
                                      <p:cBhvr>
                                        <p:cTn id="50"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80">
                                          <p:stCondLst>
                                            <p:cond delay="0"/>
                                          </p:stCondLst>
                                        </p:cTn>
                                        <p:tgtEl>
                                          <p:spTgt spid="7"/>
                                        </p:tgtEl>
                                      </p:cBhvr>
                                    </p:animEffect>
                                    <p:anim calcmode="lin" valueType="num">
                                      <p:cBhvr>
                                        <p:cTn id="5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1" dur="26">
                                          <p:stCondLst>
                                            <p:cond delay="650"/>
                                          </p:stCondLst>
                                        </p:cTn>
                                        <p:tgtEl>
                                          <p:spTgt spid="7"/>
                                        </p:tgtEl>
                                      </p:cBhvr>
                                      <p:to x="100000" y="60000"/>
                                    </p:animScale>
                                    <p:animScale>
                                      <p:cBhvr>
                                        <p:cTn id="62" dur="166" decel="50000">
                                          <p:stCondLst>
                                            <p:cond delay="676"/>
                                          </p:stCondLst>
                                        </p:cTn>
                                        <p:tgtEl>
                                          <p:spTgt spid="7"/>
                                        </p:tgtEl>
                                      </p:cBhvr>
                                      <p:to x="100000" y="100000"/>
                                    </p:animScale>
                                    <p:animScale>
                                      <p:cBhvr>
                                        <p:cTn id="63" dur="26">
                                          <p:stCondLst>
                                            <p:cond delay="1312"/>
                                          </p:stCondLst>
                                        </p:cTn>
                                        <p:tgtEl>
                                          <p:spTgt spid="7"/>
                                        </p:tgtEl>
                                      </p:cBhvr>
                                      <p:to x="100000" y="80000"/>
                                    </p:animScale>
                                    <p:animScale>
                                      <p:cBhvr>
                                        <p:cTn id="64" dur="166" decel="50000">
                                          <p:stCondLst>
                                            <p:cond delay="1338"/>
                                          </p:stCondLst>
                                        </p:cTn>
                                        <p:tgtEl>
                                          <p:spTgt spid="7"/>
                                        </p:tgtEl>
                                      </p:cBhvr>
                                      <p:to x="100000" y="100000"/>
                                    </p:animScale>
                                    <p:animScale>
                                      <p:cBhvr>
                                        <p:cTn id="65" dur="26">
                                          <p:stCondLst>
                                            <p:cond delay="1642"/>
                                          </p:stCondLst>
                                        </p:cTn>
                                        <p:tgtEl>
                                          <p:spTgt spid="7"/>
                                        </p:tgtEl>
                                      </p:cBhvr>
                                      <p:to x="100000" y="90000"/>
                                    </p:animScale>
                                    <p:animScale>
                                      <p:cBhvr>
                                        <p:cTn id="66" dur="166" decel="50000">
                                          <p:stCondLst>
                                            <p:cond delay="1668"/>
                                          </p:stCondLst>
                                        </p:cTn>
                                        <p:tgtEl>
                                          <p:spTgt spid="7"/>
                                        </p:tgtEl>
                                      </p:cBhvr>
                                      <p:to x="100000" y="100000"/>
                                    </p:animScale>
                                    <p:animScale>
                                      <p:cBhvr>
                                        <p:cTn id="67" dur="26">
                                          <p:stCondLst>
                                            <p:cond delay="1808"/>
                                          </p:stCondLst>
                                        </p:cTn>
                                        <p:tgtEl>
                                          <p:spTgt spid="7"/>
                                        </p:tgtEl>
                                      </p:cBhvr>
                                      <p:to x="100000" y="95000"/>
                                    </p:animScale>
                                    <p:animScale>
                                      <p:cBhvr>
                                        <p:cTn id="6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4" grpId="0" animBg="1"/>
      <p:bldP spid="5" grpId="0" animBg="1"/>
      <p:bldP spid="6"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051560"/>
          </a:xfrm>
          <a:solidFill>
            <a:schemeClr val="accent1">
              <a:lumMod val="50000"/>
            </a:schemeClr>
          </a:solidFill>
        </p:spPr>
        <p:txBody>
          <a:bodyPr>
            <a:normAutofit/>
          </a:bodyPr>
          <a:lstStyle/>
          <a:p>
            <a:r>
              <a:rPr lang="fa-IR" sz="2000" dirty="0">
                <a:solidFill>
                  <a:srgbClr val="FFFF00"/>
                </a:solidFill>
              </a:rPr>
              <a:t>با توجه به جدول زیر شما چه نکات دیگری می توانید به این دو ستون اضافه کنید؟ </a:t>
            </a:r>
            <a:endParaRPr lang="en-US" sz="20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1114037"/>
              </p:ext>
            </p:extLst>
          </p:nvPr>
        </p:nvGraphicFramePr>
        <p:xfrm>
          <a:off x="1310640" y="1920240"/>
          <a:ext cx="10718801" cy="3324291"/>
        </p:xfrm>
        <a:graphic>
          <a:graphicData uri="http://schemas.openxmlformats.org/drawingml/2006/table">
            <a:tbl>
              <a:tblPr firstRow="1" firstCol="1" bandRow="1">
                <a:tableStyleId>{5C22544A-7EE6-4342-B048-85BDC9FD1C3A}</a:tableStyleId>
              </a:tblPr>
              <a:tblGrid>
                <a:gridCol w="6746240">
                  <a:extLst>
                    <a:ext uri="{9D8B030D-6E8A-4147-A177-3AD203B41FA5}">
                      <a16:colId xmlns:a16="http://schemas.microsoft.com/office/drawing/2014/main" val="3500998790"/>
                    </a:ext>
                  </a:extLst>
                </a:gridCol>
                <a:gridCol w="3972561">
                  <a:extLst>
                    <a:ext uri="{9D8B030D-6E8A-4147-A177-3AD203B41FA5}">
                      <a16:colId xmlns:a16="http://schemas.microsoft.com/office/drawing/2014/main" val="3204879909"/>
                    </a:ext>
                  </a:extLst>
                </a:gridCol>
              </a:tblGrid>
              <a:tr h="668591">
                <a:tc>
                  <a:txBody>
                    <a:bodyPr/>
                    <a:lstStyle/>
                    <a:p>
                      <a:pPr marL="0" marR="12065" algn="ctr" rtl="1">
                        <a:lnSpc>
                          <a:spcPct val="107000"/>
                        </a:lnSpc>
                        <a:spcBef>
                          <a:spcPts val="0"/>
                        </a:spcBef>
                        <a:spcAft>
                          <a:spcPts val="0"/>
                        </a:spcAft>
                      </a:pPr>
                      <a:r>
                        <a:rPr lang="ar-SA" sz="1600">
                          <a:effectLst/>
                        </a:rPr>
                        <a:t>معایب کسب وکار شراکتی</a:t>
                      </a:r>
                      <a:endPar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23495" marR="36195" marT="71755" marB="0"/>
                </a:tc>
                <a:tc>
                  <a:txBody>
                    <a:bodyPr/>
                    <a:lstStyle/>
                    <a:p>
                      <a:pPr marL="0" marR="12700" algn="ctr" rtl="1">
                        <a:lnSpc>
                          <a:spcPct val="107000"/>
                        </a:lnSpc>
                        <a:spcBef>
                          <a:spcPts val="0"/>
                        </a:spcBef>
                        <a:spcAft>
                          <a:spcPts val="0"/>
                        </a:spcAft>
                      </a:pPr>
                      <a:r>
                        <a:rPr lang="ar-SA" sz="1600">
                          <a:effectLst/>
                        </a:rPr>
                        <a:t>مزایای کسب وکار شراکتی</a:t>
                      </a:r>
                      <a:endPar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23495" marR="36195" marT="71755" marB="0"/>
                </a:tc>
                <a:extLst>
                  <a:ext uri="{0D108BD9-81ED-4DB2-BD59-A6C34878D82A}">
                    <a16:rowId xmlns:a16="http://schemas.microsoft.com/office/drawing/2014/main" val="422666287"/>
                  </a:ext>
                </a:extLst>
              </a:tr>
              <a:tr h="749667">
                <a:tc>
                  <a:txBody>
                    <a:bodyPr/>
                    <a:lstStyle/>
                    <a:p>
                      <a:pPr marL="0" marR="12700" algn="just" rtl="1">
                        <a:lnSpc>
                          <a:spcPct val="107000"/>
                        </a:lnSpc>
                        <a:spcBef>
                          <a:spcPts val="0"/>
                        </a:spcBef>
                        <a:spcAft>
                          <a:spcPts val="0"/>
                        </a:spcAft>
                      </a:pPr>
                      <a:r>
                        <a:rPr lang="ar-SA" sz="1600">
                          <a:effectLst/>
                        </a:rPr>
                        <a:t>افزایش برخی هزینه ها جهت تنظیم قرارداد و مشاوره حقوقی با وکیل</a:t>
                      </a:r>
                      <a:endPar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23495" marR="36195" marT="71755" marB="0" anchor="ctr"/>
                </a:tc>
                <a:tc>
                  <a:txBody>
                    <a:bodyPr/>
                    <a:lstStyle/>
                    <a:p>
                      <a:pPr marL="635" marR="0" algn="r" rtl="1">
                        <a:lnSpc>
                          <a:spcPct val="107000"/>
                        </a:lnSpc>
                        <a:spcBef>
                          <a:spcPts val="0"/>
                        </a:spcBef>
                        <a:spcAft>
                          <a:spcPts val="0"/>
                        </a:spcAft>
                      </a:pPr>
                      <a:r>
                        <a:rPr lang="ar-SA" sz="1600">
                          <a:effectLst/>
                        </a:rPr>
                        <a:t>راه اندازی نسبتاً آسان</a:t>
                      </a:r>
                      <a:endPar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23495" marR="36195" marT="71755" marB="0" anchor="ctr"/>
                </a:tc>
                <a:extLst>
                  <a:ext uri="{0D108BD9-81ED-4DB2-BD59-A6C34878D82A}">
                    <a16:rowId xmlns:a16="http://schemas.microsoft.com/office/drawing/2014/main" val="547000538"/>
                  </a:ext>
                </a:extLst>
              </a:tr>
              <a:tr h="668591">
                <a:tc>
                  <a:txBody>
                    <a:bodyPr/>
                    <a:lstStyle/>
                    <a:p>
                      <a:pPr marL="0" marR="0" algn="r" rtl="1">
                        <a:lnSpc>
                          <a:spcPct val="107000"/>
                        </a:lnSpc>
                        <a:spcBef>
                          <a:spcPts val="0"/>
                        </a:spcBef>
                        <a:spcAft>
                          <a:spcPts val="0"/>
                        </a:spcAft>
                      </a:pPr>
                      <a:r>
                        <a:rPr lang="ar-SA" sz="1600">
                          <a:effectLst/>
                        </a:rPr>
                        <a:t>مسئولیت نامحدود در مقابل بدهی ها و دعاوی</a:t>
                      </a:r>
                      <a:endPar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23495" marR="36195" marT="71755" marB="0" anchor="ctr"/>
                </a:tc>
                <a:tc>
                  <a:txBody>
                    <a:bodyPr/>
                    <a:lstStyle/>
                    <a:p>
                      <a:pPr marL="0" marR="36195" algn="r" rtl="1">
                        <a:lnSpc>
                          <a:spcPct val="107000"/>
                        </a:lnSpc>
                        <a:spcBef>
                          <a:spcPts val="0"/>
                        </a:spcBef>
                        <a:spcAft>
                          <a:spcPts val="0"/>
                        </a:spcAft>
                      </a:pPr>
                      <a:r>
                        <a:rPr lang="ar-SA" sz="1600" dirty="0">
                          <a:effectLst/>
                        </a:rPr>
                        <a:t>دسترسی به منابع و سرمایه های مالی بزرگ تر</a:t>
                      </a:r>
                      <a:endParaRPr lang="en-US" sz="1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23495" marR="36195" marT="71755" marB="0" anchor="ctr"/>
                </a:tc>
                <a:extLst>
                  <a:ext uri="{0D108BD9-81ED-4DB2-BD59-A6C34878D82A}">
                    <a16:rowId xmlns:a16="http://schemas.microsoft.com/office/drawing/2014/main" val="1998112670"/>
                  </a:ext>
                </a:extLst>
              </a:tr>
              <a:tr h="749667">
                <a:tc>
                  <a:txBody>
                    <a:bodyPr/>
                    <a:lstStyle/>
                    <a:p>
                      <a:pPr marL="0" marR="12065" algn="just" rtl="1">
                        <a:lnSpc>
                          <a:spcPct val="107000"/>
                        </a:lnSpc>
                        <a:spcBef>
                          <a:spcPts val="0"/>
                        </a:spcBef>
                        <a:spcAft>
                          <a:spcPts val="0"/>
                        </a:spcAft>
                      </a:pPr>
                      <a:r>
                        <a:rPr lang="ar-SA" sz="1600">
                          <a:effectLst/>
                        </a:rPr>
                        <a:t>آزادی عمل محدود تر افراد و تصمیم گیری سخت تر به دلیل لزوم توافق شرکا</a:t>
                      </a:r>
                      <a:endPar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23495" marR="36195" marT="71755" marB="0" anchor="ctr"/>
                </a:tc>
                <a:tc>
                  <a:txBody>
                    <a:bodyPr/>
                    <a:lstStyle/>
                    <a:p>
                      <a:pPr marL="635" marR="0" algn="r" rtl="1">
                        <a:lnSpc>
                          <a:spcPct val="107000"/>
                        </a:lnSpc>
                        <a:spcBef>
                          <a:spcPts val="0"/>
                        </a:spcBef>
                        <a:spcAft>
                          <a:spcPts val="0"/>
                        </a:spcAft>
                      </a:pPr>
                      <a:r>
                        <a:rPr lang="ar-SA" sz="1600">
                          <a:effectLst/>
                        </a:rPr>
                        <a:t>تقسیم بار مسئولیت و هم افزایی توانایی ها</a:t>
                      </a:r>
                      <a:endPar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23495" marR="36195" marT="71755" marB="0" anchor="ctr"/>
                </a:tc>
                <a:extLst>
                  <a:ext uri="{0D108BD9-81ED-4DB2-BD59-A6C34878D82A}">
                    <a16:rowId xmlns:a16="http://schemas.microsoft.com/office/drawing/2014/main" val="373432828"/>
                  </a:ext>
                </a:extLst>
              </a:tr>
              <a:tr h="487775">
                <a:tc>
                  <a:txBody>
                    <a:bodyPr/>
                    <a:lstStyle/>
                    <a:p>
                      <a:pPr marL="0" marR="0" algn="r" rtl="0">
                        <a:lnSpc>
                          <a:spcPct val="107000"/>
                        </a:lnSpc>
                        <a:spcBef>
                          <a:spcPts val="0"/>
                        </a:spcBef>
                        <a:spcAft>
                          <a:spcPts val="0"/>
                        </a:spcAft>
                      </a:pPr>
                      <a:r>
                        <a:rPr lang="en-US" sz="1600" dirty="0">
                          <a:effectLst/>
                        </a:rPr>
                        <a:t> </a:t>
                      </a:r>
                      <a:r>
                        <a:rPr kumimoji="0" lang="fa-IR" sz="1600" b="0" i="0" u="none" strike="noStrike" kern="1200" cap="none" spc="0" normalizeH="0" baseline="0" noProof="0" dirty="0" smtClean="0">
                          <a:ln>
                            <a:noFill/>
                          </a:ln>
                          <a:solidFill>
                            <a:prstClr val="black"/>
                          </a:solidFill>
                          <a:effectLst/>
                          <a:uLnTx/>
                          <a:uFillTx/>
                          <a:latin typeface="+mn-lt"/>
                          <a:ea typeface="+mn-ea"/>
                          <a:cs typeface="+mn-cs"/>
                        </a:rPr>
                        <a:t>با ثبت شرکت شما ملزم به پرداخت ماليات هستيد</a:t>
                      </a:r>
                      <a:endParaRPr lang="en-US" sz="1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23495" marR="36195" marT="71755" marB="0"/>
                </a:tc>
                <a:tc>
                  <a:txBody>
                    <a:bodyPr/>
                    <a:lstStyle/>
                    <a:p>
                      <a:pPr marL="0" marR="0" algn="r" rtl="0">
                        <a:lnSpc>
                          <a:spcPct val="107000"/>
                        </a:lnSpc>
                        <a:spcBef>
                          <a:spcPts val="0"/>
                        </a:spcBef>
                        <a:spcAft>
                          <a:spcPts val="0"/>
                        </a:spcAft>
                      </a:pPr>
                      <a:r>
                        <a:rPr lang="en-US" sz="1600" dirty="0">
                          <a:effectLst/>
                        </a:rPr>
                        <a:t> </a:t>
                      </a:r>
                      <a:r>
                        <a:rPr lang="fa-IR" sz="1600" dirty="0" smtClean="0">
                          <a:effectLst/>
                        </a:rPr>
                        <a:t>انجام فعاليت ها ی شرکت به صورت قانونی</a:t>
                      </a:r>
                      <a:endParaRPr lang="en-US" sz="1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23495" marR="36195" marT="71755" marB="0"/>
                </a:tc>
                <a:extLst>
                  <a:ext uri="{0D108BD9-81ED-4DB2-BD59-A6C34878D82A}">
                    <a16:rowId xmlns:a16="http://schemas.microsoft.com/office/drawing/2014/main" val="1109330597"/>
                  </a:ext>
                </a:extLst>
              </a:tr>
            </a:tbl>
          </a:graphicData>
        </a:graphic>
      </p:graphicFrame>
    </p:spTree>
    <p:extLst>
      <p:ext uri="{BB962C8B-B14F-4D97-AF65-F5344CB8AC3E}">
        <p14:creationId xmlns:p14="http://schemas.microsoft.com/office/powerpoint/2010/main" val="169839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43965" y="409694"/>
            <a:ext cx="1830950" cy="369332"/>
          </a:xfrm>
          <a:prstGeom prst="rect">
            <a:avLst/>
          </a:prstGeom>
        </p:spPr>
        <p:txBody>
          <a:bodyPr wrap="none">
            <a:spAutoFit/>
          </a:bodyPr>
          <a:lstStyle/>
          <a:p>
            <a:r>
              <a:rPr lang="fa-IR" dirty="0" smtClean="0"/>
              <a:t>نوع سوم: شرکت</a:t>
            </a:r>
            <a:endParaRPr lang="en-US" dirty="0"/>
          </a:p>
        </p:txBody>
      </p:sp>
      <p:sp>
        <p:nvSpPr>
          <p:cNvPr id="3" name="Rectangle 2"/>
          <p:cNvSpPr/>
          <p:nvPr/>
        </p:nvSpPr>
        <p:spPr>
          <a:xfrm>
            <a:off x="2489200" y="911275"/>
            <a:ext cx="9479280" cy="646331"/>
          </a:xfrm>
          <a:prstGeom prst="rect">
            <a:avLst/>
          </a:prstGeom>
        </p:spPr>
        <p:txBody>
          <a:bodyPr wrap="square">
            <a:spAutoFit/>
          </a:bodyPr>
          <a:lstStyle/>
          <a:p>
            <a:r>
              <a:rPr lang="fa-IR" dirty="0" smtClean="0">
                <a:solidFill>
                  <a:srgbClr val="C00000"/>
                </a:solidFill>
              </a:rPr>
              <a:t>پیچیده ترین نوع کسب وکار شرکت است</a:t>
            </a:r>
            <a:r>
              <a:rPr lang="fa-IR" dirty="0" smtClean="0"/>
              <a:t>. شرکت کسب وکاری است که خودش </a:t>
            </a:r>
            <a:r>
              <a:rPr lang="fa-IR" b="1" dirty="0" smtClean="0">
                <a:solidFill>
                  <a:srgbClr val="C00000"/>
                </a:solidFill>
              </a:rPr>
              <a:t>هویت قانونی </a:t>
            </a:r>
            <a:r>
              <a:rPr lang="fa-IR" dirty="0" smtClean="0"/>
              <a:t>دارد</a:t>
            </a:r>
            <a:endParaRPr lang="en-US" dirty="0"/>
          </a:p>
        </p:txBody>
      </p:sp>
      <p:sp>
        <p:nvSpPr>
          <p:cNvPr id="4" name="Rectangle 3"/>
          <p:cNvSpPr/>
          <p:nvPr/>
        </p:nvSpPr>
        <p:spPr>
          <a:xfrm>
            <a:off x="1371600" y="1782356"/>
            <a:ext cx="10596880" cy="646331"/>
          </a:xfrm>
          <a:prstGeom prst="rect">
            <a:avLst/>
          </a:prstGeom>
        </p:spPr>
        <p:txBody>
          <a:bodyPr wrap="square">
            <a:spAutoFit/>
          </a:bodyPr>
          <a:lstStyle/>
          <a:p>
            <a:pPr algn="r"/>
            <a:r>
              <a:rPr lang="ar-SA" dirty="0">
                <a:solidFill>
                  <a:srgbClr val="181717"/>
                </a:solidFill>
                <a:latin typeface="B Mitra" panose="00000400000000000000" pitchFamily="2" charset="-78"/>
                <a:ea typeface="B Mitra" panose="00000400000000000000" pitchFamily="2" charset="-78"/>
                <a:cs typeface="B Mitra" panose="00000400000000000000" pitchFamily="2" charset="-78"/>
              </a:rPr>
              <a:t>به این معنی که قانون با یک شرکت، مشابه با یک فرد و یا انسان رفتار می کند. شرکت ها حقوق و تعهدات خاصی دارند؛ دقیقاً همانند آنچه که انسان ها انجام </a:t>
            </a:r>
            <a:r>
              <a:rPr lang="ar-SA" dirty="0" smtClean="0">
                <a:solidFill>
                  <a:srgbClr val="181717"/>
                </a:solidFill>
                <a:latin typeface="B Mitra" panose="00000400000000000000" pitchFamily="2" charset="-78"/>
                <a:ea typeface="B Mitra" panose="00000400000000000000" pitchFamily="2" charset="-78"/>
                <a:cs typeface="B Mitra" panose="00000400000000000000" pitchFamily="2" charset="-78"/>
              </a:rPr>
              <a:t>می</a:t>
            </a:r>
            <a:r>
              <a:rPr lang="fa-IR" dirty="0" smtClean="0">
                <a:solidFill>
                  <a:srgbClr val="181717"/>
                </a:solidFill>
                <a:latin typeface="B Mitra" panose="00000400000000000000" pitchFamily="2" charset="-78"/>
                <a:ea typeface="B Mitra" panose="00000400000000000000" pitchFamily="2" charset="-78"/>
                <a:cs typeface="B Mitra" panose="00000400000000000000" pitchFamily="2" charset="-78"/>
              </a:rPr>
              <a:t>دهند</a:t>
            </a:r>
            <a:r>
              <a:rPr lang="ar-SA" dirty="0" smtClean="0">
                <a:solidFill>
                  <a:srgbClr val="181717"/>
                </a:solidFill>
                <a:latin typeface="B Mitra" panose="00000400000000000000" pitchFamily="2" charset="-78"/>
                <a:ea typeface="B Mitra" panose="00000400000000000000" pitchFamily="2" charset="-78"/>
                <a:cs typeface="B Mitra" panose="00000400000000000000" pitchFamily="2" charset="-78"/>
              </a:rPr>
              <a:t> برای </a:t>
            </a:r>
            <a:r>
              <a:rPr lang="ar-SA" dirty="0">
                <a:solidFill>
                  <a:srgbClr val="181717"/>
                </a:solidFill>
                <a:latin typeface="B Mitra" panose="00000400000000000000" pitchFamily="2" charset="-78"/>
                <a:ea typeface="B Mitra" panose="00000400000000000000" pitchFamily="2" charset="-78"/>
                <a:cs typeface="B Mitra" panose="00000400000000000000" pitchFamily="2" charset="-78"/>
              </a:rPr>
              <a:t>مثال، یک شرکت می تواند دارایی  داشته باشد، با دیگر شرکت ها یا افراد وارد قرارداد شود و حتی علیه آنها شکایت کند و مورد شکایت قرار بگیرد </a:t>
            </a:r>
            <a:endParaRPr lang="en-US" dirty="0"/>
          </a:p>
        </p:txBody>
      </p:sp>
      <p:sp>
        <p:nvSpPr>
          <p:cNvPr id="5" name="Rectangle 4"/>
          <p:cNvSpPr/>
          <p:nvPr/>
        </p:nvSpPr>
        <p:spPr>
          <a:xfrm>
            <a:off x="1503680" y="2828836"/>
            <a:ext cx="10322560" cy="923330"/>
          </a:xfrm>
          <a:prstGeom prst="rect">
            <a:avLst/>
          </a:prstGeom>
        </p:spPr>
        <p:txBody>
          <a:bodyPr wrap="square">
            <a:spAutoFit/>
          </a:bodyPr>
          <a:lstStyle/>
          <a:p>
            <a:pPr algn="r"/>
            <a:r>
              <a:rPr lang="fa-IR" b="1" dirty="0" smtClean="0"/>
              <a:t>دارایی شرکت چگونه است؟ </a:t>
            </a:r>
            <a:r>
              <a:rPr lang="fa-IR" dirty="0" smtClean="0"/>
              <a:t>دارایی هر شرکت به </a:t>
            </a:r>
            <a:r>
              <a:rPr lang="fa-IR" u="sng" dirty="0" smtClean="0">
                <a:solidFill>
                  <a:srgbClr val="C00000"/>
                </a:solidFill>
              </a:rPr>
              <a:t>تعداد معینی سهم </a:t>
            </a:r>
            <a:r>
              <a:rPr lang="fa-IR" dirty="0" smtClean="0"/>
              <a:t>تقسیم می شود و هر کس با خرید سهام شرکت به سهام دار آن تبدیل می شود که به </a:t>
            </a:r>
            <a:r>
              <a:rPr lang="fa-IR" u="sng" dirty="0" smtClean="0">
                <a:solidFill>
                  <a:srgbClr val="C00000"/>
                </a:solidFill>
              </a:rPr>
              <a:t>اندازه سهمش  مالکیت نسبی </a:t>
            </a:r>
            <a:r>
              <a:rPr lang="fa-IR" dirty="0" smtClean="0"/>
              <a:t>آن را دارد و در </a:t>
            </a:r>
            <a:r>
              <a:rPr lang="fa-IR" dirty="0" smtClean="0">
                <a:solidFill>
                  <a:srgbClr val="C00000"/>
                </a:solidFill>
              </a:rPr>
              <a:t>منافع و مسئولیت ها </a:t>
            </a:r>
            <a:r>
              <a:rPr lang="fa-IR" dirty="0" smtClean="0"/>
              <a:t>به همان اندازه سهیم است </a:t>
            </a:r>
            <a:endParaRPr lang="en-US" dirty="0"/>
          </a:p>
        </p:txBody>
      </p:sp>
      <p:sp>
        <p:nvSpPr>
          <p:cNvPr id="6" name="Rectangle 5"/>
          <p:cNvSpPr/>
          <p:nvPr/>
        </p:nvSpPr>
        <p:spPr>
          <a:xfrm>
            <a:off x="1371600" y="3752166"/>
            <a:ext cx="10303315" cy="1200329"/>
          </a:xfrm>
          <a:prstGeom prst="rect">
            <a:avLst/>
          </a:prstGeom>
        </p:spPr>
        <p:txBody>
          <a:bodyPr wrap="square">
            <a:spAutoFit/>
          </a:bodyPr>
          <a:lstStyle/>
          <a:p>
            <a:pPr algn="r"/>
            <a:r>
              <a:rPr lang="fa-IR" dirty="0" smtClean="0"/>
              <a:t>سهام چیست؟</a:t>
            </a:r>
          </a:p>
          <a:p>
            <a:pPr algn="r"/>
            <a:r>
              <a:rPr lang="fa-IR" dirty="0" smtClean="0"/>
              <a:t>سهام يک </a:t>
            </a:r>
            <a:r>
              <a:rPr lang="fa-IR" dirty="0" smtClean="0">
                <a:solidFill>
                  <a:srgbClr val="C00000"/>
                </a:solidFill>
              </a:rPr>
              <a:t>سند مالکيت </a:t>
            </a:r>
            <a:r>
              <a:rPr lang="fa-IR" dirty="0" smtClean="0"/>
              <a:t>است و نشان می دهد </a:t>
            </a:r>
            <a:r>
              <a:rPr lang="fa-IR" dirty="0" smtClean="0">
                <a:solidFill>
                  <a:srgbClr val="C00000"/>
                </a:solidFill>
              </a:rPr>
              <a:t>که دارندۀ آن</a:t>
            </a:r>
            <a:r>
              <a:rPr lang="fa-IR" dirty="0" smtClean="0"/>
              <a:t>، </a:t>
            </a:r>
            <a:r>
              <a:rPr lang="fa-IR" dirty="0" smtClean="0">
                <a:solidFill>
                  <a:srgbClr val="C00000"/>
                </a:solidFill>
              </a:rPr>
              <a:t>بخشی از مالکيت شرکت </a:t>
            </a:r>
            <a:r>
              <a:rPr lang="fa-IR" dirty="0" smtClean="0"/>
              <a:t>را در اختيار دارد و در </a:t>
            </a:r>
            <a:r>
              <a:rPr lang="fa-IR" b="1" dirty="0" smtClean="0">
                <a:solidFill>
                  <a:srgbClr val="C00000"/>
                </a:solidFill>
              </a:rPr>
              <a:t>سود و زيان آن</a:t>
            </a:r>
            <a:r>
              <a:rPr lang="fa-IR" dirty="0" smtClean="0"/>
              <a:t>، شريک است ؛ مثلاً اگر دارايی شرکتی به  100،000سهم تقسيم شده باشد، سرمايه گذاری که  10،000سهم آن را خريداری می کند، مالک 10درصد شرکت است.</a:t>
            </a:r>
          </a:p>
        </p:txBody>
      </p:sp>
      <p:sp>
        <p:nvSpPr>
          <p:cNvPr id="7" name="Rectangle 6"/>
          <p:cNvSpPr/>
          <p:nvPr/>
        </p:nvSpPr>
        <p:spPr>
          <a:xfrm>
            <a:off x="2804160" y="5196116"/>
            <a:ext cx="8747760" cy="646331"/>
          </a:xfrm>
          <a:prstGeom prst="rect">
            <a:avLst/>
          </a:prstGeom>
        </p:spPr>
        <p:txBody>
          <a:bodyPr wrap="square">
            <a:spAutoFit/>
          </a:bodyPr>
          <a:lstStyle/>
          <a:p>
            <a:pPr algn="r"/>
            <a:r>
              <a:rPr lang="fa-IR" b="1" dirty="0" smtClean="0"/>
              <a:t>چرا یك شركت بویژه سهامي پر هزینه ترین نوع كسب و كار است؟</a:t>
            </a:r>
          </a:p>
          <a:p>
            <a:pPr algn="r"/>
            <a:r>
              <a:rPr lang="fa-IR" dirty="0" smtClean="0"/>
              <a:t>زیرا شرکت سهامی از پول دیگران برای راه اندازی کارش استفاده می کند</a:t>
            </a:r>
            <a:endParaRPr lang="en-US" dirty="0"/>
          </a:p>
        </p:txBody>
      </p:sp>
    </p:spTree>
    <p:extLst>
      <p:ext uri="{BB962C8B-B14F-4D97-AF65-F5344CB8AC3E}">
        <p14:creationId xmlns:p14="http://schemas.microsoft.com/office/powerpoint/2010/main" val="96687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ircle(in)">
                                      <p:cBhvr>
                                        <p:cTn id="33" dur="2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 calcmode="lin" valueType="num">
                                      <p:cBhvr>
                                        <p:cTn id="40" dur="1000" fill="hold"/>
                                        <p:tgtEl>
                                          <p:spTgt spid="7"/>
                                        </p:tgtEl>
                                        <p:attrNameLst>
                                          <p:attrName>style.rotation</p:attrName>
                                        </p:attrNameLst>
                                      </p:cBhvr>
                                      <p:tavLst>
                                        <p:tav tm="0">
                                          <p:val>
                                            <p:fltVal val="90"/>
                                          </p:val>
                                        </p:tav>
                                        <p:tav tm="100000">
                                          <p:val>
                                            <p:fltVal val="0"/>
                                          </p:val>
                                        </p:tav>
                                      </p:tavLst>
                                    </p:anim>
                                    <p:animEffect transition="in" filter="fade">
                                      <p:cBhvr>
                                        <p:cTn id="4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8480" y="600055"/>
            <a:ext cx="9265920" cy="646331"/>
          </a:xfrm>
          <a:prstGeom prst="rect">
            <a:avLst/>
          </a:prstGeom>
          <a:solidFill>
            <a:schemeClr val="tx2">
              <a:lumMod val="25000"/>
              <a:lumOff val="75000"/>
            </a:schemeClr>
          </a:solidFill>
        </p:spPr>
        <p:txBody>
          <a:bodyPr wrap="square">
            <a:spAutoFit/>
          </a:bodyPr>
          <a:lstStyle/>
          <a:p>
            <a:pPr algn="r"/>
            <a:r>
              <a:rPr lang="fa-IR" dirty="0" smtClean="0"/>
              <a:t>لزوم قانون گذاري از طرف دولت براي شركت ها چیست؟</a:t>
            </a:r>
          </a:p>
          <a:p>
            <a:pPr algn="r"/>
            <a:r>
              <a:rPr lang="fa-IR" dirty="0" smtClean="0"/>
              <a:t>دولت برای شرکت ها قوانینی دارد تا به سرمایه گذاران اطمینان بدهد و کمک کند تا فریب نخورند. </a:t>
            </a:r>
            <a:endParaRPr lang="en-US" dirty="0"/>
          </a:p>
        </p:txBody>
      </p:sp>
      <p:sp>
        <p:nvSpPr>
          <p:cNvPr id="3" name="Rectangle 2"/>
          <p:cNvSpPr/>
          <p:nvPr/>
        </p:nvSpPr>
        <p:spPr>
          <a:xfrm>
            <a:off x="1696720" y="1883956"/>
            <a:ext cx="9966960" cy="1200329"/>
          </a:xfrm>
          <a:prstGeom prst="rect">
            <a:avLst/>
          </a:prstGeom>
          <a:solidFill>
            <a:schemeClr val="tx2">
              <a:lumMod val="50000"/>
              <a:lumOff val="50000"/>
            </a:schemeClr>
          </a:solidFill>
        </p:spPr>
        <p:txBody>
          <a:bodyPr wrap="square">
            <a:spAutoFit/>
          </a:bodyPr>
          <a:lstStyle/>
          <a:p>
            <a:pPr algn="r"/>
            <a:r>
              <a:rPr lang="fa-IR" dirty="0" smtClean="0"/>
              <a:t>چرا در یك شركت مشاوره هاي حقوقي اهمیت دارد؟</a:t>
            </a:r>
          </a:p>
          <a:p>
            <a:pPr algn="r"/>
            <a:r>
              <a:rPr lang="fa-IR" dirty="0" smtClean="0"/>
              <a:t>پذیرش و عمل به قوانیني كه دولت تصویب مي كن زمان بر و پر هزینه است وكیل مي تواند براي تكمیل اساسنامه  شركت و سایر اسناد مورد نیاز كمك كند</a:t>
            </a:r>
          </a:p>
          <a:p>
            <a:pPr algn="r"/>
            <a:r>
              <a:rPr lang="fa-IR" dirty="0" smtClean="0"/>
              <a:t> </a:t>
            </a:r>
          </a:p>
        </p:txBody>
      </p:sp>
      <p:sp>
        <p:nvSpPr>
          <p:cNvPr id="4" name="Rectangle 3"/>
          <p:cNvSpPr/>
          <p:nvPr/>
        </p:nvSpPr>
        <p:spPr>
          <a:xfrm>
            <a:off x="1696720" y="3453398"/>
            <a:ext cx="9712960" cy="2308324"/>
          </a:xfrm>
          <a:prstGeom prst="rect">
            <a:avLst/>
          </a:prstGeom>
          <a:solidFill>
            <a:schemeClr val="accent6">
              <a:lumMod val="20000"/>
              <a:lumOff val="80000"/>
            </a:schemeClr>
          </a:solidFill>
        </p:spPr>
        <p:txBody>
          <a:bodyPr wrap="square">
            <a:spAutoFit/>
          </a:bodyPr>
          <a:lstStyle/>
          <a:p>
            <a:pPr algn="r"/>
            <a:r>
              <a:rPr lang="fa-IR" dirty="0" smtClean="0"/>
              <a:t>اساسنامه شركت به بیان چه چیزي مي پردازد؟</a:t>
            </a:r>
          </a:p>
          <a:p>
            <a:pPr algn="r"/>
            <a:r>
              <a:rPr lang="fa-IR" dirty="0" smtClean="0">
                <a:solidFill>
                  <a:srgbClr val="C00000"/>
                </a:solidFill>
              </a:rPr>
              <a:t>شرکت برای چه کسب وکاری تشکیل شده است</a:t>
            </a:r>
          </a:p>
          <a:p>
            <a:pPr algn="r"/>
            <a:r>
              <a:rPr lang="fa-IR" dirty="0" smtClean="0">
                <a:solidFill>
                  <a:schemeClr val="accent1">
                    <a:lumMod val="75000"/>
                  </a:schemeClr>
                </a:solidFill>
              </a:rPr>
              <a:t>سهام آن چه میزان است</a:t>
            </a:r>
          </a:p>
          <a:p>
            <a:pPr algn="r"/>
            <a:r>
              <a:rPr lang="fa-IR" dirty="0" smtClean="0">
                <a:solidFill>
                  <a:schemeClr val="accent4">
                    <a:lumMod val="50000"/>
                  </a:schemeClr>
                </a:solidFill>
              </a:rPr>
              <a:t>چگونه تقسیم و فروخته می شود</a:t>
            </a:r>
          </a:p>
          <a:p>
            <a:pPr algn="r"/>
            <a:r>
              <a:rPr lang="fa-IR" dirty="0" smtClean="0">
                <a:solidFill>
                  <a:srgbClr val="7030A0"/>
                </a:solidFill>
              </a:rPr>
              <a:t>چگونه شرکت سرمایه اولیۀ خود را تأمین می کند</a:t>
            </a:r>
          </a:p>
          <a:p>
            <a:pPr algn="r"/>
            <a:r>
              <a:rPr lang="fa-IR" dirty="0" smtClean="0">
                <a:solidFill>
                  <a:schemeClr val="accent4">
                    <a:lumMod val="75000"/>
                  </a:schemeClr>
                </a:solidFill>
              </a:rPr>
              <a:t>و چگونه سود و زیان تقسیم می شود</a:t>
            </a:r>
          </a:p>
          <a:p>
            <a:pPr algn="r"/>
            <a:r>
              <a:rPr lang="fa-IR" dirty="0" smtClean="0">
                <a:solidFill>
                  <a:schemeClr val="accent2">
                    <a:lumMod val="50000"/>
                  </a:schemeClr>
                </a:solidFill>
              </a:rPr>
              <a:t>سهام داران چه حقوق و مسئولیت هایی در شرکت دارند</a:t>
            </a:r>
          </a:p>
          <a:p>
            <a:pPr algn="r"/>
            <a:r>
              <a:rPr lang="fa-IR" dirty="0" smtClean="0">
                <a:solidFill>
                  <a:schemeClr val="tx2">
                    <a:lumMod val="90000"/>
                    <a:lumOff val="10000"/>
                  </a:schemeClr>
                </a:solidFill>
              </a:rPr>
              <a:t>چگونه شركت منحل مي گردد.</a:t>
            </a:r>
            <a:endParaRPr lang="en-US" dirty="0">
              <a:solidFill>
                <a:schemeClr val="tx2">
                  <a:lumMod val="90000"/>
                  <a:lumOff val="10000"/>
                </a:schemeClr>
              </a:solidFill>
            </a:endParaRPr>
          </a:p>
        </p:txBody>
      </p:sp>
    </p:spTree>
    <p:extLst>
      <p:ext uri="{BB962C8B-B14F-4D97-AF65-F5344CB8AC3E}">
        <p14:creationId xmlns:p14="http://schemas.microsoft.com/office/powerpoint/2010/main" val="357311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433755"/>
            <a:ext cx="7995920" cy="369332"/>
          </a:xfrm>
          <a:prstGeom prst="rect">
            <a:avLst/>
          </a:prstGeom>
        </p:spPr>
        <p:txBody>
          <a:bodyPr wrap="square">
            <a:spAutoFit/>
          </a:bodyPr>
          <a:lstStyle/>
          <a:p>
            <a:r>
              <a:rPr lang="fa-IR" dirty="0" smtClean="0"/>
              <a:t>با توجه به جدول زير شما چه نکات ديگری می توانيد به اين دو ستون اضافه کنيد؟</a:t>
            </a:r>
            <a:endParaRPr lang="en-US" dirty="0"/>
          </a:p>
        </p:txBody>
      </p:sp>
      <p:pic>
        <p:nvPicPr>
          <p:cNvPr id="10" name="Picture 9"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6879" y="1178560"/>
            <a:ext cx="10052513" cy="4775200"/>
          </a:xfrm>
          <a:prstGeom prst="rect">
            <a:avLst/>
          </a:prstGeom>
        </p:spPr>
      </p:pic>
    </p:spTree>
    <p:extLst>
      <p:ext uri="{BB962C8B-B14F-4D97-AF65-F5344CB8AC3E}">
        <p14:creationId xmlns:p14="http://schemas.microsoft.com/office/powerpoint/2010/main" val="301003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94800" y="823249"/>
            <a:ext cx="2468880" cy="369332"/>
          </a:xfrm>
          <a:prstGeom prst="rect">
            <a:avLst/>
          </a:prstGeom>
          <a:solidFill>
            <a:schemeClr val="bg1">
              <a:lumMod val="85000"/>
            </a:schemeClr>
          </a:solidFill>
        </p:spPr>
        <p:txBody>
          <a:bodyPr wrap="square">
            <a:spAutoFit/>
          </a:bodyPr>
          <a:lstStyle/>
          <a:p>
            <a:r>
              <a:rPr lang="fa-IR" dirty="0" smtClean="0">
                <a:solidFill>
                  <a:schemeClr val="accent5">
                    <a:lumMod val="75000"/>
                  </a:schemeClr>
                </a:solidFill>
              </a:rPr>
              <a:t>نوع چهارم: تعاونی ها</a:t>
            </a:r>
            <a:endParaRPr lang="en-US" dirty="0">
              <a:solidFill>
                <a:schemeClr val="accent5">
                  <a:lumMod val="75000"/>
                </a:schemeClr>
              </a:solidFill>
            </a:endParaRPr>
          </a:p>
        </p:txBody>
      </p:sp>
      <p:sp>
        <p:nvSpPr>
          <p:cNvPr id="3" name="Rectangle 2"/>
          <p:cNvSpPr/>
          <p:nvPr/>
        </p:nvSpPr>
        <p:spPr>
          <a:xfrm>
            <a:off x="1381760" y="1886010"/>
            <a:ext cx="10414000" cy="923330"/>
          </a:xfrm>
          <a:prstGeom prst="rect">
            <a:avLst/>
          </a:prstGeom>
        </p:spPr>
        <p:txBody>
          <a:bodyPr wrap="square">
            <a:spAutoFit/>
          </a:bodyPr>
          <a:lstStyle/>
          <a:p>
            <a:pPr algn="r"/>
            <a:r>
              <a:rPr lang="fa-IR" dirty="0" smtClean="0"/>
              <a:t>هدف از تشكيل تعاوني ها چيست؟</a:t>
            </a:r>
          </a:p>
          <a:p>
            <a:pPr algn="r"/>
            <a:r>
              <a:rPr lang="fa-IR" dirty="0" smtClean="0"/>
              <a:t>تعاونی کسب وکاری است که با هدف تأمين نيازمندی های اعضا تشکيل می شود و به بهبود وضعيت اقتصادی آنها کمک می کند.</a:t>
            </a:r>
            <a:endParaRPr lang="en-US" dirty="0"/>
          </a:p>
        </p:txBody>
      </p:sp>
      <p:sp>
        <p:nvSpPr>
          <p:cNvPr id="4" name="Rectangle 3"/>
          <p:cNvSpPr/>
          <p:nvPr/>
        </p:nvSpPr>
        <p:spPr>
          <a:xfrm>
            <a:off x="1381760" y="3581891"/>
            <a:ext cx="10281920" cy="1477328"/>
          </a:xfrm>
          <a:prstGeom prst="rect">
            <a:avLst/>
          </a:prstGeom>
        </p:spPr>
        <p:txBody>
          <a:bodyPr wrap="square">
            <a:spAutoFit/>
          </a:bodyPr>
          <a:lstStyle/>
          <a:p>
            <a:pPr algn="r"/>
            <a:r>
              <a:rPr lang="fa-IR" dirty="0">
                <a:solidFill>
                  <a:srgbClr val="000000"/>
                </a:solidFill>
                <a:latin typeface="Arial" panose="020B0604020202020204" pitchFamily="34" charset="0"/>
              </a:rPr>
              <a:t>تعدادی توليدکننده جهت بهره مندی از مزايای فعاليت های اقتصادی با مقياس بزرگ، گرد </a:t>
            </a:r>
            <a:r>
              <a:rPr lang="fa-IR" dirty="0" smtClean="0">
                <a:solidFill>
                  <a:srgbClr val="000000"/>
                </a:solidFill>
                <a:latin typeface="Arial" panose="020B0604020202020204" pitchFamily="34" charset="0"/>
              </a:rPr>
              <a:t>هم می آیند.</a:t>
            </a:r>
            <a:r>
              <a:rPr lang="fa-IR" dirty="0">
                <a:solidFill>
                  <a:srgbClr val="000000"/>
                </a:solidFill>
                <a:latin typeface="Arial" panose="020B0604020202020204" pitchFamily="34" charset="0"/>
              </a:rPr>
              <a:t/>
            </a:r>
            <a:br>
              <a:rPr lang="fa-IR" dirty="0">
                <a:solidFill>
                  <a:srgbClr val="000000"/>
                </a:solidFill>
                <a:latin typeface="Arial" panose="020B0604020202020204" pitchFamily="34" charset="0"/>
              </a:rPr>
            </a:br>
            <a:r>
              <a:rPr lang="fa-IR" dirty="0">
                <a:solidFill>
                  <a:srgbClr val="000000"/>
                </a:solidFill>
                <a:latin typeface="Arial" panose="020B0604020202020204" pitchFamily="34" charset="0"/>
              </a:rPr>
              <a:t>با اقدامات جمعی منفعت خود را </a:t>
            </a:r>
            <a:r>
              <a:rPr lang="fa-IR" dirty="0" smtClean="0">
                <a:solidFill>
                  <a:srgbClr val="000000"/>
                </a:solidFill>
                <a:latin typeface="Arial" panose="020B0604020202020204" pitchFamily="34" charset="0"/>
              </a:rPr>
              <a:t>بيشتر </a:t>
            </a:r>
            <a:r>
              <a:rPr lang="fa-IR" dirty="0">
                <a:solidFill>
                  <a:srgbClr val="000000"/>
                </a:solidFill>
                <a:latin typeface="Arial" panose="020B0604020202020204" pitchFamily="34" charset="0"/>
              </a:rPr>
              <a:t>می کنند؛</a:t>
            </a:r>
            <a:br>
              <a:rPr lang="fa-IR" dirty="0">
                <a:solidFill>
                  <a:srgbClr val="000000"/>
                </a:solidFill>
                <a:latin typeface="Arial" panose="020B0604020202020204" pitchFamily="34" charset="0"/>
              </a:rPr>
            </a:br>
            <a:r>
              <a:rPr lang="fa-IR" dirty="0">
                <a:solidFill>
                  <a:srgbClr val="000000"/>
                </a:solidFill>
                <a:latin typeface="Arial" panose="020B0604020202020204" pitchFamily="34" charset="0"/>
              </a:rPr>
              <a:t>مثال : </a:t>
            </a:r>
            <a:r>
              <a:rPr lang="fa-IR" dirty="0">
                <a:solidFill>
                  <a:srgbClr val="C55A11"/>
                </a:solidFill>
                <a:latin typeface="Arial" panose="020B0604020202020204" pitchFamily="34" charset="0"/>
              </a:rPr>
              <a:t>تعاونی کشاورزی </a:t>
            </a:r>
            <a:r>
              <a:rPr lang="fa-IR" dirty="0">
                <a:solidFill>
                  <a:srgbClr val="000000"/>
                </a:solidFill>
                <a:latin typeface="Arial" panose="020B0604020202020204" pitchFamily="34" charset="0"/>
              </a:rPr>
              <a:t>را عده ای از کشاورزان تشکيل می دهند تا برای تهيۀ بذر مرغوب و</a:t>
            </a:r>
            <a:br>
              <a:rPr lang="fa-IR" dirty="0">
                <a:solidFill>
                  <a:srgbClr val="000000"/>
                </a:solidFill>
                <a:latin typeface="Arial" panose="020B0604020202020204" pitchFamily="34" charset="0"/>
              </a:rPr>
            </a:br>
            <a:r>
              <a:rPr lang="fa-IR" dirty="0">
                <a:solidFill>
                  <a:srgbClr val="000000"/>
                </a:solidFill>
                <a:latin typeface="Arial" panose="020B0604020202020204" pitchFamily="34" charset="0"/>
              </a:rPr>
              <a:t>تهيۀ سموم و کود و نيز امکان بازاريابی، تبليغات جمعی و ايجاد زنجيرۀ توزيع به آنها </a:t>
            </a:r>
            <a:r>
              <a:rPr lang="fa-IR" dirty="0" smtClean="0">
                <a:solidFill>
                  <a:srgbClr val="000000"/>
                </a:solidFill>
                <a:latin typeface="Arial" panose="020B0604020202020204" pitchFamily="34" charset="0"/>
              </a:rPr>
              <a:t>کمک کند.</a:t>
            </a:r>
            <a:r>
              <a:rPr lang="fa-IR" dirty="0" smtClean="0"/>
              <a:t/>
            </a:r>
            <a:br>
              <a:rPr lang="fa-IR" dirty="0" smtClean="0"/>
            </a:br>
            <a:endParaRPr lang="en-US" dirty="0"/>
          </a:p>
        </p:txBody>
      </p:sp>
      <p:sp>
        <p:nvSpPr>
          <p:cNvPr id="5" name="Rectangle 4"/>
          <p:cNvSpPr/>
          <p:nvPr/>
        </p:nvSpPr>
        <p:spPr>
          <a:xfrm>
            <a:off x="9448800" y="2939334"/>
            <a:ext cx="1625600" cy="369332"/>
          </a:xfrm>
          <a:prstGeom prst="rect">
            <a:avLst/>
          </a:prstGeom>
          <a:solidFill>
            <a:schemeClr val="bg1">
              <a:lumMod val="50000"/>
            </a:schemeClr>
          </a:solidFill>
        </p:spPr>
        <p:txBody>
          <a:bodyPr wrap="square">
            <a:spAutoFit/>
          </a:bodyPr>
          <a:lstStyle/>
          <a:p>
            <a:r>
              <a:rPr lang="fa-IR" dirty="0" smtClean="0">
                <a:solidFill>
                  <a:srgbClr val="C00000"/>
                </a:solidFill>
              </a:rPr>
              <a:t>تعاونی تولید</a:t>
            </a:r>
            <a:endParaRPr lang="en-US" dirty="0">
              <a:solidFill>
                <a:srgbClr val="C00000"/>
              </a:solidFill>
            </a:endParaRPr>
          </a:p>
        </p:txBody>
      </p:sp>
      <p:sp>
        <p:nvSpPr>
          <p:cNvPr id="6" name="Rectangle 5"/>
          <p:cNvSpPr/>
          <p:nvPr/>
        </p:nvSpPr>
        <p:spPr>
          <a:xfrm>
            <a:off x="1620520" y="5134541"/>
            <a:ext cx="10195560" cy="1200329"/>
          </a:xfrm>
          <a:prstGeom prst="rect">
            <a:avLst/>
          </a:prstGeom>
        </p:spPr>
        <p:txBody>
          <a:bodyPr wrap="square">
            <a:spAutoFit/>
          </a:bodyPr>
          <a:lstStyle/>
          <a:p>
            <a:pPr algn="r"/>
            <a:r>
              <a:rPr lang="fa-IR" dirty="0" smtClean="0">
                <a:solidFill>
                  <a:srgbClr val="C00000"/>
                </a:solidFill>
              </a:rPr>
              <a:t>نحوه اداره شركت هاي تعاوني چگونه است؟</a:t>
            </a:r>
          </a:p>
          <a:p>
            <a:pPr algn="r"/>
            <a:r>
              <a:rPr lang="fa-IR" dirty="0" smtClean="0"/>
              <a:t>نحوة اداره آنها براساس هر نفر، یک رأی است؛ یعنی هر کدام از اعضا صر ِف نظر از اینکه چقدر از سرمایة تعاونی را تأمین کرده باشد، یک رأی خواهد داشت. اما توزیع سود احتمالی در پایان دوره به نسبت سرمایة هر عضو است.</a:t>
            </a:r>
          </a:p>
        </p:txBody>
      </p:sp>
      <p:pic>
        <p:nvPicPr>
          <p:cNvPr id="7" name="Picture 6"/>
          <p:cNvPicPr>
            <a:picLocks noChangeAspect="1"/>
          </p:cNvPicPr>
          <p:nvPr/>
        </p:nvPicPr>
        <p:blipFill>
          <a:blip r:embed="rId2"/>
          <a:stretch>
            <a:fillRect/>
          </a:stretch>
        </p:blipFill>
        <p:spPr>
          <a:xfrm>
            <a:off x="1620126" y="157939"/>
            <a:ext cx="2628900" cy="1733550"/>
          </a:xfrm>
          <a:prstGeom prst="rect">
            <a:avLst/>
          </a:prstGeom>
        </p:spPr>
      </p:pic>
      <p:pic>
        <p:nvPicPr>
          <p:cNvPr id="8" name="Picture 7"/>
          <p:cNvPicPr>
            <a:picLocks noChangeAspect="1"/>
          </p:cNvPicPr>
          <p:nvPr/>
        </p:nvPicPr>
        <p:blipFill>
          <a:blip r:embed="rId3"/>
          <a:stretch>
            <a:fillRect/>
          </a:stretch>
        </p:blipFill>
        <p:spPr>
          <a:xfrm>
            <a:off x="6239154" y="364731"/>
            <a:ext cx="2334970" cy="1286367"/>
          </a:xfrm>
          <a:prstGeom prst="rect">
            <a:avLst/>
          </a:prstGeom>
        </p:spPr>
      </p:pic>
    </p:spTree>
    <p:extLst>
      <p:ext uri="{BB962C8B-B14F-4D97-AF65-F5344CB8AC3E}">
        <p14:creationId xmlns:p14="http://schemas.microsoft.com/office/powerpoint/2010/main" val="32346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style.rotation</p:attrName>
                                        </p:attrNameLst>
                                      </p:cBhvr>
                                      <p:tavLst>
                                        <p:tav tm="0">
                                          <p:val>
                                            <p:fltVal val="90"/>
                                          </p:val>
                                        </p:tav>
                                        <p:tav tm="100000">
                                          <p:val>
                                            <p:fltVal val="0"/>
                                          </p:val>
                                        </p:tav>
                                      </p:tavLst>
                                    </p:anim>
                                    <p:animEffect transition="in" filter="fade">
                                      <p:cBhvr>
                                        <p:cTn id="25" dur="1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1100"/>
                                  </p:stCondLst>
                                  <p:childTnLst>
                                    <p:set>
                                      <p:cBhvr>
                                        <p:cTn id="39" dur="1" fill="hold">
                                          <p:stCondLst>
                                            <p:cond delay="0"/>
                                          </p:stCondLst>
                                        </p:cTn>
                                        <p:tgtEl>
                                          <p:spTgt spid="6"/>
                                        </p:tgtEl>
                                        <p:attrNameLst>
                                          <p:attrName>style.visibility</p:attrName>
                                        </p:attrNameLst>
                                      </p:cBhvr>
                                      <p:to>
                                        <p:strVal val="visible"/>
                                      </p:to>
                                    </p:set>
                                    <p:animEffect transition="in" filter="wheel(1)">
                                      <p:cBhvr>
                                        <p:cTn id="40" dur="20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heel(1)">
                                      <p:cBhvr>
                                        <p:cTn id="4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18702" y="805934"/>
            <a:ext cx="4033476" cy="369332"/>
          </a:xfrm>
          <a:prstGeom prst="rect">
            <a:avLst/>
          </a:prstGeom>
        </p:spPr>
        <p:txBody>
          <a:bodyPr wrap="none">
            <a:spAutoFit/>
          </a:bodyPr>
          <a:lstStyle/>
          <a:p>
            <a:r>
              <a:rPr lang="fa-IR" dirty="0" smtClean="0"/>
              <a:t>نوع پنجم: مؤسسات غيرانتفاعی و خيريه</a:t>
            </a:r>
            <a:endParaRPr lang="en-US" dirty="0"/>
          </a:p>
        </p:txBody>
      </p:sp>
      <p:sp>
        <p:nvSpPr>
          <p:cNvPr id="3" name="Rectangle 2"/>
          <p:cNvSpPr/>
          <p:nvPr/>
        </p:nvSpPr>
        <p:spPr>
          <a:xfrm>
            <a:off x="1432560" y="1997839"/>
            <a:ext cx="9819618" cy="2031325"/>
          </a:xfrm>
          <a:prstGeom prst="rect">
            <a:avLst/>
          </a:prstGeom>
        </p:spPr>
        <p:txBody>
          <a:bodyPr wrap="square">
            <a:spAutoFit/>
          </a:bodyPr>
          <a:lstStyle/>
          <a:p>
            <a:pPr algn="r"/>
            <a:r>
              <a:rPr lang="fa-IR" dirty="0" smtClean="0"/>
              <a:t>یکی از انواع شرکت ها، مؤسسات غيرانتفاعی و خيريه هستند.</a:t>
            </a:r>
          </a:p>
          <a:p>
            <a:r>
              <a:rPr lang="fa-IR" dirty="0" smtClean="0"/>
              <a:t>.</a:t>
            </a:r>
          </a:p>
          <a:p>
            <a:pPr algn="r"/>
            <a:r>
              <a:rPr lang="fa-IR" dirty="0" smtClean="0"/>
              <a:t>يک مؤسسه غيرانتفاعی نهادی قانونی است که برای انجام مأموريتی </a:t>
            </a:r>
            <a:r>
              <a:rPr lang="fa-IR" dirty="0" smtClean="0">
                <a:solidFill>
                  <a:srgbClr val="C00000"/>
                </a:solidFill>
              </a:rPr>
              <a:t>غيرسودآور، </a:t>
            </a:r>
            <a:r>
              <a:rPr lang="fa-IR" dirty="0" smtClean="0"/>
              <a:t>يعنی با هدفی غيرتجاری شکل گرفته است.</a:t>
            </a:r>
          </a:p>
          <a:p>
            <a:pPr algn="r"/>
            <a:r>
              <a:rPr lang="fa-IR" dirty="0" smtClean="0"/>
              <a:t>اين مأموريت ها اغلب </a:t>
            </a:r>
            <a:r>
              <a:rPr lang="fa-IR" dirty="0" smtClean="0">
                <a:solidFill>
                  <a:srgbClr val="C00000"/>
                </a:solidFill>
              </a:rPr>
              <a:t>زمينه هايی انسانی و اجتماعی دارند</a:t>
            </a:r>
            <a:r>
              <a:rPr lang="fa-IR" dirty="0" smtClean="0"/>
              <a:t>؛ مانند امور خيريه، آموزش، توسعۀ علمی و دينی، بهداشت و سلامت</a:t>
            </a:r>
          </a:p>
          <a:p>
            <a:pPr algn="r"/>
            <a:r>
              <a:rPr lang="fa-IR" dirty="0" smtClean="0"/>
              <a:t>و... . </a:t>
            </a:r>
            <a:r>
              <a:rPr lang="fa-IR" dirty="0" smtClean="0">
                <a:solidFill>
                  <a:srgbClr val="C00000"/>
                </a:solidFill>
              </a:rPr>
              <a:t>محدودة عمل آنها گاهی محلی و گاهی ملی و حتی جهانی </a:t>
            </a:r>
            <a:r>
              <a:rPr lang="fa-IR" dirty="0" smtClean="0"/>
              <a:t>است</a:t>
            </a:r>
            <a:endParaRPr lang="en-US" dirty="0"/>
          </a:p>
        </p:txBody>
      </p:sp>
      <p:pic>
        <p:nvPicPr>
          <p:cNvPr id="5" name="Picture 4"/>
          <p:cNvPicPr>
            <a:picLocks noChangeAspect="1"/>
          </p:cNvPicPr>
          <p:nvPr/>
        </p:nvPicPr>
        <p:blipFill>
          <a:blip r:embed="rId2"/>
          <a:stretch>
            <a:fillRect/>
          </a:stretch>
        </p:blipFill>
        <p:spPr>
          <a:xfrm>
            <a:off x="1909444" y="307717"/>
            <a:ext cx="2581275" cy="1771650"/>
          </a:xfrm>
          <a:prstGeom prst="rect">
            <a:avLst/>
          </a:prstGeom>
        </p:spPr>
      </p:pic>
      <p:pic>
        <p:nvPicPr>
          <p:cNvPr id="6" name="Picture 5"/>
          <p:cNvPicPr>
            <a:picLocks noChangeAspect="1"/>
          </p:cNvPicPr>
          <p:nvPr/>
        </p:nvPicPr>
        <p:blipFill>
          <a:blip r:embed="rId3"/>
          <a:stretch>
            <a:fillRect/>
          </a:stretch>
        </p:blipFill>
        <p:spPr>
          <a:xfrm>
            <a:off x="9235440" y="4191565"/>
            <a:ext cx="2619375" cy="1743075"/>
          </a:xfrm>
          <a:prstGeom prst="rect">
            <a:avLst/>
          </a:prstGeom>
        </p:spPr>
      </p:pic>
      <p:pic>
        <p:nvPicPr>
          <p:cNvPr id="10" name="Picture 9"/>
          <p:cNvPicPr>
            <a:picLocks noChangeAspect="1"/>
          </p:cNvPicPr>
          <p:nvPr/>
        </p:nvPicPr>
        <p:blipFill>
          <a:blip r:embed="rId4"/>
          <a:stretch>
            <a:fillRect/>
          </a:stretch>
        </p:blipFill>
        <p:spPr>
          <a:xfrm>
            <a:off x="2529840" y="4356100"/>
            <a:ext cx="3527741" cy="2034540"/>
          </a:xfrm>
          <a:prstGeom prst="rect">
            <a:avLst/>
          </a:prstGeom>
        </p:spPr>
      </p:pic>
    </p:spTree>
    <p:extLst>
      <p:ext uri="{BB962C8B-B14F-4D97-AF65-F5344CB8AC3E}">
        <p14:creationId xmlns:p14="http://schemas.microsoft.com/office/powerpoint/2010/main" val="560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heel(1)">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style.rotation</p:attrName>
                                        </p:attrNameLst>
                                      </p:cBhvr>
                                      <p:tavLst>
                                        <p:tav tm="0">
                                          <p:val>
                                            <p:fltVal val="90"/>
                                          </p:val>
                                        </p:tav>
                                        <p:tav tm="100000">
                                          <p:val>
                                            <p:fltVal val="0"/>
                                          </p:val>
                                        </p:tav>
                                      </p:tavLst>
                                    </p:anim>
                                    <p:animEffect transition="in" filter="fade">
                                      <p:cBhvr>
                                        <p:cTn id="3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34640" y="1209040"/>
            <a:ext cx="8067040" cy="2924138"/>
          </a:xfrm>
          <a:prstGeom prst="rect">
            <a:avLst/>
          </a:prstGeom>
        </p:spPr>
      </p:pic>
    </p:spTree>
    <p:extLst>
      <p:ext uri="{BB962C8B-B14F-4D97-AF65-F5344CB8AC3E}">
        <p14:creationId xmlns:p14="http://schemas.microsoft.com/office/powerpoint/2010/main" val="29998236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5840" y="518160"/>
            <a:ext cx="9316720" cy="5831840"/>
          </a:xfrm>
          <a:prstGeom prst="rect">
            <a:avLst/>
          </a:prstGeom>
        </p:spPr>
      </p:pic>
    </p:spTree>
    <p:extLst>
      <p:ext uri="{BB962C8B-B14F-4D97-AF65-F5344CB8AC3E}">
        <p14:creationId xmlns:p14="http://schemas.microsoft.com/office/powerpoint/2010/main" val="207121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8)">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7574" y="1714260"/>
            <a:ext cx="6096851" cy="3429479"/>
          </a:xfrm>
          <a:prstGeom prst="rect">
            <a:avLst/>
          </a:prstGeom>
        </p:spPr>
      </p:pic>
    </p:spTree>
    <p:extLst>
      <p:ext uri="{BB962C8B-B14F-4D97-AF65-F5344CB8AC3E}">
        <p14:creationId xmlns:p14="http://schemas.microsoft.com/office/powerpoint/2010/main" val="2213048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53920" y="350203"/>
            <a:ext cx="9641840" cy="2387600"/>
          </a:xfrm>
        </p:spPr>
        <p:txBody>
          <a:bodyPr>
            <a:normAutofit/>
          </a:bodyPr>
          <a:lstStyle/>
          <a:p>
            <a:r>
              <a:rPr lang="fa-IR" sz="2800" dirty="0" smtClean="0"/>
              <a:t>(فصل ا ّول) </a:t>
            </a:r>
            <a:r>
              <a:rPr lang="en-US" sz="2800" dirty="0" smtClean="0"/>
              <a:t/>
            </a:r>
            <a:br>
              <a:rPr lang="en-US" sz="2800" dirty="0" smtClean="0"/>
            </a:br>
            <a:r>
              <a:rPr lang="fa-IR" sz="2800" dirty="0" smtClean="0"/>
              <a:t> </a:t>
            </a:r>
            <a:r>
              <a:rPr lang="fa-IR" sz="2800" b="1" dirty="0" smtClean="0">
                <a:solidFill>
                  <a:schemeClr val="accent1">
                    <a:lumMod val="75000"/>
                  </a:schemeClr>
                </a:solidFill>
              </a:rPr>
              <a:t>اصول انتخاب در کسب و کار</a:t>
            </a:r>
            <a:br>
              <a:rPr lang="fa-IR" sz="2800" b="1" dirty="0" smtClean="0">
                <a:solidFill>
                  <a:schemeClr val="accent1">
                    <a:lumMod val="75000"/>
                  </a:schemeClr>
                </a:solidFill>
              </a:rPr>
            </a:br>
            <a:endParaRPr lang="en-US" sz="2800" b="1" dirty="0">
              <a:solidFill>
                <a:schemeClr val="accent1">
                  <a:lumMod val="75000"/>
                </a:schemeClr>
              </a:solidFill>
            </a:endParaRPr>
          </a:p>
        </p:txBody>
      </p:sp>
      <p:sp>
        <p:nvSpPr>
          <p:cNvPr id="5" name="Subtitle 4"/>
          <p:cNvSpPr>
            <a:spLocks noGrp="1"/>
          </p:cNvSpPr>
          <p:nvPr>
            <p:ph type="subTitle" idx="1"/>
          </p:nvPr>
        </p:nvSpPr>
        <p:spPr>
          <a:xfrm>
            <a:off x="-1270000" y="3642678"/>
            <a:ext cx="9916160" cy="827722"/>
          </a:xfrm>
        </p:spPr>
        <p:txBody>
          <a:bodyPr>
            <a:noAutofit/>
          </a:bodyPr>
          <a:lstStyle/>
          <a:p>
            <a:r>
              <a:rPr lang="fa-IR" sz="2800" b="1" dirty="0">
                <a:solidFill>
                  <a:schemeClr val="accent6">
                    <a:lumMod val="50000"/>
                  </a:schemeClr>
                </a:solidFill>
              </a:rPr>
              <a:t>درس دوم </a:t>
            </a:r>
            <a:endParaRPr lang="fa-IR" sz="2800" b="1" dirty="0" smtClean="0">
              <a:solidFill>
                <a:schemeClr val="accent6">
                  <a:lumMod val="50000"/>
                </a:schemeClr>
              </a:solidFill>
            </a:endParaRPr>
          </a:p>
          <a:p>
            <a:endParaRPr lang="fa-IR" sz="2800" b="1" dirty="0"/>
          </a:p>
          <a:p>
            <a:r>
              <a:rPr lang="fa-IR" sz="2800" b="1" dirty="0" smtClean="0"/>
              <a:t>انتخاب </a:t>
            </a:r>
            <a:r>
              <a:rPr lang="fa-IR" sz="2800" b="1" dirty="0"/>
              <a:t>نوع کسب و کار</a:t>
            </a:r>
            <a:r>
              <a:rPr lang="fa-IR" sz="2800" dirty="0" smtClean="0"/>
              <a:t> </a:t>
            </a:r>
            <a:br>
              <a:rPr lang="fa-IR" sz="2800" dirty="0" smtClean="0"/>
            </a:br>
            <a:endParaRPr lang="en-US" sz="2800" dirty="0"/>
          </a:p>
        </p:txBody>
      </p:sp>
      <p:pic>
        <p:nvPicPr>
          <p:cNvPr id="6" name="Picture 5"/>
          <p:cNvPicPr>
            <a:picLocks noChangeAspect="1"/>
          </p:cNvPicPr>
          <p:nvPr/>
        </p:nvPicPr>
        <p:blipFill>
          <a:blip r:embed="rId2"/>
          <a:stretch>
            <a:fillRect/>
          </a:stretch>
        </p:blipFill>
        <p:spPr>
          <a:xfrm>
            <a:off x="2042160" y="457200"/>
            <a:ext cx="3726815" cy="2427923"/>
          </a:xfrm>
          <a:prstGeom prst="rect">
            <a:avLst/>
          </a:prstGeom>
        </p:spPr>
      </p:pic>
    </p:spTree>
    <p:extLst>
      <p:ext uri="{BB962C8B-B14F-4D97-AF65-F5344CB8AC3E}">
        <p14:creationId xmlns:p14="http://schemas.microsoft.com/office/powerpoint/2010/main" val="105430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heel(1)">
                                      <p:cBhvr>
                                        <p:cTn id="20" dur="20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heel(1)">
                                      <p:cBhvr>
                                        <p:cTn id="25"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400" dirty="0"/>
              <a:t/>
            </a:r>
            <a:br>
              <a:rPr lang="fa-IR" sz="2400" dirty="0"/>
            </a:br>
            <a:endParaRPr lang="en-US" sz="2400" dirty="0"/>
          </a:p>
        </p:txBody>
      </p:sp>
      <p:sp>
        <p:nvSpPr>
          <p:cNvPr id="3" name="Text Placeholder 2"/>
          <p:cNvSpPr>
            <a:spLocks noGrp="1"/>
          </p:cNvSpPr>
          <p:nvPr>
            <p:ph type="body" idx="4294967295"/>
          </p:nvPr>
        </p:nvSpPr>
        <p:spPr>
          <a:xfrm>
            <a:off x="2173288" y="1985963"/>
            <a:ext cx="9788340" cy="1447800"/>
          </a:xfrm>
          <a:solidFill>
            <a:schemeClr val="accent1">
              <a:lumMod val="75000"/>
            </a:schemeClr>
          </a:solidFill>
        </p:spPr>
        <p:txBody>
          <a:bodyPr>
            <a:normAutofit lnSpcReduction="10000"/>
          </a:bodyPr>
          <a:lstStyle/>
          <a:p>
            <a:pPr algn="r"/>
            <a:r>
              <a:rPr lang="fa-IR" u="sng" dirty="0">
                <a:solidFill>
                  <a:srgbClr val="7030A0"/>
                </a:solidFill>
                <a:effectLst>
                  <a:outerShdw blurRad="38100" dist="38100" dir="2700000" algn="tl">
                    <a:srgbClr val="000000">
                      <a:alpha val="43137"/>
                    </a:srgbClr>
                  </a:outerShdw>
                </a:effectLst>
              </a:rPr>
              <a:t>شراكت</a:t>
            </a:r>
          </a:p>
          <a:p>
            <a:pPr algn="r"/>
            <a:r>
              <a:rPr lang="fa-IR" b="1" dirty="0"/>
              <a:t>*تقسيم مساوي مسئوليت هاي كسب و كار ،مالي و حقوقي</a:t>
            </a:r>
          </a:p>
          <a:p>
            <a:pPr algn="r"/>
            <a:r>
              <a:rPr lang="fa-IR" b="1" dirty="0"/>
              <a:t>*بايد براي اهداف مالياتي ثبت گردد</a:t>
            </a:r>
            <a:endParaRPr lang="en-US" b="1" dirty="0"/>
          </a:p>
        </p:txBody>
      </p:sp>
      <p:sp>
        <p:nvSpPr>
          <p:cNvPr id="4" name="Rectangle 3"/>
          <p:cNvSpPr/>
          <p:nvPr/>
        </p:nvSpPr>
        <p:spPr>
          <a:xfrm>
            <a:off x="1564640" y="490250"/>
            <a:ext cx="10282872" cy="1200329"/>
          </a:xfrm>
          <a:prstGeom prst="rect">
            <a:avLst/>
          </a:prstGeom>
          <a:solidFill>
            <a:schemeClr val="accent1">
              <a:lumMod val="60000"/>
              <a:lumOff val="40000"/>
            </a:schemeClr>
          </a:solidFill>
        </p:spPr>
        <p:txBody>
          <a:bodyPr wrap="square">
            <a:spAutoFit/>
          </a:bodyPr>
          <a:lstStyle/>
          <a:p>
            <a:pPr algn="r"/>
            <a:r>
              <a:rPr lang="fa-IR" sz="2400" u="sng" dirty="0">
                <a:ln w="3175" cmpd="sng">
                  <a:noFill/>
                </a:ln>
                <a:solidFill>
                  <a:srgbClr val="FF0000"/>
                </a:solidFill>
                <a:ea typeface="+mj-ea"/>
              </a:rPr>
              <a:t>تك مالكيتي</a:t>
            </a:r>
            <a:r>
              <a:rPr lang="fa-IR" sz="2400" dirty="0">
                <a:ln w="3175" cmpd="sng">
                  <a:noFill/>
                </a:ln>
                <a:solidFill>
                  <a:prstClr val="black"/>
                </a:solidFill>
                <a:ea typeface="+mj-ea"/>
              </a:rPr>
              <a:t/>
            </a:r>
            <a:br>
              <a:rPr lang="fa-IR" sz="2400" dirty="0">
                <a:ln w="3175" cmpd="sng">
                  <a:noFill/>
                </a:ln>
                <a:solidFill>
                  <a:prstClr val="black"/>
                </a:solidFill>
                <a:ea typeface="+mj-ea"/>
              </a:rPr>
            </a:br>
            <a:r>
              <a:rPr lang="fa-IR" sz="2400" dirty="0">
                <a:ln w="3175" cmpd="sng">
                  <a:noFill/>
                </a:ln>
                <a:solidFill>
                  <a:prstClr val="black"/>
                </a:solidFill>
                <a:ea typeface="+mj-ea"/>
              </a:rPr>
              <a:t>*مالكيت توسط يك نفر</a:t>
            </a:r>
            <a:br>
              <a:rPr lang="fa-IR" sz="2400" dirty="0">
                <a:ln w="3175" cmpd="sng">
                  <a:noFill/>
                </a:ln>
                <a:solidFill>
                  <a:prstClr val="black"/>
                </a:solidFill>
                <a:ea typeface="+mj-ea"/>
              </a:rPr>
            </a:br>
            <a:r>
              <a:rPr lang="fa-IR" sz="2400" dirty="0">
                <a:ln w="3175" cmpd="sng">
                  <a:noFill/>
                </a:ln>
                <a:solidFill>
                  <a:prstClr val="black"/>
                </a:solidFill>
                <a:ea typeface="+mj-ea"/>
              </a:rPr>
              <a:t>*هيچ تمايز حقوقي يا مالي بين كسب و كار و مالك وجود ندارد </a:t>
            </a:r>
            <a:endParaRPr lang="en-US" dirty="0"/>
          </a:p>
        </p:txBody>
      </p:sp>
      <p:sp>
        <p:nvSpPr>
          <p:cNvPr id="7" name="Rectangle 6"/>
          <p:cNvSpPr/>
          <p:nvPr/>
        </p:nvSpPr>
        <p:spPr>
          <a:xfrm>
            <a:off x="1484311" y="3987784"/>
            <a:ext cx="10477317" cy="923330"/>
          </a:xfrm>
          <a:prstGeom prst="rect">
            <a:avLst/>
          </a:prstGeom>
          <a:solidFill>
            <a:schemeClr val="accent1">
              <a:lumMod val="50000"/>
            </a:schemeClr>
          </a:solidFill>
        </p:spPr>
        <p:txBody>
          <a:bodyPr wrap="square">
            <a:spAutoFit/>
          </a:bodyPr>
          <a:lstStyle/>
          <a:p>
            <a:pPr algn="r"/>
            <a:r>
              <a:rPr lang="fa-IR" b="1" u="sng" dirty="0" smtClean="0">
                <a:solidFill>
                  <a:srgbClr val="FFC000"/>
                </a:solidFill>
              </a:rPr>
              <a:t>شراكت محدود</a:t>
            </a:r>
          </a:p>
          <a:p>
            <a:pPr algn="r"/>
            <a:r>
              <a:rPr lang="fa-IR" dirty="0" smtClean="0"/>
              <a:t>*ايده آل براي كساني كه دنبال افزايش سرمايه از سرمايه گذاراني</a:t>
            </a:r>
          </a:p>
          <a:p>
            <a:pPr algn="r"/>
            <a:r>
              <a:rPr lang="fa-IR" dirty="0" smtClean="0"/>
              <a:t>هستندكه درمسائل روزانه شركت فعال نيستند</a:t>
            </a:r>
            <a:endParaRPr lang="en-US" dirty="0"/>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590" y="5217064"/>
            <a:ext cx="9548038" cy="1379413"/>
          </a:xfrm>
          <a:prstGeom prst="rect">
            <a:avLst/>
          </a:prstGeom>
        </p:spPr>
      </p:pic>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2057" y="851765"/>
            <a:ext cx="983065" cy="632515"/>
          </a:xfrm>
          <a:prstGeom prst="rect">
            <a:avLst/>
          </a:prstGeom>
        </p:spPr>
      </p:pic>
      <p:pic>
        <p:nvPicPr>
          <p:cNvPr id="10" name="Picture 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4579" y="2326427"/>
            <a:ext cx="906859" cy="609653"/>
          </a:xfrm>
          <a:prstGeom prst="rect">
            <a:avLst/>
          </a:prstGeom>
        </p:spPr>
      </p:pic>
      <p:pic>
        <p:nvPicPr>
          <p:cNvPr id="11" name="Picture 10"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9677" y="4117950"/>
            <a:ext cx="975445" cy="662997"/>
          </a:xfrm>
          <a:prstGeom prst="rect">
            <a:avLst/>
          </a:prstGeom>
        </p:spPr>
      </p:pic>
    </p:spTree>
    <p:extLst>
      <p:ext uri="{BB962C8B-B14F-4D97-AF65-F5344CB8AC3E}">
        <p14:creationId xmlns:p14="http://schemas.microsoft.com/office/powerpoint/2010/main" val="402888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1000" fill="hold"/>
                                        <p:tgtEl>
                                          <p:spTgt spid="3">
                                            <p:bg/>
                                          </p:spTgt>
                                        </p:tgtEl>
                                        <p:attrNameLst>
                                          <p:attrName>ppt_w</p:attrName>
                                        </p:attrNameLst>
                                      </p:cBhvr>
                                      <p:tavLst>
                                        <p:tav tm="0">
                                          <p:val>
                                            <p:fltVal val="0"/>
                                          </p:val>
                                        </p:tav>
                                        <p:tav tm="100000">
                                          <p:val>
                                            <p:strVal val="#ppt_w"/>
                                          </p:val>
                                        </p:tav>
                                      </p:tavLst>
                                    </p:anim>
                                    <p:anim calcmode="lin" valueType="num">
                                      <p:cBhvr>
                                        <p:cTn id="13" dur="1000" fill="hold"/>
                                        <p:tgtEl>
                                          <p:spTgt spid="3">
                                            <p:bg/>
                                          </p:spTgt>
                                        </p:tgtEl>
                                        <p:attrNameLst>
                                          <p:attrName>ppt_h</p:attrName>
                                        </p:attrNameLst>
                                      </p:cBhvr>
                                      <p:tavLst>
                                        <p:tav tm="0">
                                          <p:val>
                                            <p:fltVal val="0"/>
                                          </p:val>
                                        </p:tav>
                                        <p:tav tm="100000">
                                          <p:val>
                                            <p:strVal val="#ppt_h"/>
                                          </p:val>
                                        </p:tav>
                                      </p:tavLst>
                                    </p:anim>
                                    <p:anim calcmode="lin" valueType="num">
                                      <p:cBhvr>
                                        <p:cTn id="14" dur="1000" fill="hold"/>
                                        <p:tgtEl>
                                          <p:spTgt spid="3">
                                            <p:bg/>
                                          </p:spTgt>
                                        </p:tgtEl>
                                        <p:attrNameLst>
                                          <p:attrName>style.rotation</p:attrName>
                                        </p:attrNameLst>
                                      </p:cBhvr>
                                      <p:tavLst>
                                        <p:tav tm="0">
                                          <p:val>
                                            <p:fltVal val="90"/>
                                          </p:val>
                                        </p:tav>
                                        <p:tav tm="100000">
                                          <p:val>
                                            <p:fltVal val="0"/>
                                          </p:val>
                                        </p:tav>
                                      </p:tavLst>
                                    </p:anim>
                                    <p:animEffect transition="in" filter="fade">
                                      <p:cBhvr>
                                        <p:cTn id="15" dur="1000"/>
                                        <p:tgtEl>
                                          <p:spTgt spid="3">
                                            <p:bg/>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p:cTn id="3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heel(1)">
                                      <p:cBhvr>
                                        <p:cTn id="44" dur="2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1000" fill="hold"/>
                                        <p:tgtEl>
                                          <p:spTgt spid="8"/>
                                        </p:tgtEl>
                                        <p:attrNameLst>
                                          <p:attrName>ppt_w</p:attrName>
                                        </p:attrNameLst>
                                      </p:cBhvr>
                                      <p:tavLst>
                                        <p:tav tm="0">
                                          <p:val>
                                            <p:fltVal val="0"/>
                                          </p:val>
                                        </p:tav>
                                        <p:tav tm="100000">
                                          <p:val>
                                            <p:strVal val="#ppt_w"/>
                                          </p:val>
                                        </p:tav>
                                      </p:tavLst>
                                    </p:anim>
                                    <p:anim calcmode="lin" valueType="num">
                                      <p:cBhvr>
                                        <p:cTn id="50" dur="1000" fill="hold"/>
                                        <p:tgtEl>
                                          <p:spTgt spid="8"/>
                                        </p:tgtEl>
                                        <p:attrNameLst>
                                          <p:attrName>ppt_h</p:attrName>
                                        </p:attrNameLst>
                                      </p:cBhvr>
                                      <p:tavLst>
                                        <p:tav tm="0">
                                          <p:val>
                                            <p:fltVal val="0"/>
                                          </p:val>
                                        </p:tav>
                                        <p:tav tm="100000">
                                          <p:val>
                                            <p:strVal val="#ppt_h"/>
                                          </p:val>
                                        </p:tav>
                                      </p:tavLst>
                                    </p:anim>
                                    <p:anim calcmode="lin" valueType="num">
                                      <p:cBhvr>
                                        <p:cTn id="51" dur="1000" fill="hold"/>
                                        <p:tgtEl>
                                          <p:spTgt spid="8"/>
                                        </p:tgtEl>
                                        <p:attrNameLst>
                                          <p:attrName>style.rotation</p:attrName>
                                        </p:attrNameLst>
                                      </p:cBhvr>
                                      <p:tavLst>
                                        <p:tav tm="0">
                                          <p:val>
                                            <p:fltVal val="90"/>
                                          </p:val>
                                        </p:tav>
                                        <p:tav tm="100000">
                                          <p:val>
                                            <p:fltVal val="0"/>
                                          </p:val>
                                        </p:tav>
                                      </p:tavLst>
                                    </p:anim>
                                    <p:animEffect transition="in" filter="fade">
                                      <p:cBhvr>
                                        <p:cTn id="5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90000"/>
            </a:schemeClr>
          </a:solidFill>
        </p:spPr>
        <p:txBody>
          <a:bodyPr>
            <a:normAutofit/>
          </a:bodyPr>
          <a:lstStyle/>
          <a:p>
            <a:pPr algn="r"/>
            <a:r>
              <a:rPr lang="fa-IR" sz="2400" dirty="0"/>
              <a:t>شركت با مسئوليت محدود</a:t>
            </a:r>
            <a:br>
              <a:rPr lang="fa-IR" sz="2400" dirty="0"/>
            </a:br>
            <a:r>
              <a:rPr lang="fa-IR" sz="2400" dirty="0"/>
              <a:t>*تركيبي از شراكت و شركت سهامي</a:t>
            </a:r>
            <a:br>
              <a:rPr lang="fa-IR" sz="2400" dirty="0"/>
            </a:br>
            <a:r>
              <a:rPr lang="fa-IR" sz="2400" dirty="0"/>
              <a:t>*هيچ يك از دارايي هاي فرد در معرض ريسك نيست</a:t>
            </a:r>
            <a:br>
              <a:rPr lang="fa-IR" sz="2400" dirty="0"/>
            </a:br>
            <a:r>
              <a:rPr lang="fa-IR" sz="2400" dirty="0"/>
              <a:t>*قوانين كمت</a:t>
            </a:r>
            <a:endParaRPr lang="en-US" sz="2400" dirty="0"/>
          </a:p>
        </p:txBody>
      </p:sp>
      <p:sp>
        <p:nvSpPr>
          <p:cNvPr id="3" name="Text Placeholder 2"/>
          <p:cNvSpPr>
            <a:spLocks noGrp="1"/>
          </p:cNvSpPr>
          <p:nvPr>
            <p:ph type="body" idx="4294967295"/>
          </p:nvPr>
        </p:nvSpPr>
        <p:spPr>
          <a:xfrm>
            <a:off x="1609762" y="2626168"/>
            <a:ext cx="10018712" cy="1447800"/>
          </a:xfrm>
          <a:solidFill>
            <a:schemeClr val="accent1">
              <a:lumMod val="75000"/>
            </a:schemeClr>
          </a:solidFill>
        </p:spPr>
        <p:txBody>
          <a:bodyPr>
            <a:normAutofit lnSpcReduction="10000"/>
          </a:bodyPr>
          <a:lstStyle/>
          <a:p>
            <a:pPr algn="r"/>
            <a:r>
              <a:rPr lang="fa-IR" dirty="0"/>
              <a:t>غيرانتفاعي</a:t>
            </a:r>
          </a:p>
          <a:p>
            <a:pPr algn="r"/>
            <a:r>
              <a:rPr lang="fa-IR" dirty="0"/>
              <a:t>*كسب درآمد هزينه هاي شركت</a:t>
            </a:r>
          </a:p>
          <a:p>
            <a:pPr algn="r"/>
            <a:r>
              <a:rPr lang="fa-IR" dirty="0"/>
              <a:t>*ميتوان براي معافيت مالياتي درخواست كرد</a:t>
            </a:r>
            <a:endParaRPr lang="en-US" dirty="0"/>
          </a:p>
        </p:txBody>
      </p:sp>
      <p:sp>
        <p:nvSpPr>
          <p:cNvPr id="4" name="Rectangle 3"/>
          <p:cNvSpPr/>
          <p:nvPr/>
        </p:nvSpPr>
        <p:spPr>
          <a:xfrm>
            <a:off x="1609762" y="4668269"/>
            <a:ext cx="10288071" cy="1200329"/>
          </a:xfrm>
          <a:prstGeom prst="rect">
            <a:avLst/>
          </a:prstGeom>
          <a:solidFill>
            <a:srgbClr val="002060"/>
          </a:solidFill>
        </p:spPr>
        <p:txBody>
          <a:bodyPr wrap="square">
            <a:spAutoFit/>
          </a:bodyPr>
          <a:lstStyle/>
          <a:p>
            <a:pPr algn="r"/>
            <a:r>
              <a:rPr lang="fa-IR" dirty="0" smtClean="0">
                <a:solidFill>
                  <a:schemeClr val="bg1">
                    <a:lumMod val="95000"/>
                  </a:schemeClr>
                </a:solidFill>
              </a:rPr>
              <a:t>شركت تعاوني</a:t>
            </a:r>
          </a:p>
          <a:p>
            <a:pPr algn="r"/>
            <a:r>
              <a:rPr lang="fa-IR" dirty="0" smtClean="0">
                <a:solidFill>
                  <a:schemeClr val="bg1">
                    <a:lumMod val="95000"/>
                  </a:schemeClr>
                </a:solidFill>
              </a:rPr>
              <a:t>*درآمد بين اعضا تقسيم مي شود</a:t>
            </a:r>
          </a:p>
          <a:p>
            <a:pPr algn="r"/>
            <a:r>
              <a:rPr lang="fa-IR" dirty="0" smtClean="0">
                <a:solidFill>
                  <a:schemeClr val="bg1">
                    <a:lumMod val="95000"/>
                  </a:schemeClr>
                </a:solidFill>
              </a:rPr>
              <a:t>*عدم وجود سهامدار خارجي</a:t>
            </a:r>
          </a:p>
          <a:p>
            <a:pPr algn="r"/>
            <a:r>
              <a:rPr lang="fa-IR" dirty="0" smtClean="0">
                <a:solidFill>
                  <a:schemeClr val="bg1">
                    <a:lumMod val="95000"/>
                  </a:schemeClr>
                </a:solidFill>
              </a:rPr>
              <a:t>*اعضا خدماتش را استفاده مي كنند</a:t>
            </a:r>
            <a:endParaRPr lang="en-US" dirty="0">
              <a:solidFill>
                <a:schemeClr val="bg1">
                  <a:lumMod val="95000"/>
                </a:schemeClr>
              </a:solidFill>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951" y="1119047"/>
            <a:ext cx="990686" cy="685859"/>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3148" y="3022067"/>
            <a:ext cx="929721" cy="640135"/>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2802" y="4944555"/>
            <a:ext cx="983065" cy="647756"/>
          </a:xfrm>
          <a:prstGeom prst="rect">
            <a:avLst/>
          </a:prstGeom>
        </p:spPr>
      </p:pic>
    </p:spTree>
    <p:extLst>
      <p:ext uri="{BB962C8B-B14F-4D97-AF65-F5344CB8AC3E}">
        <p14:creationId xmlns:p14="http://schemas.microsoft.com/office/powerpoint/2010/main" val="204168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heel(1)">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1)">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heel(1)">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heel(1)">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fltVal val="0"/>
                                          </p:val>
                                        </p:tav>
                                        <p:tav tm="100000">
                                          <p:val>
                                            <p:strVal val="#ppt_w"/>
                                          </p:val>
                                        </p:tav>
                                      </p:tavLst>
                                    </p:anim>
                                    <p:anim calcmode="lin" valueType="num">
                                      <p:cBhvr>
                                        <p:cTn id="33" dur="1000" fill="hold"/>
                                        <p:tgtEl>
                                          <p:spTgt spid="4"/>
                                        </p:tgtEl>
                                        <p:attrNameLst>
                                          <p:attrName>ppt_h</p:attrName>
                                        </p:attrNameLst>
                                      </p:cBhvr>
                                      <p:tavLst>
                                        <p:tav tm="0">
                                          <p:val>
                                            <p:fltVal val="0"/>
                                          </p:val>
                                        </p:tav>
                                        <p:tav tm="100000">
                                          <p:val>
                                            <p:strVal val="#ppt_h"/>
                                          </p:val>
                                        </p:tav>
                                      </p:tavLst>
                                    </p:anim>
                                    <p:anim calcmode="lin" valueType="num">
                                      <p:cBhvr>
                                        <p:cTn id="34" dur="1000" fill="hold"/>
                                        <p:tgtEl>
                                          <p:spTgt spid="4"/>
                                        </p:tgtEl>
                                        <p:attrNameLst>
                                          <p:attrName>style.rotation</p:attrName>
                                        </p:attrNameLst>
                                      </p:cBhvr>
                                      <p:tavLst>
                                        <p:tav tm="0">
                                          <p:val>
                                            <p:fltVal val="90"/>
                                          </p:val>
                                        </p:tav>
                                        <p:tav tm="100000">
                                          <p:val>
                                            <p:fltVal val="0"/>
                                          </p:val>
                                        </p:tav>
                                      </p:tavLst>
                                    </p:anim>
                                    <p:animEffect transition="in" filter="fade">
                                      <p:cBhvr>
                                        <p:cTn id="3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881" y="3591559"/>
            <a:ext cx="9816466" cy="2110382"/>
          </a:xfrm>
        </p:spPr>
        <p:txBody>
          <a:bodyPr>
            <a:normAutofit fontScale="90000"/>
          </a:bodyPr>
          <a:lstStyle/>
          <a:p>
            <a:r>
              <a:rPr lang="fa-IR" sz="1800" dirty="0"/>
              <a:t/>
            </a:r>
            <a:br>
              <a:rPr lang="fa-IR" sz="1800" dirty="0"/>
            </a:br>
            <a:r>
              <a:rPr lang="fa-IR" sz="1800" dirty="0">
                <a:solidFill>
                  <a:srgbClr val="0070C0"/>
                </a:solidFill>
              </a:rPr>
              <a:t>طرح مسئله</a:t>
            </a:r>
            <a:r>
              <a:rPr lang="fa-IR" sz="1800" dirty="0"/>
              <a:t/>
            </a:r>
            <a:br>
              <a:rPr lang="fa-IR" sz="1800" dirty="0"/>
            </a:br>
            <a:r>
              <a:rPr lang="fa-IR" sz="1800" dirty="0"/>
              <a:t>اکثر کسب و کارها در ایران به عنوان کسب وکاری </a:t>
            </a:r>
            <a:r>
              <a:rPr lang="fa-IR" sz="1800" b="1" u="sng" dirty="0">
                <a:solidFill>
                  <a:srgbClr val="FF0000"/>
                </a:solidFill>
              </a:rPr>
              <a:t>شخصی</a:t>
            </a:r>
            <a:r>
              <a:rPr lang="fa-IR" sz="1800" u="sng" dirty="0">
                <a:solidFill>
                  <a:srgbClr val="FF0000"/>
                </a:solidFill>
              </a:rPr>
              <a:t>، </a:t>
            </a:r>
            <a:r>
              <a:rPr lang="fa-IR" sz="1800" b="1" u="sng" dirty="0"/>
              <a:t>شرکتی</a:t>
            </a:r>
            <a:r>
              <a:rPr lang="fa-IR" sz="1800" b="1" u="sng" dirty="0">
                <a:solidFill>
                  <a:srgbClr val="FF0000"/>
                </a:solidFill>
              </a:rPr>
              <a:t> سهامی </a:t>
            </a:r>
            <a:r>
              <a:rPr lang="fa-IR" sz="1800" dirty="0"/>
              <a:t>یا </a:t>
            </a:r>
            <a:r>
              <a:rPr lang="fa-IR" sz="1800" b="1" dirty="0">
                <a:solidFill>
                  <a:srgbClr val="C00000"/>
                </a:solidFill>
              </a:rPr>
              <a:t>تعاونی</a:t>
            </a:r>
            <a:r>
              <a:rPr lang="fa-IR" sz="1800" dirty="0"/>
              <a:t> مشغول به فعالیت اند .اگر بخواهیم به صورت کلی تفاوت مفهومی شکل های مختلف کسب و کار را درک کنیم، باید </a:t>
            </a:r>
            <a:r>
              <a:rPr lang="fa-IR" sz="1800" dirty="0" smtClean="0"/>
              <a:t/>
            </a:r>
            <a:br>
              <a:rPr lang="fa-IR" sz="1800" dirty="0" smtClean="0"/>
            </a:br>
            <a:r>
              <a:rPr lang="fa-IR" sz="1800" dirty="0" smtClean="0"/>
              <a:t>تنها </a:t>
            </a:r>
            <a:r>
              <a:rPr lang="fa-IR" sz="1800" dirty="0"/>
              <a:t>به این سؤال پاسخ بدهیم که مالک محصول یا کالای </a:t>
            </a:r>
            <a:r>
              <a:rPr lang="fa-IR" sz="1800" dirty="0" smtClean="0"/>
              <a:t>(نهایی) </a:t>
            </a:r>
            <a:r>
              <a:rPr lang="fa-IR" sz="1800" dirty="0"/>
              <a:t>که به مشتری عرضه می شود، کیست؟ یک نفر یا چند نفر و چگونه؟ همین سؤال ساده و پاسخ آن، بیانگر مفهومی است به نام سازمان تولید. با مشخص شدن این مفهوم ،به انواع کسب و کار از منظر سازمان تولید می پردازیم.</a:t>
            </a:r>
            <a:br>
              <a:rPr lang="fa-IR" sz="1800" dirty="0"/>
            </a:br>
            <a:endParaRPr lang="en-US" sz="1800" dirty="0"/>
          </a:p>
        </p:txBody>
      </p:sp>
      <p:sp>
        <p:nvSpPr>
          <p:cNvPr id="3" name="Text Placeholder 2"/>
          <p:cNvSpPr>
            <a:spLocks noGrp="1"/>
          </p:cNvSpPr>
          <p:nvPr>
            <p:ph type="body" idx="1"/>
          </p:nvPr>
        </p:nvSpPr>
        <p:spPr>
          <a:xfrm>
            <a:off x="2338598" y="774340"/>
            <a:ext cx="8930748" cy="2817219"/>
          </a:xfrm>
        </p:spPr>
        <p:txBody>
          <a:bodyPr>
            <a:noAutofit/>
          </a:bodyPr>
          <a:lstStyle/>
          <a:p>
            <a:r>
              <a:rPr lang="fa-IR" sz="1800" dirty="0">
                <a:solidFill>
                  <a:schemeClr val="accent1">
                    <a:lumMod val="50000"/>
                  </a:schemeClr>
                </a:solidFill>
              </a:rPr>
              <a:t>نقشه راه</a:t>
            </a:r>
            <a:r>
              <a:rPr lang="fa-IR" sz="1800" dirty="0"/>
              <a:t/>
            </a:r>
            <a:br>
              <a:rPr lang="fa-IR" sz="1800" dirty="0"/>
            </a:br>
            <a:r>
              <a:rPr lang="fa-IR" sz="1800" dirty="0"/>
              <a:t>بسیار روشن است که پیش از شکل گیری یک کسب و کار جدید، کارفرما به این فکر کند که به تنهایی دست به اقدام بزند یا اینکه با فرد دیگری شراکت کند یا حتی کار جدید را عام المنفعه انجام دهد. ما در این درس به دنبال آن هستیم که انواع روش های شروع کسب و کار را از این منظر </a:t>
            </a:r>
            <a:r>
              <a:rPr lang="fa-IR" sz="1800" dirty="0" smtClean="0"/>
              <a:t> (</a:t>
            </a:r>
            <a:r>
              <a:rPr lang="fa-IR" sz="1800" dirty="0" smtClean="0">
                <a:solidFill>
                  <a:srgbClr val="C00000"/>
                </a:solidFill>
              </a:rPr>
              <a:t>سازمان تولید</a:t>
            </a:r>
            <a:r>
              <a:rPr lang="fa-IR" sz="1800" dirty="0" smtClean="0"/>
              <a:t>) بررسی </a:t>
            </a:r>
            <a:r>
              <a:rPr lang="fa-IR" sz="1800" dirty="0"/>
              <a:t>کنیم و:</a:t>
            </a:r>
            <a:br>
              <a:rPr lang="fa-IR" sz="1800" dirty="0"/>
            </a:br>
            <a:r>
              <a:rPr lang="fa-IR" sz="1800" dirty="0"/>
              <a:t> </a:t>
            </a:r>
            <a:r>
              <a:rPr lang="fa-IR" sz="1800" dirty="0">
                <a:solidFill>
                  <a:srgbClr val="C00000"/>
                </a:solidFill>
              </a:rPr>
              <a:t>مزایا و معایب کسب وکار شخصی را شناسایی کنیم</a:t>
            </a:r>
            <a:r>
              <a:rPr lang="fa-IR" sz="1800" dirty="0"/>
              <a:t>.</a:t>
            </a:r>
            <a:br>
              <a:rPr lang="fa-IR" sz="1800" dirty="0"/>
            </a:br>
            <a:r>
              <a:rPr lang="fa-IR" sz="1800" dirty="0"/>
              <a:t> </a:t>
            </a:r>
            <a:r>
              <a:rPr lang="fa-IR" sz="1800" dirty="0">
                <a:solidFill>
                  <a:srgbClr val="C00000"/>
                </a:solidFill>
              </a:rPr>
              <a:t>مفهوم شراکت و شرکت را درک کنیم </a:t>
            </a:r>
            <a:endParaRPr lang="fa-IR" sz="1800" dirty="0" smtClean="0">
              <a:solidFill>
                <a:srgbClr val="C00000"/>
              </a:solidFill>
            </a:endParaRPr>
          </a:p>
          <a:p>
            <a:r>
              <a:rPr lang="fa-IR" sz="1800" dirty="0" smtClean="0">
                <a:solidFill>
                  <a:srgbClr val="C00000"/>
                </a:solidFill>
              </a:rPr>
              <a:t>و </a:t>
            </a:r>
            <a:r>
              <a:rPr lang="fa-IR" sz="1800" dirty="0">
                <a:solidFill>
                  <a:srgbClr val="C00000"/>
                </a:solidFill>
              </a:rPr>
              <a:t>مزایا و معایب شراکت و راه اندازی شرکت را نیز بشناسیم</a:t>
            </a:r>
            <a:r>
              <a:rPr lang="fa-IR" sz="1800" dirty="0"/>
              <a:t>؛ تا اگر در آینده کسبو کاری را راه اندازی کردیم، لااقل بدانیم که سازمان تولیدمان چگونه باید باشد.</a:t>
            </a:r>
            <a:endParaRPr lang="en-US" sz="1800" dirty="0"/>
          </a:p>
        </p:txBody>
      </p:sp>
    </p:spTree>
    <p:extLst>
      <p:ext uri="{BB962C8B-B14F-4D97-AF65-F5344CB8AC3E}">
        <p14:creationId xmlns:p14="http://schemas.microsoft.com/office/powerpoint/2010/main" val="360492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285240"/>
          </a:xfrm>
          <a:solidFill>
            <a:schemeClr val="accent1">
              <a:lumMod val="40000"/>
              <a:lumOff val="60000"/>
            </a:schemeClr>
          </a:solidFill>
        </p:spPr>
        <p:txBody>
          <a:bodyPr/>
          <a:lstStyle/>
          <a:p>
            <a:r>
              <a:rPr lang="fa-IR" dirty="0"/>
              <a:t>انواع كسب و كارها</a:t>
            </a:r>
            <a:endParaRPr lang="en-US" dirty="0"/>
          </a:p>
        </p:txBody>
      </p:sp>
      <p:sp>
        <p:nvSpPr>
          <p:cNvPr id="3" name="Rectangle 2"/>
          <p:cNvSpPr/>
          <p:nvPr/>
        </p:nvSpPr>
        <p:spPr>
          <a:xfrm>
            <a:off x="8493760" y="2579469"/>
            <a:ext cx="3535680" cy="646331"/>
          </a:xfrm>
          <a:prstGeom prst="rect">
            <a:avLst/>
          </a:prstGeom>
          <a:solidFill>
            <a:schemeClr val="accent3">
              <a:lumMod val="20000"/>
              <a:lumOff val="80000"/>
            </a:schemeClr>
          </a:solidFill>
        </p:spPr>
        <p:txBody>
          <a:bodyPr wrap="square">
            <a:spAutoFit/>
          </a:bodyPr>
          <a:lstStyle/>
          <a:p>
            <a:r>
              <a:rPr lang="fa-IR" b="1" dirty="0">
                <a:solidFill>
                  <a:srgbClr val="4D4D4D"/>
                </a:solidFill>
                <a:latin typeface="Arial" panose="020B0604020202020204" pitchFamily="34" charset="0"/>
              </a:rPr>
              <a:t>نوع اول کسب و کار شخصی</a:t>
            </a:r>
            <a:r>
              <a:rPr lang="fa-IR" dirty="0" smtClean="0"/>
              <a:t> </a:t>
            </a:r>
            <a:br>
              <a:rPr lang="fa-IR" dirty="0" smtClean="0"/>
            </a:br>
            <a:endParaRPr lang="en-US" dirty="0"/>
          </a:p>
        </p:txBody>
      </p:sp>
      <p:sp>
        <p:nvSpPr>
          <p:cNvPr id="4" name="Rectangle 3"/>
          <p:cNvSpPr/>
          <p:nvPr/>
        </p:nvSpPr>
        <p:spPr>
          <a:xfrm>
            <a:off x="1270951" y="3685572"/>
            <a:ext cx="7029769" cy="369332"/>
          </a:xfrm>
          <a:prstGeom prst="rect">
            <a:avLst/>
          </a:prstGeom>
          <a:solidFill>
            <a:schemeClr val="accent6">
              <a:lumMod val="60000"/>
              <a:lumOff val="40000"/>
            </a:schemeClr>
          </a:solidFill>
        </p:spPr>
        <p:txBody>
          <a:bodyPr wrap="square">
            <a:spAutoFit/>
          </a:bodyPr>
          <a:lstStyle/>
          <a:p>
            <a:pPr algn="r"/>
            <a:r>
              <a:rPr lang="fa-IR" dirty="0" smtClean="0"/>
              <a:t>در همه نوع فعاليتی از کشاورزی تا صنعت به ويژه خدمات حضور دارند</a:t>
            </a:r>
            <a:endParaRPr lang="en-US" dirty="0"/>
          </a:p>
        </p:txBody>
      </p:sp>
      <p:sp>
        <p:nvSpPr>
          <p:cNvPr id="5" name="Rectangle 4"/>
          <p:cNvSpPr/>
          <p:nvPr/>
        </p:nvSpPr>
        <p:spPr>
          <a:xfrm>
            <a:off x="1334849" y="2517342"/>
            <a:ext cx="2642070" cy="369332"/>
          </a:xfrm>
          <a:prstGeom prst="rect">
            <a:avLst/>
          </a:prstGeom>
          <a:solidFill>
            <a:schemeClr val="accent1">
              <a:lumMod val="75000"/>
            </a:schemeClr>
          </a:solidFill>
        </p:spPr>
        <p:txBody>
          <a:bodyPr wrap="none">
            <a:spAutoFit/>
          </a:bodyPr>
          <a:lstStyle/>
          <a:p>
            <a:r>
              <a:rPr lang="fa-IR" dirty="0" smtClean="0"/>
              <a:t>تعلق به يک شخص است.</a:t>
            </a:r>
            <a:endParaRPr lang="fa-IR" dirty="0"/>
          </a:p>
        </p:txBody>
      </p:sp>
      <p:sp>
        <p:nvSpPr>
          <p:cNvPr id="6" name="Rectangle 5"/>
          <p:cNvSpPr/>
          <p:nvPr/>
        </p:nvSpPr>
        <p:spPr>
          <a:xfrm>
            <a:off x="3753164" y="3101457"/>
            <a:ext cx="2856872" cy="369332"/>
          </a:xfrm>
          <a:prstGeom prst="rect">
            <a:avLst/>
          </a:prstGeom>
          <a:solidFill>
            <a:srgbClr val="0070C0"/>
          </a:solidFill>
        </p:spPr>
        <p:txBody>
          <a:bodyPr wrap="none">
            <a:spAutoFit/>
          </a:bodyPr>
          <a:lstStyle/>
          <a:p>
            <a:pPr lvl="0"/>
            <a:r>
              <a:rPr lang="fa-IR" dirty="0">
                <a:solidFill>
                  <a:prstClr val="black"/>
                </a:solidFill>
              </a:rPr>
              <a:t>بيشتر آنها کوچک مقياس اند</a:t>
            </a:r>
          </a:p>
        </p:txBody>
      </p:sp>
      <p:sp>
        <p:nvSpPr>
          <p:cNvPr id="7" name="Rectangle 6"/>
          <p:cNvSpPr/>
          <p:nvPr/>
        </p:nvSpPr>
        <p:spPr>
          <a:xfrm>
            <a:off x="3078480" y="4308157"/>
            <a:ext cx="8890000" cy="1754326"/>
          </a:xfrm>
          <a:prstGeom prst="rect">
            <a:avLst/>
          </a:prstGeom>
          <a:solidFill>
            <a:schemeClr val="accent1">
              <a:lumMod val="20000"/>
              <a:lumOff val="80000"/>
            </a:schemeClr>
          </a:solidFill>
        </p:spPr>
        <p:txBody>
          <a:bodyPr wrap="square">
            <a:spAutoFit/>
          </a:bodyPr>
          <a:lstStyle/>
          <a:p>
            <a:pPr algn="r"/>
            <a:r>
              <a:rPr lang="fa-IR" b="1" dirty="0">
                <a:solidFill>
                  <a:srgbClr val="000000"/>
                </a:solidFill>
                <a:latin typeface="Arial" panose="020B0604020202020204" pitchFamily="34" charset="0"/>
              </a:rPr>
              <a:t>مشاغل </a:t>
            </a:r>
            <a:r>
              <a:rPr lang="fa-IR" b="1" dirty="0">
                <a:solidFill>
                  <a:srgbClr val="C55A11"/>
                </a:solidFill>
                <a:latin typeface="Arial" panose="020B0604020202020204" pitchFamily="34" charset="0"/>
              </a:rPr>
              <a:t>خویش فرمایی(خود اشتغالي) </a:t>
            </a:r>
            <a:r>
              <a:rPr lang="fa-IR" b="1" dirty="0">
                <a:solidFill>
                  <a:srgbClr val="000000"/>
                </a:solidFill>
                <a:latin typeface="Arial" panose="020B0604020202020204" pitchFamily="34" charset="0"/>
              </a:rPr>
              <a:t>مانند تعمیرکاران </a:t>
            </a:r>
            <a:r>
              <a:rPr lang="fa-IR" b="1" dirty="0" smtClean="0">
                <a:solidFill>
                  <a:srgbClr val="000000"/>
                </a:solidFill>
                <a:latin typeface="Arial" panose="020B0604020202020204" pitchFamily="34" charset="0"/>
              </a:rPr>
              <a:t>خودروو لوازم خانگی</a:t>
            </a:r>
            <a:r>
              <a:rPr lang="fa-IR" b="1" dirty="0">
                <a:solidFill>
                  <a:srgbClr val="000000"/>
                </a:solidFill>
                <a:latin typeface="Arial" panose="020B0604020202020204" pitchFamily="34" charset="0"/>
              </a:rPr>
              <a:t/>
            </a:r>
            <a:br>
              <a:rPr lang="fa-IR" b="1" dirty="0">
                <a:solidFill>
                  <a:srgbClr val="000000"/>
                </a:solidFill>
                <a:latin typeface="Arial" panose="020B0604020202020204" pitchFamily="34" charset="0"/>
              </a:rPr>
            </a:br>
            <a:r>
              <a:rPr lang="fa-IR" b="1" dirty="0" smtClean="0">
                <a:solidFill>
                  <a:srgbClr val="000000"/>
                </a:solidFill>
                <a:latin typeface="Arial" panose="020B0604020202020204" pitchFamily="34" charset="0"/>
              </a:rPr>
              <a:t>بنگاه </a:t>
            </a:r>
            <a:r>
              <a:rPr lang="fa-IR" b="1" dirty="0">
                <a:solidFill>
                  <a:srgbClr val="000000"/>
                </a:solidFill>
                <a:latin typeface="Arial" panose="020B0604020202020204" pitchFamily="34" charset="0"/>
              </a:rPr>
              <a:t>های معاملات ملکی، خرده فروشان، کشاورزان</a:t>
            </a:r>
            <a:r>
              <a:rPr lang="fa-IR" b="1" dirty="0" smtClean="0">
                <a:solidFill>
                  <a:srgbClr val="000000"/>
                </a:solidFill>
                <a:latin typeface="Arial" panose="020B0604020202020204" pitchFamily="34" charset="0"/>
              </a:rPr>
              <a:t>، صنعتگران خرد و هنرمندان، </a:t>
            </a:r>
            <a:br>
              <a:rPr lang="fa-IR" b="1" dirty="0" smtClean="0">
                <a:solidFill>
                  <a:srgbClr val="000000"/>
                </a:solidFill>
                <a:latin typeface="Arial" panose="020B0604020202020204" pitchFamily="34" charset="0"/>
              </a:rPr>
            </a:br>
            <a:r>
              <a:rPr lang="fa-IR" b="1" dirty="0" smtClean="0">
                <a:solidFill>
                  <a:srgbClr val="000000"/>
                </a:solidFill>
                <a:latin typeface="Arial" panose="020B0604020202020204" pitchFamily="34" charset="0"/>
              </a:rPr>
              <a:t>نمونه هایی از کسب و کارهای شخصی هستند،</a:t>
            </a:r>
            <a:r>
              <a:rPr lang="fa-IR" b="1" dirty="0">
                <a:solidFill>
                  <a:srgbClr val="000000"/>
                </a:solidFill>
                <a:latin typeface="Arial" panose="020B0604020202020204" pitchFamily="34" charset="0"/>
              </a:rPr>
              <a:t/>
            </a:r>
            <a:br>
              <a:rPr lang="fa-IR" b="1" dirty="0">
                <a:solidFill>
                  <a:srgbClr val="000000"/>
                </a:solidFill>
                <a:latin typeface="Arial" panose="020B0604020202020204" pitchFamily="34" charset="0"/>
              </a:rPr>
            </a:br>
            <a:r>
              <a:rPr lang="fa-IR" b="1" dirty="0" smtClean="0">
                <a:solidFill>
                  <a:srgbClr val="000000"/>
                </a:solidFill>
                <a:latin typeface="Arial" panose="020B0604020202020204" pitchFamily="34" charset="0"/>
              </a:rPr>
              <a:t>حتی </a:t>
            </a:r>
            <a:r>
              <a:rPr lang="fa-IR" b="1" dirty="0">
                <a:solidFill>
                  <a:srgbClr val="000000"/>
                </a:solidFill>
                <a:latin typeface="Arial" panose="020B0604020202020204" pitchFamily="34" charset="0"/>
              </a:rPr>
              <a:t>در زمینه های تخصصی مانند پزشکی، دندان پزشکی،</a:t>
            </a:r>
            <a:br>
              <a:rPr lang="fa-IR" b="1" dirty="0">
                <a:solidFill>
                  <a:srgbClr val="000000"/>
                </a:solidFill>
                <a:latin typeface="Arial" panose="020B0604020202020204" pitchFamily="34" charset="0"/>
              </a:rPr>
            </a:br>
            <a:r>
              <a:rPr lang="fa-IR" b="1" dirty="0">
                <a:solidFill>
                  <a:srgbClr val="000000"/>
                </a:solidFill>
                <a:latin typeface="Arial" panose="020B0604020202020204" pitchFamily="34" charset="0"/>
              </a:rPr>
              <a:t>وکالت و حسابداری اغلب کسب وکارها شخصی اند.</a:t>
            </a:r>
            <a:r>
              <a:rPr lang="fa-IR" b="1" dirty="0" smtClean="0"/>
              <a:t> </a:t>
            </a:r>
            <a:br>
              <a:rPr lang="fa-IR" b="1" dirty="0" smtClean="0"/>
            </a:br>
            <a:endParaRPr lang="en-US" b="1" dirty="0"/>
          </a:p>
        </p:txBody>
      </p:sp>
      <p:pic>
        <p:nvPicPr>
          <p:cNvPr id="8" name="Picture 7"/>
          <p:cNvPicPr>
            <a:picLocks noChangeAspect="1"/>
          </p:cNvPicPr>
          <p:nvPr/>
        </p:nvPicPr>
        <p:blipFill>
          <a:blip r:embed="rId2"/>
          <a:stretch>
            <a:fillRect/>
          </a:stretch>
        </p:blipFill>
        <p:spPr>
          <a:xfrm>
            <a:off x="2656359" y="4969632"/>
            <a:ext cx="2719052" cy="1676545"/>
          </a:xfrm>
          <a:prstGeom prst="rect">
            <a:avLst/>
          </a:prstGeom>
        </p:spPr>
      </p:pic>
    </p:spTree>
    <p:extLst>
      <p:ext uri="{BB962C8B-B14F-4D97-AF65-F5344CB8AC3E}">
        <p14:creationId xmlns:p14="http://schemas.microsoft.com/office/powerpoint/2010/main" val="35918061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heel(1)">
                                      <p:cBhvr>
                                        <p:cTn id="36" dur="2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heel(1)">
                                      <p:cBhvr>
                                        <p:cTn id="4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0724" y="3591560"/>
            <a:ext cx="10018711" cy="2717800"/>
          </a:xfrm>
          <a:solidFill>
            <a:schemeClr val="accent1">
              <a:lumMod val="75000"/>
            </a:schemeClr>
          </a:solidFill>
        </p:spPr>
        <p:txBody>
          <a:bodyPr>
            <a:noAutofit/>
          </a:bodyPr>
          <a:lstStyle/>
          <a:p>
            <a:pPr algn="r"/>
            <a:r>
              <a:rPr lang="fa-IR" sz="2000" b="1" dirty="0" smtClean="0"/>
              <a:t>* </a:t>
            </a:r>
            <a:r>
              <a:rPr lang="fa-IR" sz="2000" b="1" dirty="0"/>
              <a:t>نام کسب وکارتان را ثبت کنید.</a:t>
            </a:r>
            <a:br>
              <a:rPr lang="fa-IR" sz="2000" b="1" dirty="0"/>
            </a:br>
            <a:r>
              <a:rPr lang="fa-IR" sz="2000" b="1" dirty="0"/>
              <a:t>* قوانین و مقررات مربوط به آن زمینه را مطالعه کنید.</a:t>
            </a:r>
            <a:br>
              <a:rPr lang="fa-IR" sz="2000" b="1" dirty="0"/>
            </a:br>
            <a:r>
              <a:rPr lang="fa-IR" sz="2000" b="1" dirty="0"/>
              <a:t>* برای گرفتن گواهی نامه یا پروانۀ فعالیت رسمی در آن زمینه اقدام کنید.</a:t>
            </a:r>
            <a:br>
              <a:rPr lang="fa-IR" sz="2000" b="1" dirty="0"/>
            </a:br>
            <a:r>
              <a:rPr lang="fa-IR" sz="2000" b="1" dirty="0"/>
              <a:t>* اسناد مربوط به هزینه ها و درآمدتان را حفظ کنید. این اسناد مبنای تعیین مالیات بر</a:t>
            </a:r>
            <a:br>
              <a:rPr lang="fa-IR" sz="2000" b="1" dirty="0"/>
            </a:br>
            <a:r>
              <a:rPr lang="fa-IR" sz="2000" b="1" dirty="0"/>
              <a:t>کسب وکار شماست</a:t>
            </a:r>
            <a:br>
              <a:rPr lang="fa-IR" sz="2000" b="1" dirty="0"/>
            </a:br>
            <a:r>
              <a:rPr lang="fa-IR" sz="2000" b="1" dirty="0"/>
              <a:t>* اگر کسی را برای کارتان به کار گرفتید، شما کارفرمای او هستید و بایدحقوق او را</a:t>
            </a:r>
            <a:br>
              <a:rPr lang="fa-IR" sz="2000" b="1" dirty="0"/>
            </a:br>
            <a:r>
              <a:rPr lang="fa-IR" sz="2000" b="1" dirty="0"/>
              <a:t>طبق قانونکار پرداخت کنید و او را بیمه کنید.</a:t>
            </a:r>
            <a:r>
              <a:rPr lang="fa-IR" sz="2000" dirty="0"/>
              <a:t> </a:t>
            </a:r>
            <a:br>
              <a:rPr lang="fa-IR" sz="2000" dirty="0"/>
            </a:br>
            <a:endParaRPr lang="en-US" sz="2000" dirty="0"/>
          </a:p>
        </p:txBody>
      </p:sp>
      <p:sp>
        <p:nvSpPr>
          <p:cNvPr id="4" name="Text Placeholder 3"/>
          <p:cNvSpPr>
            <a:spLocks noGrp="1"/>
          </p:cNvSpPr>
          <p:nvPr>
            <p:ph type="body" idx="1"/>
          </p:nvPr>
        </p:nvSpPr>
        <p:spPr>
          <a:xfrm>
            <a:off x="5017610" y="2493843"/>
            <a:ext cx="6981825" cy="904240"/>
          </a:xfrm>
          <a:solidFill>
            <a:schemeClr val="accent1">
              <a:lumMod val="40000"/>
              <a:lumOff val="60000"/>
            </a:schemeClr>
          </a:solidFill>
        </p:spPr>
        <p:txBody>
          <a:bodyPr/>
          <a:lstStyle/>
          <a:p>
            <a:r>
              <a:rPr lang="fa-IR" sz="2400" b="1" dirty="0">
                <a:ln w="3175" cmpd="sng">
                  <a:noFill/>
                </a:ln>
                <a:solidFill>
                  <a:prstClr val="black"/>
                </a:solidFill>
                <a:ea typeface="+mj-ea"/>
              </a:rPr>
              <a:t>چگونه یک کسب و کار شخصی راه اندازی کنیم؟</a:t>
            </a:r>
            <a:br>
              <a:rPr lang="fa-IR" sz="2400" b="1" dirty="0">
                <a:ln w="3175" cmpd="sng">
                  <a:noFill/>
                </a:ln>
                <a:solidFill>
                  <a:prstClr val="black"/>
                </a:solidFill>
                <a:ea typeface="+mj-ea"/>
              </a:rPr>
            </a:br>
            <a:endParaRPr lang="en-US" dirty="0"/>
          </a:p>
        </p:txBody>
      </p:sp>
      <p:pic>
        <p:nvPicPr>
          <p:cNvPr id="5" name="Picture 4"/>
          <p:cNvPicPr>
            <a:picLocks noChangeAspect="1"/>
          </p:cNvPicPr>
          <p:nvPr/>
        </p:nvPicPr>
        <p:blipFill>
          <a:blip r:embed="rId2"/>
          <a:stretch>
            <a:fillRect/>
          </a:stretch>
        </p:blipFill>
        <p:spPr>
          <a:xfrm>
            <a:off x="3139440" y="149302"/>
            <a:ext cx="4436427" cy="2151064"/>
          </a:xfrm>
          <a:prstGeom prst="rect">
            <a:avLst/>
          </a:prstGeom>
        </p:spPr>
      </p:pic>
    </p:spTree>
    <p:extLst>
      <p:ext uri="{BB962C8B-B14F-4D97-AF65-F5344CB8AC3E}">
        <p14:creationId xmlns:p14="http://schemas.microsoft.com/office/powerpoint/2010/main" val="241445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p:cTn id="12" dur="1000" fill="hold"/>
                                        <p:tgtEl>
                                          <p:spTgt spid="4">
                                            <p:bg/>
                                          </p:spTgt>
                                        </p:tgtEl>
                                        <p:attrNameLst>
                                          <p:attrName>ppt_w</p:attrName>
                                        </p:attrNameLst>
                                      </p:cBhvr>
                                      <p:tavLst>
                                        <p:tav tm="0">
                                          <p:val>
                                            <p:fltVal val="0"/>
                                          </p:val>
                                        </p:tav>
                                        <p:tav tm="100000">
                                          <p:val>
                                            <p:strVal val="#ppt_w"/>
                                          </p:val>
                                        </p:tav>
                                      </p:tavLst>
                                    </p:anim>
                                    <p:anim calcmode="lin" valueType="num">
                                      <p:cBhvr>
                                        <p:cTn id="13" dur="1000" fill="hold"/>
                                        <p:tgtEl>
                                          <p:spTgt spid="4">
                                            <p:bg/>
                                          </p:spTgt>
                                        </p:tgtEl>
                                        <p:attrNameLst>
                                          <p:attrName>ppt_h</p:attrName>
                                        </p:attrNameLst>
                                      </p:cBhvr>
                                      <p:tavLst>
                                        <p:tav tm="0">
                                          <p:val>
                                            <p:fltVal val="0"/>
                                          </p:val>
                                        </p:tav>
                                        <p:tav tm="100000">
                                          <p:val>
                                            <p:strVal val="#ppt_h"/>
                                          </p:val>
                                        </p:tav>
                                      </p:tavLst>
                                    </p:anim>
                                    <p:anim calcmode="lin" valueType="num">
                                      <p:cBhvr>
                                        <p:cTn id="14" dur="1000" fill="hold"/>
                                        <p:tgtEl>
                                          <p:spTgt spid="4">
                                            <p:bg/>
                                          </p:spTgt>
                                        </p:tgtEl>
                                        <p:attrNameLst>
                                          <p:attrName>style.rotation</p:attrName>
                                        </p:attrNameLst>
                                      </p:cBhvr>
                                      <p:tavLst>
                                        <p:tav tm="0">
                                          <p:val>
                                            <p:fltVal val="90"/>
                                          </p:val>
                                        </p:tav>
                                        <p:tav tm="100000">
                                          <p:val>
                                            <p:fltVal val="0"/>
                                          </p:val>
                                        </p:tav>
                                      </p:tavLst>
                                    </p:anim>
                                    <p:animEffect transition="in" filter="fade">
                                      <p:cBhvr>
                                        <p:cTn id="15" dur="1000"/>
                                        <p:tgtEl>
                                          <p:spTgt spid="4">
                                            <p:bg/>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heel(1)">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603" y="219531"/>
            <a:ext cx="9907906" cy="1127760"/>
          </a:xfrm>
          <a:solidFill>
            <a:schemeClr val="accent1">
              <a:lumMod val="50000"/>
            </a:schemeClr>
          </a:solidFill>
        </p:spPr>
        <p:txBody>
          <a:bodyPr>
            <a:normAutofit/>
          </a:bodyPr>
          <a:lstStyle/>
          <a:p>
            <a:pPr algn="r"/>
            <a:r>
              <a:rPr lang="fa-IR" sz="2000" b="1" dirty="0">
                <a:solidFill>
                  <a:schemeClr val="bg1">
                    <a:lumMod val="95000"/>
                  </a:schemeClr>
                </a:solidFill>
                <a:latin typeface="Arial" panose="020B0604020202020204" pitchFamily="34" charset="0"/>
              </a:rPr>
              <a:t>با توجه به جدول زير، شما چه نکات ديگری می توانيد به اين دو ستون اضافه کنيد؟</a:t>
            </a:r>
            <a:r>
              <a:rPr lang="fa-IR" sz="2000" b="1" dirty="0">
                <a:solidFill>
                  <a:schemeClr val="bg1">
                    <a:lumMod val="95000"/>
                  </a:schemeClr>
                </a:solidFill>
              </a:rPr>
              <a:t> </a:t>
            </a:r>
            <a:br>
              <a:rPr lang="fa-IR" sz="2000" b="1" dirty="0">
                <a:solidFill>
                  <a:schemeClr val="bg1">
                    <a:lumMod val="95000"/>
                  </a:schemeClr>
                </a:solidFill>
              </a:rPr>
            </a:br>
            <a:endParaRPr lang="en-US" sz="2000" b="1" dirty="0">
              <a:solidFill>
                <a:schemeClr val="bg1">
                  <a:lumMod val="95000"/>
                </a:schemeClr>
              </a:solidFill>
            </a:endParaRPr>
          </a:p>
        </p:txBody>
      </p:sp>
      <p:sp>
        <p:nvSpPr>
          <p:cNvPr id="3" name="Text Placeholder 2"/>
          <p:cNvSpPr>
            <a:spLocks noGrp="1"/>
          </p:cNvSpPr>
          <p:nvPr>
            <p:ph type="body" idx="1"/>
          </p:nvPr>
        </p:nvSpPr>
        <p:spPr>
          <a:xfrm>
            <a:off x="1701767" y="1444901"/>
            <a:ext cx="10197499" cy="526139"/>
          </a:xfrm>
          <a:solidFill>
            <a:schemeClr val="bg1">
              <a:lumMod val="65000"/>
            </a:schemeClr>
          </a:solidFill>
        </p:spPr>
        <p:txBody>
          <a:bodyPr/>
          <a:lstStyle/>
          <a:p>
            <a:r>
              <a:rPr lang="fa-IR" dirty="0" smtClean="0"/>
              <a:t> مزایای </a:t>
            </a:r>
            <a:r>
              <a:rPr lang="fa-IR" dirty="0"/>
              <a:t>کسب وکار شخصی </a:t>
            </a:r>
            <a:r>
              <a:rPr lang="fa-IR" dirty="0" smtClean="0"/>
              <a:t>                                                  معایب </a:t>
            </a:r>
            <a:r>
              <a:rPr lang="fa-IR" dirty="0"/>
              <a:t>کسب وکار شخصی</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4768" y="2068650"/>
            <a:ext cx="10329579" cy="3616960"/>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1767" y="5685610"/>
            <a:ext cx="10235582" cy="800150"/>
          </a:xfrm>
          <a:prstGeom prst="rect">
            <a:avLst/>
          </a:prstGeom>
        </p:spPr>
      </p:pic>
    </p:spTree>
    <p:extLst>
      <p:ext uri="{BB962C8B-B14F-4D97-AF65-F5344CB8AC3E}">
        <p14:creationId xmlns:p14="http://schemas.microsoft.com/office/powerpoint/2010/main" val="634566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318</TotalTime>
  <Words>1002</Words>
  <Application>Microsoft Office PowerPoint</Application>
  <PresentationFormat>Widescreen</PresentationFormat>
  <Paragraphs>99</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 Mitra</vt:lpstr>
      <vt:lpstr>Calibri</vt:lpstr>
      <vt:lpstr>Corbel</vt:lpstr>
      <vt:lpstr>Tahoma</vt:lpstr>
      <vt:lpstr>Parallax</vt:lpstr>
      <vt:lpstr>گروه اقتصاد استان سیستان و بلوچستان</vt:lpstr>
      <vt:lpstr>PowerPoint Presentation</vt:lpstr>
      <vt:lpstr>(فصل ا ّول)   اصول انتخاب در کسب و کار </vt:lpstr>
      <vt:lpstr> </vt:lpstr>
      <vt:lpstr>شركت با مسئوليت محدود *تركيبي از شراكت و شركت سهامي *هيچ يك از دارايي هاي فرد در معرض ريسك نيست *قوانين كمت</vt:lpstr>
      <vt:lpstr> طرح مسئله اکثر کسب و کارها در ایران به عنوان کسب وکاری شخصی، شرکتی سهامی یا تعاونی مشغول به فعالیت اند .اگر بخواهیم به صورت کلی تفاوت مفهومی شکل های مختلف کسب و کار را درک کنیم، باید  تنها به این سؤال پاسخ بدهیم که مالک محصول یا کالای (نهایی) که به مشتری عرضه می شود، کیست؟ یک نفر یا چند نفر و چگونه؟ همین سؤال ساده و پاسخ آن، بیانگر مفهومی است به نام سازمان تولید. با مشخص شدن این مفهوم ،به انواع کسب و کار از منظر سازمان تولید می پردازیم. </vt:lpstr>
      <vt:lpstr>انواع كسب و كارها</vt:lpstr>
      <vt:lpstr>* نام کسب وکارتان را ثبت کنید. * قوانین و مقررات مربوط به آن زمینه را مطالعه کنید. * برای گرفتن گواهی نامه یا پروانۀ فعالیت رسمی در آن زمینه اقدام کنید. * اسناد مربوط به هزینه ها و درآمدتان را حفظ کنید. این اسناد مبنای تعیین مالیات بر کسب وکار شماست * اگر کسی را برای کارتان به کار گرفتید، شما کارفرمای او هستید و بایدحقوق او را طبق قانونکار پرداخت کنید و او را بیمه کنید.  </vt:lpstr>
      <vt:lpstr>با توجه به جدول زير، شما چه نکات ديگری می توانيد به اين دو ستون اضافه کنيد؟  </vt:lpstr>
      <vt:lpstr>نوع دوم :شراكت</vt:lpstr>
      <vt:lpstr>چگونه یک فعالیت شراکتی راه اندازی کنیم؟</vt:lpstr>
      <vt:lpstr>با توجه به جدول زیر شما چه نکات دیگری می توانید به این دو ستون اضافه کنید؟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فصل ا ّول)   اصول انتخاب در کسب و کار</dc:title>
  <dc:creator>xp shop</dc:creator>
  <cp:lastModifiedBy>xp shop</cp:lastModifiedBy>
  <cp:revision>34</cp:revision>
  <dcterms:created xsi:type="dcterms:W3CDTF">2020-08-23T14:50:05Z</dcterms:created>
  <dcterms:modified xsi:type="dcterms:W3CDTF">2020-09-30T14:30:15Z</dcterms:modified>
</cp:coreProperties>
</file>