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5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70" d="100"/>
          <a:sy n="70" d="100"/>
        </p:scale>
        <p:origin x="11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2771775"/>
            <a:ext cx="10058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3381375"/>
            <a:ext cx="10058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592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8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895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84836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1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0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992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219200"/>
            <a:ext cx="47752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7752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3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4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55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07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491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36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158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12192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00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52350" y="3475406"/>
            <a:ext cx="5717177" cy="34834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کاری از گروه اقتصاد استان سیستان و بلوچستان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324893" y="5649943"/>
            <a:ext cx="3387635" cy="47026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درس سوم: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اصول انتخاب درست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60811" y="5167351"/>
            <a:ext cx="3100251" cy="4180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فصل اول :کسب و کار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689669" y="5963195"/>
            <a:ext cx="45719" cy="4571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952048" y="6270428"/>
            <a:ext cx="2899953" cy="28738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تهیه کننده:مظفری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Flowchart: Punched Tape 7"/>
          <p:cNvSpPr/>
          <p:nvPr/>
        </p:nvSpPr>
        <p:spPr bwMode="auto">
          <a:xfrm>
            <a:off x="1071218" y="6120205"/>
            <a:ext cx="2756265" cy="587831"/>
          </a:xfrm>
          <a:prstGeom prst="flowChartPunchedTap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شهریور1399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23" y="285203"/>
            <a:ext cx="9986113" cy="309154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sp>
        <p:nvSpPr>
          <p:cNvPr id="2" name="Rounded Rectangle 1"/>
          <p:cNvSpPr/>
          <p:nvPr/>
        </p:nvSpPr>
        <p:spPr bwMode="auto">
          <a:xfrm>
            <a:off x="4613226" y="3858246"/>
            <a:ext cx="2447636" cy="44849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پایه دهم انسانی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961869" y="4495999"/>
            <a:ext cx="1750349" cy="5049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درس اقتصاد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250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8131" y="384342"/>
            <a:ext cx="371768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1600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اصل پنجم: بین هزینه ها و منافع خود، مقایسه کنید</a:t>
            </a:r>
            <a:endParaRPr lang="en-US" sz="16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5222" y="1193146"/>
            <a:ext cx="68819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برای اینکه تصمیم گیری منطقی باشد باید </a:t>
            </a:r>
            <a:r>
              <a:rPr lang="ar-SA" sz="16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تمام منافع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را با </a:t>
            </a:r>
            <a:r>
              <a:rPr lang="ar-SA" sz="16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تمام هزینه ها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مقایسه کنید و در نهایت به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این نتیجه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برسید که در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گزینه ای که شما انتخاب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کرده اید، منافع بیشتر از هزینه هاست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8248" y="2701747"/>
            <a:ext cx="8159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0" algn="just" rtl="1">
              <a:spcAft>
                <a:spcPts val="20"/>
              </a:spcAft>
            </a:pP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*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مقایسه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منافع و هزینه ها بخشی از تصمیم گیری منطقی است. اما بهترین رویکرد به نوع تصمیم شما بستگی دارد .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912097" y="2517081"/>
            <a:ext cx="1900645" cy="36933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توجه به چند نکته: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3876" y="2223036"/>
            <a:ext cx="6354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" marR="63500" algn="just" rtl="1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</a:pP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*ه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میشه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مقایسۀ هزینه ها و منافع بر اساس اطلاعاتی که از آنها داریم، انجام می گیرد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36576" y="3822917"/>
            <a:ext cx="3276166" cy="48768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دو نوع گسترده از انواع تصمیمات وجود دارد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30" y="3350521"/>
            <a:ext cx="408446" cy="15029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2074" y="3562763"/>
            <a:ext cx="4834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1_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اولین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دسته به یک انتخاب از میان گزینه های مختلف می پردازد 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860" y="4385085"/>
            <a:ext cx="4405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2-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دستۀ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دیگر به انتخاب چه مقدار از هر چیز اشاره می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کند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563" y="3562763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(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مطالعه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کنیم یا به گردش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برویم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)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0857" y="4405198"/>
            <a:ext cx="2820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(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میزان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مطالعه یا مدت زمان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گردش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)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1" y="187325"/>
            <a:ext cx="2619375" cy="1743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3232" y="5530027"/>
            <a:ext cx="9354312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شرکت ها هم مجبور هستند تا دربارۀ چیزهایی مثل اینکه چقدر تولید کنند یا چه تعداد نیروی کار استخدام کنند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تصمیم گیری کنند 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244327" y="5595992"/>
            <a:ext cx="1672046" cy="45284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نتیجه: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46204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8" grpId="0" animBg="1"/>
      <p:bldP spid="11" grpId="0"/>
      <p:bldP spid="13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3597" y="475393"/>
            <a:ext cx="372057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645" marR="0" indent="-6350" algn="r" rtl="1">
              <a:lnSpc>
                <a:spcPct val="107000"/>
              </a:lnSpc>
              <a:spcBef>
                <a:spcPts val="2760"/>
              </a:spcBef>
              <a:spcAft>
                <a:spcPts val="80"/>
              </a:spcAft>
            </a:pPr>
            <a:r>
              <a:rPr lang="fa-IR" sz="16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</a:t>
            </a:r>
            <a:r>
              <a:rPr lang="ar-SA" sz="16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را </a:t>
            </a:r>
            <a:r>
              <a:rPr lang="ar-SA" sz="16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برخی مردم تصمیمات غیرمنطقی می گیرند؟ 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6878" y="473940"/>
            <a:ext cx="3666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marR="63500" indent="35560" algn="just" rtl="1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</a:pPr>
            <a:r>
              <a:rPr lang="ar-SA" sz="16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چون گرفتار امیال و هوس های خود شده </a:t>
            </a:r>
            <a:r>
              <a:rPr lang="fa-IR" sz="16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اند</a:t>
            </a:r>
            <a:endParaRPr lang="en-US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0406" y="1085167"/>
            <a:ext cx="37102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پنج اشتباه رایج در تصمیم </a:t>
            </a:r>
            <a:r>
              <a:rPr lang="ar-SA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گیری</a:t>
            </a:r>
            <a:r>
              <a:rPr lang="fa-IR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:</a:t>
            </a:r>
            <a:r>
              <a:rPr lang="ar-SA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850406" y="1600611"/>
            <a:ext cx="3988525" cy="722811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اثرگذاری حقه های فروش بر تصمیم گیری ها</a:t>
            </a:r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:</a:t>
            </a:r>
            <a:b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5024" y="1786356"/>
            <a:ext cx="5199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وقتی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فقط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دلیل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اینکه حراج یا فروش ویژه اعلام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شده خرید میکنیم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/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47" y="1394762"/>
            <a:ext cx="1253590" cy="9750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8731763" y="2535489"/>
            <a:ext cx="3024808" cy="5416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توجه </a:t>
            </a:r>
            <a:r>
              <a:rPr lang="fa-IR" sz="1600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به 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هزینه های </a:t>
            </a:r>
            <a:r>
              <a:rPr lang="fa-IR" sz="1600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در 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رفته:</a:t>
            </a:r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b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2081" y="2675881"/>
            <a:ext cx="7071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وقتی غذایی را که سفارش داده شده دوست ندارید؛ اما به خاطرپولی که داده ایم مجبوریم بخوریم</a:t>
            </a:r>
            <a:b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/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31933" t="-636" r="31933" b="636"/>
          <a:stretch/>
        </p:blipFill>
        <p:spPr>
          <a:xfrm>
            <a:off x="113842" y="2568324"/>
            <a:ext cx="1702268" cy="9339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8731763" y="3663884"/>
            <a:ext cx="3107168" cy="34147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بی صبری </a:t>
            </a:r>
            <a:r>
              <a:rPr lang="fa-IR" sz="1600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زیاد</a:t>
            </a:r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:</a:t>
            </a:r>
            <a:b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425913" y="4797170"/>
            <a:ext cx="3330658" cy="39005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اعتماد </a:t>
            </a:r>
            <a:r>
              <a:rPr lang="fa-IR" sz="1600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به نفس بیش ازحد یا خودرأی 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بودن:</a:t>
            </a:r>
            <a:r>
              <a:rPr lang="fa-IR" sz="1600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1600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16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258770" y="5760696"/>
            <a:ext cx="2612571" cy="52251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چسبیدن به وضعیت فعلی: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38" y="4832888"/>
            <a:ext cx="1645476" cy="82273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7" y="5760696"/>
            <a:ext cx="1436470" cy="8070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66758" y="5704796"/>
            <a:ext cx="7080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چسبیدن به وضعیت فعلی و پرهیز از بررسی گزینه های جدید</a:t>
            </a:r>
            <a:b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8914" y="5684121"/>
            <a:ext cx="259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با رویکرد  منطقی هزینه ـ فایده</a:t>
            </a:r>
            <a:r>
              <a:rPr lang="fa-IR" sz="1600" dirty="0" smtClean="0">
                <a:cs typeface="B Titr" panose="00000700000000000000" pitchFamily="2" charset="-78"/>
              </a:rPr>
              <a:t> </a:t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4157" y="4845219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خوشبینی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زیاد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درباره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درآمد آینده و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پس انداز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کمتر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برای نیازهای آتی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1542" y="3583389"/>
            <a:ext cx="7293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جای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صبر در تحصیل و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یادگیری و بهره مندی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منافع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آتی آن ،</a:t>
            </a:r>
          </a:p>
          <a:p>
            <a:pPr algn="r"/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سراغ کارهای کم ارزش آنی می رویم.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0" y="3763883"/>
            <a:ext cx="1802231" cy="9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8" grpId="0" animBg="1"/>
      <p:bldP spid="9" grpId="0"/>
      <p:bldP spid="11" grpId="0" animBg="1"/>
      <p:bldP spid="12" grpId="0" animBg="1"/>
      <p:bldP spid="13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0"/>
            <a:ext cx="12265152" cy="6940296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 bwMode="auto">
          <a:xfrm>
            <a:off x="3977640" y="2441448"/>
            <a:ext cx="4343400" cy="914400"/>
          </a:xfrm>
          <a:prstGeom prst="round2Diag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با تشکر از توجه شما عزیزان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994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59978" y="515212"/>
            <a:ext cx="1898469" cy="7228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نقشه راه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0800000" flipV="1">
            <a:off x="1619789" y="1471751"/>
            <a:ext cx="9518469" cy="87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fa-I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انسان در هرلحظه اززندگی خود هزینه های متعددی دارد که باید از میان آنها یکی را انتخاب کند.</a:t>
            </a:r>
            <a:b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 نتیجه در تصمیم گیری های منطقی،افراد منافع وهزینه های مختلف را با هم مقایسه می کنند وبهترین را انتخاب می کنند.</a:t>
            </a:r>
            <a:b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</a:b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830474" y="2995505"/>
            <a:ext cx="2769319" cy="43542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درپایان این درس میتوانیم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 bwMode="auto">
          <a:xfrm>
            <a:off x="8220875" y="2995505"/>
            <a:ext cx="609599" cy="21771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976850" y="2769082"/>
            <a:ext cx="701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* هزینه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ها ومنافع انتخاب های خودمان را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تشخیص داده وباهم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مقایسه کنیم.</a:t>
            </a:r>
            <a:br>
              <a:rPr lang="fa-IR" b="1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5223" y="3230880"/>
            <a:ext cx="6061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*</a:t>
            </a:r>
            <a:r>
              <a:rPr lang="fa-IR" sz="2000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با مفاهیم </a:t>
            </a:r>
            <a:r>
              <a:rPr lang="fa-IR" b="1" dirty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هزینه های فرصت،</a:t>
            </a:r>
            <a:r>
              <a:rPr lang="fa-IR" b="1" dirty="0">
                <a:solidFill>
                  <a:srgbClr val="BF9000"/>
                </a:solidFill>
                <a:latin typeface="2 KoodakBold"/>
                <a:cs typeface="B Titr" panose="00000700000000000000" pitchFamily="2" charset="-78"/>
              </a:rPr>
              <a:t>منابع کمیاب،</a:t>
            </a:r>
            <a:r>
              <a:rPr lang="fa-IR" b="1" dirty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هزینه های دررفته </a:t>
            </a:r>
            <a:r>
              <a:rPr lang="fa-IR" b="1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،قید </a:t>
            </a:r>
            <a:r>
              <a:rPr lang="fa-IR" b="1" dirty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بودجه </a:t>
            </a:r>
            <a:r>
              <a:rPr lang="fa-IR" b="1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  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آشنا شده و در انتخاب های خود  آنها </a:t>
            </a:r>
            <a:r>
              <a:rPr lang="fa-IR" b="1" dirty="0" smtClean="0">
                <a:solidFill>
                  <a:schemeClr val="accent4"/>
                </a:solidFill>
                <a:latin typeface="2 KoodakBold"/>
                <a:cs typeface="B Titr" panose="00000700000000000000" pitchFamily="2" charset="-78"/>
              </a:rPr>
              <a:t>را</a:t>
            </a:r>
            <a:r>
              <a:rPr lang="fa-IR" b="1" dirty="0" smtClean="0">
                <a:solidFill>
                  <a:srgbClr val="BF9000"/>
                </a:solidFill>
                <a:latin typeface="2 KoodakBold"/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بکار </a:t>
            </a:r>
            <a: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بگیریم</a:t>
            </a:r>
            <a:r>
              <a:rPr lang="fa-IR" sz="2000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.</a:t>
            </a:r>
            <a:br>
              <a:rPr lang="fa-IR" sz="2000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/>
            </a:r>
            <a:br>
              <a:rPr lang="fa-IR" sz="2000" dirty="0" smtClean="0">
                <a:cs typeface="B Titr" panose="00000700000000000000" pitchFamily="2" charset="-78"/>
              </a:rPr>
            </a:b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8395073" y="2851471"/>
            <a:ext cx="278674" cy="836244"/>
          </a:xfrm>
          <a:prstGeom prst="rightBrace">
            <a:avLst/>
          </a:prstGeom>
          <a:ln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6" name="Flowchart: Punched Tape 15"/>
          <p:cNvSpPr/>
          <p:nvPr/>
        </p:nvSpPr>
        <p:spPr bwMode="auto">
          <a:xfrm>
            <a:off x="9553304" y="4637447"/>
            <a:ext cx="1959415" cy="540195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طرح مسئله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630" y="4519262"/>
            <a:ext cx="9422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چرا افراد در اکثر </a:t>
            </a:r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مواقع، </a:t>
            </a:r>
            <a: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کاری </a:t>
            </a:r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را که انتخاب </a:t>
            </a:r>
            <a: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کرده اند </a:t>
            </a:r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در انجا م آن رضایت کمتری دارند؟</a:t>
            </a:r>
            <a: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/>
            </a:r>
            <a:b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زیرابه نظرشان آنچه که باید در مقابل آن از دست بدهند،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بسیار با ارزش تر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از آن چیزی است که بدست می آورند. 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9429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  <p:bldP spid="14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332" y="881335"/>
            <a:ext cx="411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اصل اول: هزینۀ فرصت هر انتخاب را محاسبه کنید</a:t>
            </a:r>
            <a:endParaRPr lang="en-US" b="1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59019" y="1584118"/>
            <a:ext cx="1180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سینما رفتن برای شما چه هزینه هایی دارد؟ ممکن است بگویید که هزینۀ آن پولی است که برای بلیت پرداخت می شود. </a:t>
            </a:r>
            <a:r>
              <a:rPr lang="fa-IR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                                                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قیمت بلیت ده هزار تومان باشد، این هزینۀ رفتن به سینماست. </a:t>
            </a:r>
            <a:r>
              <a:rPr lang="fa-IR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(تفکر عموم)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66944" y="2295499"/>
            <a:ext cx="8482860" cy="65186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اما دانش اقتصاد از مفهوم کامل تری برای تفکر دربارۀ هزینه ها استفاده می کند که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«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هزینۀ فرصت»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نام دارد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هزینۀ فرصت یک انتخاب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،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ارزش </a:t>
            </a:r>
            <a:r>
              <a:rPr kumimoji="0" lang="fa-I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بهترین گزینۀ بعدی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است که شما آن را هنگام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انتخاب از دست داده اید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744" y="3079904"/>
            <a:ext cx="9369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FFFFFF"/>
                </a:solidFill>
                <a:latin typeface="2 KoodakBold"/>
                <a:cs typeface="B Titr" panose="00000700000000000000" pitchFamily="2" charset="-78"/>
              </a:rPr>
              <a:t>در مثال بالا هزینه </a:t>
            </a:r>
            <a:r>
              <a:rPr lang="fa-IR" b="1" dirty="0">
                <a:solidFill>
                  <a:srgbClr val="FFFFFF"/>
                </a:solidFill>
                <a:latin typeface="2 KoodakBold"/>
                <a:cs typeface="B Titr" panose="00000700000000000000" pitchFamily="2" charset="-78"/>
              </a:rPr>
              <a:t>سینما رفتن </a:t>
            </a:r>
            <a:r>
              <a:rPr lang="fa-IR" b="1" dirty="0">
                <a:solidFill>
                  <a:srgbClr val="FFC000"/>
                </a:solidFill>
                <a:latin typeface="2 KoodakBold"/>
                <a:cs typeface="B Titr" panose="00000700000000000000" pitchFamily="2" charset="-78"/>
              </a:rPr>
              <a:t>علاوه بر </a:t>
            </a:r>
            <a:r>
              <a:rPr lang="fa-IR" b="1" u="sng" dirty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پرداخت </a:t>
            </a:r>
            <a:r>
              <a:rPr lang="fa-IR" b="1" u="sng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پول</a:t>
            </a:r>
            <a:r>
              <a:rPr lang="fa-IR" b="1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   </a:t>
            </a:r>
            <a:r>
              <a:rPr lang="fa-IR" b="1" u="sng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زمانی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است که می توانستید برای کارهای دیگری صرف کنید. </a:t>
            </a:r>
            <a:r>
              <a:rPr lang="fa-IR" b="1" u="sng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/>
            </a:r>
            <a:br>
              <a:rPr lang="fa-IR" b="1" u="sng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FFFFFF"/>
                </a:solidFill>
                <a:latin typeface="2 KoodakBold"/>
                <a:cs typeface="B Titr" panose="00000700000000000000" pitchFamily="2" charset="-78"/>
              </a:rPr>
              <a:t/>
            </a:r>
            <a:br>
              <a:rPr lang="fa-IR" b="1" dirty="0">
                <a:solidFill>
                  <a:srgbClr val="FFFFFF"/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b="1" dirty="0" smtClean="0">
                <a:cs typeface="B Titr" panose="00000700000000000000" pitchFamily="2" charset="-78"/>
              </a:rPr>
              <a:t> </a:t>
            </a:r>
            <a:br>
              <a:rPr lang="fa-IR" b="1" dirty="0" smtClean="0">
                <a:cs typeface="B Titr" panose="00000700000000000000" pitchFamily="2" charset="-78"/>
              </a:rPr>
            </a:b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205" y="4280233"/>
            <a:ext cx="8368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به دلیل </a:t>
            </a:r>
            <a:r>
              <a:rPr lang="ar-SA" b="1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وجود کمیابی در امکانات و داشته ها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همیشه باید بین گزینه های 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انتخاب</a:t>
            </a:r>
            <a:r>
              <a:rPr lang="ar-SA" b="1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بده  ـ بستان 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کرد. 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99878" y="4681379"/>
            <a:ext cx="6418217" cy="7073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بده ـ بستان یعنی چیزی را رها می کنید تا چیز دیگری را به دست آورید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3" y="3635304"/>
            <a:ext cx="3932261" cy="35817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68" y="250362"/>
            <a:ext cx="2416321" cy="1361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708" y="4102557"/>
            <a:ext cx="1780186" cy="17131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7624133" y="384062"/>
            <a:ext cx="3483428" cy="26996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اصول انتخاب درست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84528" y="5577275"/>
            <a:ext cx="7579021" cy="75274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  </a:t>
            </a:r>
            <a:r>
              <a:rPr lang="fa-IR" b="1" dirty="0" smtClean="0">
                <a:solidFill>
                  <a:srgbClr val="C0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نکته: در حل مسائل سود ویژه، هزینه ی فرصت جزء هزینه های غیر مستقیم محسوب میشود.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(هزینه غیرمستقیم +هزینه مستقیم)-درآمد= سود ویژه حسابداری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096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286" y="962261"/>
            <a:ext cx="10080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با توجه به اطلاعات ارائه شده در جدول زیر نتیجه </a:t>
            </a: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سود حسابداری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یک بنگاه تولیدی با ۸ کارمند و تولید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سالیانه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۷۰۰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دستگاه هر یک به ارزش ۹۵۰,۰۰۰ ریال کدام است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؟ودرصورتی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که تولیدکننده بر روی این کار سرمایه‌گذاری نمی‌کرد می‌توانست تجهیزات خود را به قیمت ۳۰۰۰۰۰ ریال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سالانه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اجاره دهد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سود ویژه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کدام است است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؟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109857" y="298232"/>
            <a:ext cx="3004458" cy="6640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مسأله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28804"/>
              </p:ext>
            </p:extLst>
          </p:nvPr>
        </p:nvGraphicFramePr>
        <p:xfrm>
          <a:off x="2053771" y="245351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85827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4000،000ريال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حقوق متوسط ماهیانه هر فرد معادل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0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7،250،000ريال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خرید مواد اولیه مورد نیاز سالیانه به ارزش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۱۳ درصد درآمد سالانه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هزینه استهلاک سالیانه معادل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cs typeface="B Titr" panose="00000700000000000000" pitchFamily="2" charset="-78"/>
                        </a:rPr>
                        <a:t>9،500،000ريال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اجاره ماهیانه معادل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673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84480" y="6012212"/>
            <a:ext cx="7119258" cy="21429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(هزینه غیرمستقیم +هزینه مستقیم)-درآمد= سود ویژه حسابداری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1185" y="4572000"/>
            <a:ext cx="2841171" cy="35558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برای حل مسأله باید بدانیم: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84795" y="4747728"/>
            <a:ext cx="4887685" cy="5987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هزینه مستقیم تولید - درآمد=سودحسابداری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7304314" y="5054085"/>
            <a:ext cx="1611085" cy="584715"/>
          </a:xfrm>
          <a:prstGeom prst="wedgeEllipseCallout">
            <a:avLst>
              <a:gd name="adj1" fmla="val -51914"/>
              <a:gd name="adj2" fmla="val 103457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هزینه فرصت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86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422072" y="332223"/>
            <a:ext cx="7326086" cy="46144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درآمد سالیانه</a:t>
            </a:r>
            <a:r>
              <a:rPr lang="en-US" dirty="0" smtClean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= </a:t>
            </a:r>
            <a:r>
              <a:rPr lang="fa-IR" dirty="0" smtClean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تعداد </a:t>
            </a:r>
            <a:r>
              <a:rPr lang="fa-IR" dirty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دستگاه تولید شده در سال </a:t>
            </a:r>
            <a:r>
              <a:rPr lang="en-US" dirty="0" smtClean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x  </a:t>
            </a:r>
            <a:r>
              <a:rPr lang="fa-IR" dirty="0" smtClean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4D4D4D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قیمت هر دستگاه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11286" y="864673"/>
            <a:ext cx="4865914" cy="33745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anose="020B0604020202020204" pitchFamily="34" charset="0"/>
                <a:cs typeface="B Titr" panose="00000700000000000000" pitchFamily="2" charset="-78"/>
              </a:rPr>
              <a:t>700 x950 =665</a:t>
            </a:r>
            <a:r>
              <a:rPr lang="fa-IR" b="1" dirty="0" smtClean="0">
                <a:latin typeface="Arial" panose="020B0604020202020204" pitchFamily="34" charset="0"/>
                <a:cs typeface="B Titr" panose="00000700000000000000" pitchFamily="2" charset="-78"/>
              </a:rPr>
              <a:t>،</a:t>
            </a:r>
            <a:r>
              <a:rPr lang="en-US" b="1" dirty="0" smtClean="0">
                <a:latin typeface="Arial" panose="020B0604020202020204" pitchFamily="34" charset="0"/>
                <a:cs typeface="B Titr" panose="00000700000000000000" pitchFamily="2" charset="-78"/>
              </a:rPr>
              <a:t>000</a:t>
            </a:r>
            <a:r>
              <a:rPr lang="fa-IR" b="1" dirty="0" smtClean="0">
                <a:latin typeface="Arial" panose="020B0604020202020204" pitchFamily="34" charset="0"/>
                <a:cs typeface="B Titr" panose="00000700000000000000" pitchFamily="2" charset="-78"/>
              </a:rPr>
              <a:t>،</a:t>
            </a:r>
            <a:r>
              <a:rPr lang="en-US" b="1" dirty="0" smtClean="0">
                <a:latin typeface="Arial" panose="020B0604020202020204" pitchFamily="34" charset="0"/>
                <a:cs typeface="B Titr" panose="00000700000000000000" pitchFamily="2" charset="-78"/>
              </a:rPr>
              <a:t>000</a:t>
            </a:r>
            <a:endParaRPr lang="fa-IR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 bwMode="auto">
              <a:xfrm>
                <a:off x="522514" y="1196936"/>
                <a:ext cx="10809515" cy="42241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 </a:t>
                </a:r>
              </a:p>
              <a:p>
                <a:pPr fontAlgn="base"/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مجموع حقوق ماهیانه کارگران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تعدادکارگران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 x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حقوق ماهیانه هرکارگر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8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x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4000000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32،000،000   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pPr algn="ctr" fontAlgn="base"/>
                <a:r>
                  <a:rPr lang="fa-IR" b="1" dirty="0">
                    <a:solidFill>
                      <a:srgbClr val="C00000"/>
                    </a:solidFill>
                    <a:cs typeface="B Titr" panose="00000700000000000000" pitchFamily="2" charset="-78"/>
                  </a:rPr>
                  <a:t>برای محاسبه هزینه های سالیانه ابتدا باید هزینه ماهیانه را به هزینه های سالیانه تبدیل کنیم</a:t>
                </a:r>
                <a:endParaRPr lang="en-US" b="1" dirty="0">
                  <a:solidFill>
                    <a:srgbClr val="C00000"/>
                  </a:solidFill>
                  <a:cs typeface="B Titr" panose="00000700000000000000" pitchFamily="2" charset="-78"/>
                </a:endParaRPr>
              </a:p>
              <a:p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مجموع حقوق سالیانه کارگران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مجموعه حقوق ماهیانه کارگران 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x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12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ماه 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32،000،000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x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12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ريال384،000،000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 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pPr algn="r"/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اجاره سالیانه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اجاره ماهیانه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x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(ماه)12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9500،000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x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12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114،000،000 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pPr algn="r"/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     در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این مرحله میتوانیم مجموع هزینه های سالیانه را محاسبه کنیم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مجموع هزینه های سالیانه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 =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اجاره سالیانه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+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حقوق کارگران سالیانه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+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ارزش اولیه مورد نیاز سالیانه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+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هزینه استهلاک 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سالیانه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مجموع هزینه های سالیانه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114،000،000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+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+7،250،000+384،000،000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(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666،000،000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1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</m:ctrlPr>
                      </m:fPr>
                      <m:num>
                        <m:r>
                          <a:rPr lang="fa-IR" sz="2400" b="1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𝟏𝟑</m:t>
                        </m:r>
                      </m:num>
                      <m:den>
                        <m:r>
                          <a:rPr lang="fa-IR" sz="2400" b="1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)=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ريال591،700،000</a:t>
                </a:r>
                <a:endParaRPr lang="en-US" b="1" dirty="0" smtClean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هزینه های سالیانه – درآمدسالیانه=سود یا زیان 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سالیانه</a:t>
                </a:r>
                <a:endParaRPr lang="en-US" b="1" dirty="0" smtClean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	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6665000000 =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-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591700000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=</a:t>
                </a:r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ريال73،300،000</a:t>
                </a:r>
                <a:endParaRPr lang="en-US" b="1" dirty="0" smtClean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pPr algn="r"/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     عدد </a:t>
                </a:r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به دست آمده مثبت است پس تولید کننده</a:t>
                </a:r>
                <a:r>
                  <a:rPr lang="fa-IR" b="1" dirty="0">
                    <a:solidFill>
                      <a:srgbClr val="C00000"/>
                    </a:solidFill>
                    <a:cs typeface="B Titr" panose="00000700000000000000" pitchFamily="2" charset="-78"/>
                  </a:rPr>
                  <a:t> سود کرده</a:t>
                </a:r>
                <a:endParaRPr lang="en-US" b="1" dirty="0">
                  <a:solidFill>
                    <a:srgbClr val="C00000"/>
                  </a:solidFill>
                  <a:cs typeface="B Titr" panose="00000700000000000000" pitchFamily="2" charset="-78"/>
                </a:endParaRPr>
              </a:p>
              <a:p>
                <a:pPr algn="r"/>
                <a:r>
                  <a:rPr lang="fa-IR" b="1" dirty="0" smtClean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    </a:t>
                </a:r>
                <a:r>
                  <a:rPr lang="fa-IR" b="1" dirty="0" smtClean="0">
                    <a:solidFill>
                      <a:srgbClr val="C00000"/>
                    </a:solidFill>
                    <a:cs typeface="B Titr" panose="00000700000000000000" pitchFamily="2" charset="-78"/>
                  </a:rPr>
                  <a:t>برای </a:t>
                </a:r>
                <a:r>
                  <a:rPr lang="fa-IR" b="1" dirty="0">
                    <a:solidFill>
                      <a:srgbClr val="C00000"/>
                    </a:solidFill>
                    <a:cs typeface="B Titr" panose="00000700000000000000" pitchFamily="2" charset="-78"/>
                  </a:rPr>
                  <a:t>به دست آوردن سود ویژه باید هزینه فرصت را از سود حسابداری کم </a:t>
                </a:r>
                <a:r>
                  <a:rPr lang="fa-IR" b="1" dirty="0" smtClean="0">
                    <a:solidFill>
                      <a:srgbClr val="C00000"/>
                    </a:solidFill>
                    <a:cs typeface="B Titr" panose="00000700000000000000" pitchFamily="2" charset="-78"/>
                  </a:rPr>
                  <a:t>کنیم یا از فرمول زیر استفاده میکنیم</a:t>
                </a:r>
              </a:p>
              <a:p>
                <a:pPr algn="r"/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  <a:p>
                <a:pPr algn="r"/>
                <a:r>
                  <a:rPr lang="fa-IR" b="1" dirty="0">
                    <a:solidFill>
                      <a:schemeClr val="tx1">
                        <a:lumMod val="50000"/>
                      </a:schemeClr>
                    </a:solidFill>
                    <a:cs typeface="B Titr" panose="00000700000000000000" pitchFamily="2" charset="-78"/>
                  </a:rPr>
                  <a:t> </a:t>
                </a:r>
                <a:endParaRPr lang="en-US" b="1" dirty="0">
                  <a:solidFill>
                    <a:schemeClr val="tx1">
                      <a:lumMod val="50000"/>
                    </a:schemeClr>
                  </a:solidFill>
                  <a:cs typeface="B Titr" panose="00000700000000000000" pitchFamily="2" charset="-78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514" y="1196936"/>
                <a:ext cx="10809515" cy="4224150"/>
              </a:xfrm>
              <a:prstGeom prst="rect">
                <a:avLst/>
              </a:prstGeom>
              <a:blipFill>
                <a:blip r:embed="rId2"/>
                <a:stretch>
                  <a:fillRect l="-564" t="-722" r="-395" b="-851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034141" y="5464196"/>
            <a:ext cx="7119258" cy="21429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(هزینه غیرمستقیم +هزینه مستقیم)-درآمد= سود ویژه حسابداری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34141" y="5820499"/>
            <a:ext cx="7630887" cy="44631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fa-IR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سود ویژه حسابداری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=   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665،000،000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  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-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)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-591،700،000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+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300،000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) =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73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،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000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،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000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53399" y="6147566"/>
            <a:ext cx="3603171" cy="52251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chemeClr val="tx1">
                    <a:lumMod val="50000"/>
                  </a:schemeClr>
                </a:solidFill>
              </a:rPr>
              <a:t>چون عدد بدست 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</a:rPr>
              <a:t>آمده مثبت است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</a:rPr>
              <a:t>پس </a:t>
            </a:r>
            <a:r>
              <a:rPr lang="fa-IR" b="1" dirty="0">
                <a:solidFill>
                  <a:srgbClr val="FF0000"/>
                </a:solidFill>
              </a:rPr>
              <a:t>سود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</a:rPr>
              <a:t>کردیم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4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8110" y="309497"/>
            <a:ext cx="301556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14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اصل دوم: منابع کمیاب خود را شناسایی کنید!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 rot="1867931">
            <a:off x="9128236" y="721904"/>
            <a:ext cx="2702086" cy="3116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اصول انتخاب درست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6372" y="1087746"/>
            <a:ext cx="401103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Titr" panose="00000700000000000000" pitchFamily="2" charset="-78"/>
              </a:rPr>
              <a:t>برای تولید کالاها و خدمات، باید به سراغ منابع کمیاب برویم. 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7455" y="1741581"/>
            <a:ext cx="9171653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fa-IR" sz="1400" dirty="0" smtClean="0">
                <a:solidFill>
                  <a:schemeClr val="accent3"/>
                </a:solidFill>
                <a:cs typeface="B Titr" panose="00000700000000000000" pitchFamily="2" charset="-78"/>
              </a:rPr>
              <a:t>منابع کمیاب تولید، اولین امکانات ما برای تولید کالاها و خدمات هستند و می توان آنها را عوامل تولید نیز دانست</a:t>
            </a:r>
            <a:endParaRPr lang="en-US" sz="1400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249988" y="2926080"/>
            <a:ext cx="1210491" cy="45284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منابع کمیاب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9013371" y="2926081"/>
            <a:ext cx="644435" cy="121919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56" y="2212640"/>
            <a:ext cx="359695" cy="17371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62255" y="2428521"/>
            <a:ext cx="4875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منابع </a:t>
            </a:r>
            <a:r>
              <a:rPr lang="ar-SA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طبیعی </a:t>
            </a: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چوبی که نجار روی آن کار می کند </a:t>
            </a:r>
            <a:endParaRPr lang="fa-IR" sz="1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0495" y="3133160"/>
            <a:ext cx="6236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2-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سرمایه‌های مالی</a:t>
            </a: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پولی </a:t>
            </a:r>
            <a:r>
              <a:rPr lang="ar-SA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 برای راه اندازی یک کارگاه تولیدی در نظر گرفته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می‌شود 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2933" y="3609434"/>
            <a:ext cx="472437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4960620" algn="l"/>
              </a:tabLst>
            </a:pP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3-نیروی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انسانی</a:t>
            </a: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نی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روی </a:t>
            </a:r>
            <a:r>
              <a:rPr lang="ar-SA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کاری که در کارگاه مشغول به کار است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1" name="Left Arrow 20"/>
          <p:cNvSpPr/>
          <p:nvPr/>
        </p:nvSpPr>
        <p:spPr bwMode="auto">
          <a:xfrm>
            <a:off x="8327339" y="2482467"/>
            <a:ext cx="381159" cy="284017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2" name="Left Arrow 21"/>
          <p:cNvSpPr/>
          <p:nvPr/>
        </p:nvSpPr>
        <p:spPr bwMode="auto">
          <a:xfrm>
            <a:off x="8045940" y="3170370"/>
            <a:ext cx="381159" cy="257655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27" y="3665991"/>
            <a:ext cx="377985" cy="2381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275" y="2254559"/>
            <a:ext cx="1717822" cy="739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89" y="3064625"/>
            <a:ext cx="1699319" cy="819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083" y="3589974"/>
            <a:ext cx="1959045" cy="6570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21594" y="4373846"/>
            <a:ext cx="10057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4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بسیار </a:t>
            </a:r>
            <a:r>
              <a:rPr lang="ar-SA" sz="1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اتفاق می افتد که در جایی همۀ عوامل تولید وجود دارد و نیاز یا خواسته برآورده نشده ای هم هست، ولی </a:t>
            </a:r>
            <a:r>
              <a:rPr lang="ar-SA" sz="1400" b="1" u="sng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کارآفرینی </a:t>
            </a:r>
            <a:r>
              <a:rPr lang="ar-SA" sz="1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که آن کسب و کار را راه </a:t>
            </a:r>
            <a:r>
              <a:rPr lang="ar-SA" sz="14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انداخته</a:t>
            </a:r>
            <a:r>
              <a:rPr lang="fa-IR" sz="14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                                      </a:t>
            </a:r>
            <a:r>
              <a:rPr lang="ar-SA" sz="14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نیاز مورد نظر را پاسخ دهد، وجود ندارد</a:t>
            </a:r>
            <a:endParaRPr lang="en-US" sz="1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7455" y="5321075"/>
            <a:ext cx="1021521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635" algn="just" rtl="1">
              <a:spcAft>
                <a:spcPts val="20"/>
              </a:spcAft>
            </a:pPr>
            <a:r>
              <a:rPr lang="ar-SA" sz="1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کارآفرینان در جست وجوی </a:t>
            </a:r>
            <a:r>
              <a:rPr lang="ar-SA" sz="1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فعالیت های سودآور</a:t>
            </a:r>
            <a:r>
              <a:rPr lang="ar-SA" sz="1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</a:t>
            </a:r>
            <a:r>
              <a:rPr lang="ar-SA" sz="1400" dirty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عوامل تولید </a:t>
            </a:r>
            <a:r>
              <a:rPr lang="ar-SA" sz="14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شامل نیروی کار </a:t>
            </a:r>
            <a:r>
              <a:rPr lang="ar-SA" sz="1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</a:t>
            </a:r>
            <a:r>
              <a:rPr lang="ar-SA" sz="14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سرمایه ها </a:t>
            </a:r>
            <a:r>
              <a:rPr lang="ar-SA" sz="1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ar-SA" sz="14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منابع طبیعی</a:t>
            </a:r>
            <a:r>
              <a:rPr lang="ar-SA" sz="1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را گرد هم می آورند تا با </a:t>
            </a:r>
            <a:r>
              <a:rPr lang="ar-SA" sz="1400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تولید کالاها و خدمات</a:t>
            </a:r>
            <a:r>
              <a:rPr lang="ar-SA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</a:t>
            </a:r>
            <a:endParaRPr lang="fa-IR" sz="14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marR="635" algn="just" rtl="1">
              <a:spcAft>
                <a:spcPts val="20"/>
              </a:spcAft>
            </a:pPr>
            <a:r>
              <a:rPr lang="ar-SA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6544" y="4935324"/>
            <a:ext cx="7339308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r-SA" sz="1400" b="1" dirty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کارآفرینی</a:t>
            </a:r>
            <a:r>
              <a:rPr lang="ar-SA" sz="1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تمایل افراد به سازماندهی و عملیاتی کردن کسب و کارهای جدید با پذیرش خطر عدم </a:t>
            </a:r>
            <a:r>
              <a:rPr lang="ar-SA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موفقیت</a:t>
            </a:r>
            <a:r>
              <a:rPr lang="fa-IR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است.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30" name="Smiley Face 29"/>
          <p:cNvSpPr/>
          <p:nvPr/>
        </p:nvSpPr>
        <p:spPr bwMode="auto">
          <a:xfrm>
            <a:off x="304800" y="302191"/>
            <a:ext cx="870858" cy="631720"/>
          </a:xfrm>
          <a:prstGeom prst="smileyFac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 rot="20735682">
            <a:off x="2914756" y="5948518"/>
            <a:ext cx="1417456" cy="195913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79722" y="5986460"/>
            <a:ext cx="2232946" cy="447869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2-</a:t>
            </a:r>
            <a:r>
              <a:rPr lang="ar-SA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400" b="1" dirty="0" smtClean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کسب درآمد</a:t>
            </a:r>
            <a:r>
              <a:rPr lang="fa-IR" sz="1400" b="1" dirty="0" smtClean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کنند    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712337" y="6008365"/>
            <a:ext cx="5373189" cy="5319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1</a:t>
            </a:r>
            <a:r>
              <a:rPr lang="fa-IR" sz="1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- </a:t>
            </a:r>
            <a:r>
              <a:rPr lang="ar-SA" sz="1400" b="1" dirty="0" smtClean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نیازها و خواسته های دیگران را برآورده کنند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936736">
            <a:off x="4290372" y="5942965"/>
            <a:ext cx="1528114" cy="20701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364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/>
      <p:bldP spid="19" grpId="0"/>
      <p:bldP spid="20" grpId="0"/>
      <p:bldP spid="21" grpId="0" animBg="1"/>
      <p:bldP spid="22" grpId="0" animBg="1"/>
      <p:bldP spid="27" grpId="0"/>
      <p:bldP spid="28" grpId="0" animBg="1"/>
      <p:bldP spid="29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9210" y="440593"/>
            <a:ext cx="6030818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A" sz="1600" dirty="0">
                <a:solidFill>
                  <a:schemeClr val="bg1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علاوه بر انتخاب های شخصی، دانش اقتصاد با انتخاب های اجتماعی نیز مواجه است</a:t>
            </a: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18" y="1190764"/>
            <a:ext cx="721544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1600" b="1" u="sng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اجتماع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نیز امکانات ،منابع و داشته های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کمیابی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دارد و با انتخاب و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بده ـ</a:t>
            </a:r>
            <a:r>
              <a:rPr lang="fa-IR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بستان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روبه رو</a:t>
            </a:r>
            <a:r>
              <a:rPr lang="fa-IR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ا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ست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8933" y="1888407"/>
            <a:ext cx="979086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</a:pP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هر نقطه از زمان، هر کشور مقدار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معینی از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نیروکار، زمین قابل بهره ی برداری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سرمایۀ انسانی و فیزیکی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تعدادی کارآفرین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دارد .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2345" y="2631617"/>
            <a:ext cx="423561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u="sng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کشورها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مانند مردم، با کمیابی منابع روبه رو هستند.</a:t>
            </a:r>
            <a:endParaRPr lang="fa-IR" sz="1600" b="1" dirty="0" smtClean="0">
              <a:solidFill>
                <a:srgbClr val="181717"/>
              </a:solidFill>
              <a:effectLst/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0574" y="4565202"/>
            <a:ext cx="9147056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A" sz="1600" dirty="0" smtClean="0">
                <a:solidFill>
                  <a:schemeClr val="tx1">
                    <a:lumMod val="50000"/>
                  </a:schemeClr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اگرمنابع بیشتری برای تولید یک کالا و خدمات اختصاص داده شود، منابع کمتری برای تولید کالا و خدمات دیگر باقی می ماند</a:t>
            </a:r>
            <a:r>
              <a:rPr lang="ar-SA" sz="1600" b="1" dirty="0" smtClean="0">
                <a:solidFill>
                  <a:schemeClr val="accent3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 </a:t>
            </a:r>
            <a:endParaRPr lang="en-US" sz="1600" b="1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315" y="5445140"/>
            <a:ext cx="7987130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پس تصمیم برای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داشتن </a:t>
            </a:r>
            <a:r>
              <a:rPr lang="fa-IR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کالا و خدمات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بیشتر به معنای از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 دادن </a:t>
            </a:r>
            <a:r>
              <a:rPr lang="fa-IR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کالاها و خدمات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دیگر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3459210" y="3621048"/>
            <a:ext cx="5064035" cy="402770"/>
          </a:xfrm>
          <a:prstGeom prst="round2Diag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کمیابی منابع هر جامعه را با</a:t>
            </a:r>
            <a:r>
              <a:rPr lang="ar-SA" sz="1600" b="1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مبادله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مواجه میسازد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2137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7157" y="398788"/>
            <a:ext cx="204895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اصل سوم: قید بودجه 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769" y="429385"/>
            <a:ext cx="903949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وقتی شما مقدار مشخص و محدودی پول برای خرج کردن دارید، در این حالت می گوییم شما یک </a:t>
            </a:r>
            <a:r>
              <a:rPr lang="ar-SA" sz="2000" b="1" u="sng" dirty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قید بودجه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دارید.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34190" y="1646834"/>
            <a:ext cx="71182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R="635" algn="just" rtl="1">
              <a:spcAft>
                <a:spcPts val="20"/>
              </a:spcAft>
            </a:pP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به دلیل اینکه </a:t>
            </a:r>
            <a:r>
              <a:rPr lang="ar-SA" b="1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بودجه تان محدود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است، شما مجبورید بین گزینه های خود بده ـ بستان کنید.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937763" y="907227"/>
            <a:ext cx="313508" cy="620870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04560" y="3544181"/>
            <a:ext cx="4493624" cy="4465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اگر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از نقطه ی الف به نقطه ی ب حرکت کنیم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27500" y="2125320"/>
            <a:ext cx="5303522" cy="432671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در نقطه ی الف 6  شکلات و2 بیسکویت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میتوان داشت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27500" y="2956585"/>
            <a:ext cx="4824548" cy="390661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در نقطه ب 4شکلات و3بیسکویت میتوان داشت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9" y="2084652"/>
            <a:ext cx="4570109" cy="249039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971903" y="4357944"/>
            <a:ext cx="5390606" cy="30204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از تعدادشکلاتها کم و به تعدادبیسکوتها اضافه می شود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66555" y="4897393"/>
            <a:ext cx="8995954" cy="33092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یعنی از 6شکلات به 4 شکلات کاهش یافته واز 2 بیسکویت به 3 بیسکویت افزایش می یابد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595155" y="3743149"/>
            <a:ext cx="69668" cy="29762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595155" y="3381245"/>
            <a:ext cx="34834" cy="80280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eft Arrow 20"/>
          <p:cNvSpPr/>
          <p:nvPr/>
        </p:nvSpPr>
        <p:spPr bwMode="auto">
          <a:xfrm>
            <a:off x="1769704" y="2920745"/>
            <a:ext cx="1079376" cy="13147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2764933" y="2939629"/>
            <a:ext cx="192793" cy="938275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3344697" y="3275533"/>
            <a:ext cx="141513" cy="51651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1646296" y="3182248"/>
            <a:ext cx="1698401" cy="15695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8862" y="5826894"/>
            <a:ext cx="71182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R="635" algn="just" rtl="1">
              <a:spcAft>
                <a:spcPts val="20"/>
              </a:spcAft>
            </a:pP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به دلیل اینکه </a:t>
            </a:r>
            <a:r>
              <a:rPr lang="ar-SA" b="1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بودجه تان محدود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است، شما مجبورید بین گزینه های خود بده ـ بستان کنید.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8" name="Elbow Connector 27"/>
          <p:cNvCxnSpPr/>
          <p:nvPr/>
        </p:nvCxnSpPr>
        <p:spPr bwMode="auto">
          <a:xfrm rot="16200000" flipH="1">
            <a:off x="1862968" y="5852321"/>
            <a:ext cx="728989" cy="309156"/>
          </a:xfrm>
          <a:prstGeom prst="bent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Down Arrow 31"/>
          <p:cNvSpPr/>
          <p:nvPr/>
        </p:nvSpPr>
        <p:spPr bwMode="auto">
          <a:xfrm>
            <a:off x="8373292" y="4026540"/>
            <a:ext cx="235132" cy="343614"/>
          </a:xfrm>
          <a:prstGeom prst="downArrow">
            <a:avLst>
              <a:gd name="adj1" fmla="val 50000"/>
              <a:gd name="adj2" fmla="val 61667"/>
            </a:avLst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6110659" y="5356477"/>
            <a:ext cx="426719" cy="469682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3097809" y="2735661"/>
            <a:ext cx="493776" cy="327909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66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0294" y="274343"/>
            <a:ext cx="40639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اصل چهارم: هزینه های در رفته را </a:t>
            </a:r>
            <a:r>
              <a:rPr lang="ar-SA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فراموش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کنید</a:t>
            </a:r>
            <a:r>
              <a:rPr lang="ar-SA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8263" y="1291655"/>
            <a:ext cx="643156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هزینه هایی را که اکنون دیگر غیرقابل اجتناب اند و قابل برگشت نیستند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2554013"/>
            <a:ext cx="93163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مفهوم هزینه های دررفته را می توانید پولی تصور کنید که به یک چاه عمیق افتاده است و دیگر قابل دسترس نیست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52411" y="1228070"/>
            <a:ext cx="2717075" cy="3831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هزینه های در رفته چیست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319451" y="1825648"/>
            <a:ext cx="348343" cy="657210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8652" y="3316509"/>
            <a:ext cx="6096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1690"/>
              </a:spcAft>
            </a:pPr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تنها هزینه ای که بر تصمیم گیریتان مؤثر </a:t>
            </a: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</a:t>
            </a:r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چیست؟</a:t>
            </a: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2266" y="4062593"/>
            <a:ext cx="6096000" cy="864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1690"/>
              </a:spcAft>
            </a:pP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هزینه هایی است که </a:t>
            </a:r>
            <a:r>
              <a:rPr lang="ar-SA" b="1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زمان تصمیم گیری شما  به وجود می آیند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fa-IR" b="1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1690"/>
              </a:spcAft>
            </a:pP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7472" y="4487009"/>
            <a:ext cx="4053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برای اینکه یک تصمیم خوب بگیرید</a:t>
            </a:r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چه باید کرد؟ </a:t>
            </a:r>
            <a:endParaRPr lang="fa-IR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3130" y="5209731"/>
            <a:ext cx="589948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تشخیص تفاوت هزینه هایی که بر تصمیم شما تأثیرگذارند، بسیار مهم</a:t>
            </a:r>
            <a:r>
              <a:rPr lang="fa-IR" dirty="0" smtClean="0">
                <a:cs typeface="B Titr" panose="00000700000000000000" pitchFamily="2" charset="-78"/>
              </a:rPr>
              <a:t> اند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9584" y="5861862"/>
            <a:ext cx="5934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b="1" u="sng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هزینه های دررفته مهم نیستند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، چون دیگر رفته اند و </a:t>
            </a:r>
            <a:r>
              <a:rPr lang="fa-IR" b="1" u="sng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قابل برگشت نیستند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.</a:t>
            </a:r>
            <a:endParaRPr lang="fa-IR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7679832" y="1298389"/>
            <a:ext cx="1236619" cy="2702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516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Theme12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2" id="{F20C0C3A-7DEA-409B-9E29-E2CAC55FDF98}" vid="{D1043B0D-EF8B-4C17-B7EE-AC5F35D261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983</TotalTime>
  <Words>1355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2 KoodakBold</vt:lpstr>
      <vt:lpstr>Arial</vt:lpstr>
      <vt:lpstr>B Mitra</vt:lpstr>
      <vt:lpstr>B Titr</vt:lpstr>
      <vt:lpstr>BMitra</vt:lpstr>
      <vt:lpstr>Calibri</vt:lpstr>
      <vt:lpstr>Cambria Math</vt:lpstr>
      <vt:lpstr>Microsoft Sans Serif</vt:lpstr>
      <vt:lpstr>Theme12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 shop</dc:creator>
  <cp:lastModifiedBy>xp shop</cp:lastModifiedBy>
  <cp:revision>86</cp:revision>
  <dcterms:created xsi:type="dcterms:W3CDTF">2020-09-01T04:58:37Z</dcterms:created>
  <dcterms:modified xsi:type="dcterms:W3CDTF">2020-11-13T10:30:35Z</dcterms:modified>
</cp:coreProperties>
</file>