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9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B37E5F-3568-4325-940C-3992D4ABCDB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259364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96704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3957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174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53012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B37E5F-3568-4325-940C-3992D4ABCDB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301610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B37E5F-3568-4325-940C-3992D4ABCDB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67121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37E5F-3568-4325-940C-3992D4ABCDB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186433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37E5F-3568-4325-940C-3992D4ABCDB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354993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37E5F-3568-4325-940C-3992D4ABCDB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46150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B37E5F-3568-4325-940C-3992D4ABCDB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141830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54626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B37E5F-3568-4325-940C-3992D4ABCDB6}"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31153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B37E5F-3568-4325-940C-3992D4ABCDB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27761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CB37E5F-3568-4325-940C-3992D4ABCDB6}"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196985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326846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B37E5F-3568-4325-940C-3992D4ABCDB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36E9-AEFE-41BC-B892-EB1C78379B79}" type="slidenum">
              <a:rPr lang="en-US" smtClean="0"/>
              <a:t>‹#›</a:t>
            </a:fld>
            <a:endParaRPr lang="en-US"/>
          </a:p>
        </p:txBody>
      </p:sp>
    </p:spTree>
    <p:extLst>
      <p:ext uri="{BB962C8B-B14F-4D97-AF65-F5344CB8AC3E}">
        <p14:creationId xmlns:p14="http://schemas.microsoft.com/office/powerpoint/2010/main" val="28357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CB37E5F-3568-4325-940C-3992D4ABCDB6}" type="datetimeFigureOut">
              <a:rPr lang="en-US" smtClean="0"/>
              <a:t>11/13/2020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16A36E9-AEFE-41BC-B892-EB1C78379B79}" type="slidenum">
              <a:rPr lang="en-US" smtClean="0"/>
              <a:t>‹#›</a:t>
            </a:fld>
            <a:endParaRPr lang="en-US"/>
          </a:p>
        </p:txBody>
      </p:sp>
    </p:spTree>
    <p:extLst>
      <p:ext uri="{BB962C8B-B14F-4D97-AF65-F5344CB8AC3E}">
        <p14:creationId xmlns:p14="http://schemas.microsoft.com/office/powerpoint/2010/main" val="2489244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20.tmp"/><Relationship Id="rId2" Type="http://schemas.openxmlformats.org/officeDocument/2006/relationships/image" Target="../media/image15.tmp"/><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8193" y="0"/>
            <a:ext cx="7959635" cy="5097101"/>
          </a:xfrm>
          <a:prstGeom prst="rect">
            <a:avLst/>
          </a:prstGeom>
        </p:spPr>
      </p:pic>
      <p:sp>
        <p:nvSpPr>
          <p:cNvPr id="5" name="Rounded Rectangle 4"/>
          <p:cNvSpPr/>
          <p:nvPr/>
        </p:nvSpPr>
        <p:spPr>
          <a:xfrm>
            <a:off x="509451" y="1573190"/>
            <a:ext cx="3048000" cy="975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t>درس چهارم</a:t>
            </a:r>
            <a:endParaRPr lang="en-US" sz="2800" b="1" dirty="0"/>
          </a:p>
        </p:txBody>
      </p:sp>
      <p:sp>
        <p:nvSpPr>
          <p:cNvPr id="6" name="Rounded Rectangle 5"/>
          <p:cNvSpPr/>
          <p:nvPr/>
        </p:nvSpPr>
        <p:spPr>
          <a:xfrm>
            <a:off x="709748" y="3004457"/>
            <a:ext cx="2847703" cy="949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مرز امکانات تولید</a:t>
            </a:r>
            <a:endParaRPr lang="en-US" sz="2400" b="1" dirty="0"/>
          </a:p>
        </p:txBody>
      </p:sp>
      <p:sp>
        <p:nvSpPr>
          <p:cNvPr id="7" name="Rounded Rectangle 6"/>
          <p:cNvSpPr/>
          <p:nvPr/>
        </p:nvSpPr>
        <p:spPr>
          <a:xfrm>
            <a:off x="470261" y="4458788"/>
            <a:ext cx="3326675"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t>فصل اول</a:t>
            </a:r>
            <a:endParaRPr lang="en-US" sz="3600" b="1" dirty="0"/>
          </a:p>
        </p:txBody>
      </p:sp>
      <p:sp>
        <p:nvSpPr>
          <p:cNvPr id="2" name="TextBox 1"/>
          <p:cNvSpPr txBox="1"/>
          <p:nvPr/>
        </p:nvSpPr>
        <p:spPr>
          <a:xfrm>
            <a:off x="1062446" y="6226629"/>
            <a:ext cx="1793966" cy="369332"/>
          </a:xfrm>
          <a:prstGeom prst="rect">
            <a:avLst/>
          </a:prstGeom>
          <a:noFill/>
        </p:spPr>
        <p:txBody>
          <a:bodyPr wrap="square" rtlCol="0">
            <a:spAutoFit/>
          </a:bodyPr>
          <a:lstStyle/>
          <a:p>
            <a:r>
              <a:rPr lang="fa-IR" dirty="0" smtClean="0"/>
              <a:t>تهیه کننده: مظفری</a:t>
            </a:r>
          </a:p>
        </p:txBody>
      </p:sp>
    </p:spTree>
    <p:extLst>
      <p:ext uri="{BB962C8B-B14F-4D97-AF65-F5344CB8AC3E}">
        <p14:creationId xmlns:p14="http://schemas.microsoft.com/office/powerpoint/2010/main" val="338089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2411" y="496388"/>
            <a:ext cx="9509761" cy="5573486"/>
          </a:xfrm>
          <a:prstGeom prst="rect">
            <a:avLst/>
          </a:prstGeom>
        </p:spPr>
      </p:pic>
      <p:sp>
        <p:nvSpPr>
          <p:cNvPr id="4" name="TextBox 3"/>
          <p:cNvSpPr txBox="1"/>
          <p:nvPr/>
        </p:nvSpPr>
        <p:spPr>
          <a:xfrm>
            <a:off x="4297680" y="1288869"/>
            <a:ext cx="3579222" cy="707886"/>
          </a:xfrm>
          <a:prstGeom prst="rect">
            <a:avLst/>
          </a:prstGeom>
          <a:noFill/>
        </p:spPr>
        <p:txBody>
          <a:bodyPr wrap="square" rtlCol="0">
            <a:spAutoFit/>
          </a:bodyPr>
          <a:lstStyle/>
          <a:p>
            <a:pPr algn="ctr"/>
            <a:r>
              <a:rPr lang="fa-IR" sz="4000" b="1" dirty="0"/>
              <a:t>پایان</a:t>
            </a:r>
            <a:endParaRPr lang="en-US" sz="4000" b="1" dirty="0"/>
          </a:p>
        </p:txBody>
      </p:sp>
    </p:spTree>
    <p:extLst>
      <p:ext uri="{BB962C8B-B14F-4D97-AF65-F5344CB8AC3E}">
        <p14:creationId xmlns:p14="http://schemas.microsoft.com/office/powerpoint/2010/main" val="251921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2708" y="811181"/>
            <a:ext cx="1925527" cy="461665"/>
          </a:xfrm>
          <a:prstGeom prst="rect">
            <a:avLst/>
          </a:prstGeom>
          <a:solidFill>
            <a:schemeClr val="accent1">
              <a:lumMod val="40000"/>
              <a:lumOff val="60000"/>
            </a:schemeClr>
          </a:solidFill>
        </p:spPr>
        <p:txBody>
          <a:bodyPr wrap="none">
            <a:spAutoFit/>
          </a:bodyPr>
          <a:lstStyle/>
          <a:p>
            <a:r>
              <a:rPr lang="fa-IR" sz="2400" b="1" dirty="0" smtClean="0"/>
              <a:t>مرزامکانات تولید</a:t>
            </a:r>
            <a:endParaRPr lang="en-US" sz="2400" b="1" dirty="0"/>
          </a:p>
        </p:txBody>
      </p:sp>
      <p:sp>
        <p:nvSpPr>
          <p:cNvPr id="4" name="Rectangle 3"/>
          <p:cNvSpPr/>
          <p:nvPr/>
        </p:nvSpPr>
        <p:spPr>
          <a:xfrm>
            <a:off x="1820091" y="2081741"/>
            <a:ext cx="6783072" cy="369332"/>
          </a:xfrm>
          <a:prstGeom prst="rect">
            <a:avLst/>
          </a:prstGeom>
          <a:solidFill>
            <a:schemeClr val="accent3">
              <a:lumMod val="40000"/>
              <a:lumOff val="60000"/>
            </a:schemeClr>
          </a:solidFill>
          <a:effectLst>
            <a:glow rad="63500">
              <a:schemeClr val="accent2">
                <a:satMod val="175000"/>
                <a:alpha val="40000"/>
              </a:schemeClr>
            </a:glow>
          </a:effectLst>
        </p:spPr>
        <p:txBody>
          <a:bodyPr wrap="square">
            <a:spAutoFit/>
          </a:bodyPr>
          <a:lstStyle/>
          <a:p>
            <a:r>
              <a:rPr lang="fa-IR" dirty="0" smtClean="0"/>
              <a:t>چگونه می توانیم یک الگو برای استفاده ی حداکثری ازمنابع کمیاب پیدا کنیم ؟</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9" y="3090149"/>
            <a:ext cx="11756571" cy="2813026"/>
          </a:xfrm>
          <a:prstGeom prst="rect">
            <a:avLst/>
          </a:prstGeom>
        </p:spPr>
      </p:pic>
      <p:sp>
        <p:nvSpPr>
          <p:cNvPr id="6" name="Left Arrow 5"/>
          <p:cNvSpPr/>
          <p:nvPr/>
        </p:nvSpPr>
        <p:spPr>
          <a:xfrm>
            <a:off x="8703776" y="1773480"/>
            <a:ext cx="1803556" cy="940526"/>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63589" y="2041157"/>
            <a:ext cx="1244356" cy="369332"/>
          </a:xfrm>
          <a:prstGeom prst="rect">
            <a:avLst/>
          </a:prstGeom>
        </p:spPr>
        <p:txBody>
          <a:bodyPr wrap="square">
            <a:spAutoFit/>
          </a:bodyPr>
          <a:lstStyle/>
          <a:p>
            <a:r>
              <a:rPr lang="fa-IR" dirty="0" smtClean="0"/>
              <a:t>نقشه راه</a:t>
            </a:r>
            <a:endParaRPr lang="en-US" dirty="0"/>
          </a:p>
        </p:txBody>
      </p:sp>
    </p:spTree>
    <p:extLst>
      <p:ext uri="{BB962C8B-B14F-4D97-AF65-F5344CB8AC3E}">
        <p14:creationId xmlns:p14="http://schemas.microsoft.com/office/powerpoint/2010/main" val="892917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989" y="670560"/>
            <a:ext cx="10049691" cy="5460273"/>
          </a:xfrm>
          <a:prstGeom prst="rect">
            <a:avLst/>
          </a:prstGeom>
        </p:spPr>
      </p:pic>
    </p:spTree>
    <p:extLst>
      <p:ext uri="{BB962C8B-B14F-4D97-AF65-F5344CB8AC3E}">
        <p14:creationId xmlns:p14="http://schemas.microsoft.com/office/powerpoint/2010/main" val="183304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310" y="1793790"/>
            <a:ext cx="6392090" cy="216522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511" y="847750"/>
            <a:ext cx="8394747" cy="815411"/>
          </a:xfrm>
          <a:prstGeom prst="rect">
            <a:avLst/>
          </a:prstGeom>
          <a:ln>
            <a:noFill/>
          </a:ln>
          <a:effectLst>
            <a:softEdge rad="112500"/>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984" y="4089645"/>
            <a:ext cx="4955177" cy="2703041"/>
          </a:xfrm>
          <a:prstGeom prst="rect">
            <a:avLst/>
          </a:prstGeom>
        </p:spPr>
      </p:pic>
      <p:sp>
        <p:nvSpPr>
          <p:cNvPr id="8" name="Rectangle 7"/>
          <p:cNvSpPr/>
          <p:nvPr/>
        </p:nvSpPr>
        <p:spPr>
          <a:xfrm>
            <a:off x="5930537" y="339158"/>
            <a:ext cx="3095284" cy="461665"/>
          </a:xfrm>
          <a:prstGeom prst="rect">
            <a:avLst/>
          </a:prstGeom>
          <a:solidFill>
            <a:schemeClr val="accent6">
              <a:lumMod val="20000"/>
              <a:lumOff val="80000"/>
            </a:schemeClr>
          </a:solidFill>
        </p:spPr>
        <p:txBody>
          <a:bodyPr wrap="square">
            <a:spAutoFit/>
          </a:bodyPr>
          <a:lstStyle/>
          <a:p>
            <a:pPr algn="ctr"/>
            <a:r>
              <a:rPr lang="fa-IR" sz="2400" b="1" dirty="0" smtClean="0"/>
              <a:t>الگوی مرزامکانات تولید</a:t>
            </a:r>
            <a:endParaRPr lang="en-US" sz="2400" b="1" dirty="0"/>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63" y="1793790"/>
            <a:ext cx="4084320" cy="4833433"/>
          </a:xfrm>
          <a:prstGeom prst="rect">
            <a:avLst/>
          </a:prstGeom>
        </p:spPr>
      </p:pic>
    </p:spTree>
    <p:extLst>
      <p:ext uri="{BB962C8B-B14F-4D97-AF65-F5344CB8AC3E}">
        <p14:creationId xmlns:p14="http://schemas.microsoft.com/office/powerpoint/2010/main" val="107625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977" y="557349"/>
            <a:ext cx="6514012" cy="395369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25" y="1645921"/>
            <a:ext cx="4929051" cy="5212080"/>
          </a:xfrm>
          <a:prstGeom prst="rect">
            <a:avLst/>
          </a:prstGeom>
        </p:spPr>
      </p:pic>
      <p:sp>
        <p:nvSpPr>
          <p:cNvPr id="7" name="Rectangle 6"/>
          <p:cNvSpPr/>
          <p:nvPr/>
        </p:nvSpPr>
        <p:spPr>
          <a:xfrm>
            <a:off x="5320937" y="4511040"/>
            <a:ext cx="6653348" cy="1754326"/>
          </a:xfrm>
          <a:prstGeom prst="rect">
            <a:avLst/>
          </a:prstGeom>
        </p:spPr>
        <p:txBody>
          <a:bodyPr wrap="square">
            <a:spAutoFit/>
          </a:bodyPr>
          <a:lstStyle/>
          <a:p>
            <a:pPr algn="r"/>
            <a:r>
              <a:rPr lang="fa-IR" b="1" dirty="0">
                <a:solidFill>
                  <a:srgbClr val="242021"/>
                </a:solidFill>
                <a:latin typeface="BMitra"/>
              </a:rPr>
              <a:t>البته هر کشور صرفا </a:t>
            </a:r>
            <a:r>
              <a:rPr lang="fa-IR" b="1" dirty="0">
                <a:solidFill>
                  <a:srgbClr val="C00000"/>
                </a:solidFill>
                <a:latin typeface="BMitra"/>
              </a:rPr>
              <a:t>دو کالا تولید </a:t>
            </a:r>
            <a:r>
              <a:rPr lang="fa-IR" b="1" dirty="0">
                <a:solidFill>
                  <a:srgbClr val="242021"/>
                </a:solidFill>
                <a:latin typeface="BMitra"/>
              </a:rPr>
              <a:t>نمیکند،</a:t>
            </a:r>
            <a:br>
              <a:rPr lang="fa-IR" b="1" dirty="0">
                <a:solidFill>
                  <a:srgbClr val="242021"/>
                </a:solidFill>
                <a:latin typeface="BMitra"/>
              </a:rPr>
            </a:br>
            <a:r>
              <a:rPr lang="fa-IR" b="1" dirty="0">
                <a:solidFill>
                  <a:srgbClr val="242021"/>
                </a:solidFill>
                <a:latin typeface="BMitra"/>
              </a:rPr>
              <a:t>اما کار کردن با یک الگوی واقعی که شامل هزاران کالا و خدمات است، بسیار دشوار است و از اینرو </a:t>
            </a:r>
            <a:r>
              <a:rPr lang="fa-IR" b="1" dirty="0" smtClean="0">
                <a:solidFill>
                  <a:srgbClr val="242021"/>
                </a:solidFill>
                <a:latin typeface="BMitra"/>
              </a:rPr>
              <a:t>میتوان تولیدات یک کشور را همچون تولیدات یک شرکت، به صورت ساده با دو کالا نشان داد</a:t>
            </a:r>
            <a:r>
              <a:rPr lang="fa-IR" b="1" dirty="0">
                <a:solidFill>
                  <a:srgbClr val="242021"/>
                </a:solidFill>
                <a:latin typeface="BMitra"/>
              </a:rPr>
              <a:t/>
            </a:r>
            <a:br>
              <a:rPr lang="fa-IR" b="1" dirty="0">
                <a:solidFill>
                  <a:srgbClr val="242021"/>
                </a:solidFill>
                <a:latin typeface="BMitra"/>
              </a:rPr>
            </a:br>
            <a:r>
              <a:rPr lang="fa-IR" b="1" dirty="0" smtClean="0"/>
              <a:t> </a:t>
            </a:r>
            <a:br>
              <a:rPr lang="fa-IR" b="1" dirty="0" smtClean="0"/>
            </a:br>
            <a:endParaRPr lang="en-US" b="1" dirty="0"/>
          </a:p>
        </p:txBody>
      </p:sp>
    </p:spTree>
    <p:extLst>
      <p:ext uri="{BB962C8B-B14F-4D97-AF65-F5344CB8AC3E}">
        <p14:creationId xmlns:p14="http://schemas.microsoft.com/office/powerpoint/2010/main" val="406911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1" y="635151"/>
            <a:ext cx="9718765" cy="364889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965" y="4319452"/>
            <a:ext cx="6453051" cy="2473235"/>
          </a:xfrm>
          <a:prstGeom prst="rect">
            <a:avLst/>
          </a:prstGeom>
        </p:spPr>
      </p:pic>
    </p:spTree>
    <p:extLst>
      <p:ext uri="{BB962C8B-B14F-4D97-AF65-F5344CB8AC3E}">
        <p14:creationId xmlns:p14="http://schemas.microsoft.com/office/powerpoint/2010/main" val="399477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514" y="5664987"/>
            <a:ext cx="8682445" cy="923330"/>
          </a:xfrm>
          <a:prstGeom prst="rect">
            <a:avLst/>
          </a:prstGeom>
        </p:spPr>
        <p:txBody>
          <a:bodyPr wrap="square">
            <a:spAutoFit/>
          </a:bodyPr>
          <a:lstStyle/>
          <a:p>
            <a:pPr algn="r"/>
            <a:r>
              <a:rPr lang="fa-IR" b="1" dirty="0">
                <a:solidFill>
                  <a:srgbClr val="242021"/>
                </a:solidFill>
                <a:latin typeface="BMitra"/>
              </a:rPr>
              <a:t>مرز امکانات تولید نشان می ِ دهد که برای داشتن پنیربیشتر، شرکت تولیدی ما باید از </a:t>
            </a:r>
            <a:r>
              <a:rPr lang="fa-IR" b="1" dirty="0" smtClean="0">
                <a:solidFill>
                  <a:srgbClr val="242021"/>
                </a:solidFill>
                <a:latin typeface="BMitra"/>
              </a:rPr>
              <a:t>مقداری ماست صرف نظر</a:t>
            </a:r>
            <a:r>
              <a:rPr lang="fa-IR" b="1" dirty="0">
                <a:solidFill>
                  <a:srgbClr val="242021"/>
                </a:solidFill>
                <a:latin typeface="BMitra"/>
              </a:rPr>
              <a:t/>
            </a:r>
            <a:br>
              <a:rPr lang="fa-IR" b="1" dirty="0">
                <a:solidFill>
                  <a:srgbClr val="242021"/>
                </a:solidFill>
                <a:latin typeface="BMitra"/>
              </a:rPr>
            </a:br>
            <a:r>
              <a:rPr lang="fa-IR" b="1" dirty="0">
                <a:solidFill>
                  <a:srgbClr val="242021"/>
                </a:solidFill>
                <a:latin typeface="BMitra"/>
              </a:rPr>
              <a:t>کند. ماستهای از دست رفته، هزینه فرصت پنیر بیشتر است</a:t>
            </a:r>
            <a:r>
              <a:rPr lang="fa-IR" b="1" dirty="0" smtClean="0"/>
              <a:t> </a:t>
            </a:r>
            <a:br>
              <a:rPr lang="fa-IR" b="1" dirty="0" smtClean="0"/>
            </a:br>
            <a:endParaRPr lang="en-US"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240" y="369001"/>
            <a:ext cx="7376160" cy="3677460"/>
          </a:xfrm>
          <a:prstGeom prst="rect">
            <a:avLst/>
          </a:prstGeom>
          <a:ln>
            <a:noFill/>
          </a:ln>
        </p:spPr>
      </p:pic>
      <p:sp>
        <p:nvSpPr>
          <p:cNvPr id="4" name="Down Arrow 3"/>
          <p:cNvSpPr/>
          <p:nvPr/>
        </p:nvSpPr>
        <p:spPr>
          <a:xfrm>
            <a:off x="5930539" y="1393371"/>
            <a:ext cx="91437" cy="2207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4558938" y="1393371"/>
            <a:ext cx="1393372" cy="106679"/>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2854235" y="932930"/>
            <a:ext cx="1034144" cy="567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150</a:t>
            </a:r>
            <a:endParaRPr lang="en-US" sz="1400" dirty="0"/>
          </a:p>
        </p:txBody>
      </p:sp>
      <p:sp>
        <p:nvSpPr>
          <p:cNvPr id="8" name="Left Arrow 7"/>
          <p:cNvSpPr/>
          <p:nvPr/>
        </p:nvSpPr>
        <p:spPr>
          <a:xfrm>
            <a:off x="4558939" y="941085"/>
            <a:ext cx="696686" cy="192142"/>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255623" y="1036879"/>
            <a:ext cx="95793" cy="24552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357950" y="3743062"/>
            <a:ext cx="594360" cy="4451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t>100</a:t>
            </a:r>
            <a:endParaRPr lang="en-US" sz="1200" b="1" dirty="0"/>
          </a:p>
        </p:txBody>
      </p:sp>
      <p:cxnSp>
        <p:nvCxnSpPr>
          <p:cNvPr id="12" name="Straight Arrow Connector 11"/>
          <p:cNvCxnSpPr/>
          <p:nvPr/>
        </p:nvCxnSpPr>
        <p:spPr>
          <a:xfrm flipH="1" flipV="1">
            <a:off x="5926183" y="932930"/>
            <a:ext cx="330926" cy="2002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1384662" y="4188240"/>
            <a:ext cx="9644743" cy="1477328"/>
          </a:xfrm>
          <a:prstGeom prst="rect">
            <a:avLst/>
          </a:prstGeom>
        </p:spPr>
        <p:txBody>
          <a:bodyPr wrap="square">
            <a:spAutoFit/>
          </a:bodyPr>
          <a:lstStyle/>
          <a:p>
            <a:pPr algn="r"/>
            <a:r>
              <a:rPr lang="fa-IR" b="1" dirty="0" smtClean="0">
                <a:solidFill>
                  <a:srgbClr val="242021"/>
                </a:solidFill>
                <a:latin typeface="BMitra"/>
              </a:rPr>
              <a:t>برای </a:t>
            </a:r>
            <a:r>
              <a:rPr lang="fa-IR" b="1" dirty="0">
                <a:solidFill>
                  <a:srgbClr val="242021"/>
                </a:solidFill>
                <a:latin typeface="BMitra"/>
              </a:rPr>
              <a:t>تولید پنیر بیشتر </a:t>
            </a:r>
            <a:r>
              <a:rPr lang="fa-IR" b="1" dirty="0" smtClean="0">
                <a:solidFill>
                  <a:srgbClr val="242021"/>
                </a:solidFill>
                <a:latin typeface="BMitra"/>
              </a:rPr>
              <a:t>نیازاست که شرکت به سمت چپ و بالا در طول مرز امکانات تولید جابه جا شود، یعنی در این حالت از نقطۀ ج به نقطۀب برویم. در نقطۀ ب، تولیدات شرکت 900بستۀ پنیر است؛ یعنی 150بسته بیشتر از تولیدات در نقطۀ ج است. همچنین شرکت، 100سطل ماست در نقطۀ ب تولید میکند که 100عدد کمتر از تولید ماست در نقطۀ</a:t>
            </a:r>
            <a:r>
              <a:rPr lang="fa-IR" b="1" dirty="0">
                <a:solidFill>
                  <a:srgbClr val="242021"/>
                </a:solidFill>
                <a:latin typeface="BMitra"/>
              </a:rPr>
              <a:t/>
            </a:r>
            <a:br>
              <a:rPr lang="fa-IR" b="1" dirty="0">
                <a:solidFill>
                  <a:srgbClr val="242021"/>
                </a:solidFill>
                <a:latin typeface="BMitra"/>
              </a:rPr>
            </a:br>
            <a:r>
              <a:rPr lang="fa-IR" b="1" dirty="0">
                <a:solidFill>
                  <a:srgbClr val="242021"/>
                </a:solidFill>
                <a:latin typeface="BMitra"/>
              </a:rPr>
              <a:t>ج است. بنابراین </a:t>
            </a:r>
            <a:r>
              <a:rPr lang="fa-IR" b="1" dirty="0">
                <a:solidFill>
                  <a:srgbClr val="C00000"/>
                </a:solidFill>
                <a:latin typeface="BMitra"/>
              </a:rPr>
              <a:t>هزینه فرصت ِ 150بسته پنیر بیشتر، 100سطل ماست است. </a:t>
            </a:r>
            <a:r>
              <a:rPr lang="fa-IR" b="1" dirty="0">
                <a:solidFill>
                  <a:srgbClr val="242021"/>
                </a:solidFill>
                <a:latin typeface="BMitra"/>
              </a:rPr>
              <a:t>به این دلیل که برای </a:t>
            </a:r>
            <a:r>
              <a:rPr lang="fa-IR" b="1" dirty="0" smtClean="0">
                <a:solidFill>
                  <a:srgbClr val="242021"/>
                </a:solidFill>
                <a:latin typeface="BMitra"/>
              </a:rPr>
              <a:t>تولید150 بسته پنیر بیشتر</a:t>
            </a:r>
            <a:r>
              <a:rPr lang="fa-IR" b="1" dirty="0">
                <a:solidFill>
                  <a:srgbClr val="242021"/>
                </a:solidFill>
                <a:latin typeface="BMitra"/>
              </a:rPr>
              <a:t/>
            </a:r>
            <a:br>
              <a:rPr lang="fa-IR" b="1" dirty="0">
                <a:solidFill>
                  <a:srgbClr val="242021"/>
                </a:solidFill>
                <a:latin typeface="BMitra"/>
              </a:rPr>
            </a:br>
            <a:r>
              <a:rPr lang="fa-IR" b="1" dirty="0" smtClean="0">
                <a:solidFill>
                  <a:srgbClr val="242021"/>
                </a:solidFill>
                <a:latin typeface="BMitra"/>
              </a:rPr>
              <a:t>شرکت </a:t>
            </a:r>
            <a:r>
              <a:rPr lang="fa-IR" b="1" dirty="0">
                <a:solidFill>
                  <a:srgbClr val="242021"/>
                </a:solidFill>
                <a:latin typeface="BMitra"/>
              </a:rPr>
              <a:t>باید از تولید 100سطل ِ ماست، صرفنظر کند</a:t>
            </a:r>
            <a:r>
              <a:rPr lang="fa-IR" b="1" dirty="0" smtClean="0"/>
              <a:t> </a:t>
            </a:r>
            <a:endParaRPr lang="en-US" b="1" dirty="0"/>
          </a:p>
        </p:txBody>
      </p:sp>
    </p:spTree>
    <p:extLst>
      <p:ext uri="{BB962C8B-B14F-4D97-AF65-F5344CB8AC3E}">
        <p14:creationId xmlns:p14="http://schemas.microsoft.com/office/powerpoint/2010/main" val="4199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1" y="998223"/>
            <a:ext cx="11020302" cy="1477328"/>
          </a:xfrm>
          <a:prstGeom prst="rect">
            <a:avLst/>
          </a:prstGeom>
        </p:spPr>
        <p:txBody>
          <a:bodyPr wrap="square">
            <a:spAutoFit/>
          </a:bodyPr>
          <a:lstStyle/>
          <a:p>
            <a:pPr algn="r"/>
            <a:r>
              <a:rPr lang="fa-IR" b="1" dirty="0" smtClean="0"/>
              <a:t>فرض کنید که شما در تیم ورزشی دو و میدانی مدرسه عضو هستید و تخصص اصلي شما دوی  1500متراست. دوستتان هم در تیم </a:t>
            </a:r>
          </a:p>
          <a:p>
            <a:pPr algn="r"/>
            <a:r>
              <a:rPr lang="fa-IR" b="1" dirty="0" smtClean="0"/>
              <a:t>عضو است و در مسابقه به همان سرعت شما میدود؛ ولي دوي 100متر و  1500متربرایش فرقی نمیکند چون در هر دورکورد مناسبی</a:t>
            </a:r>
          </a:p>
          <a:p>
            <a:pPr algn="r"/>
            <a:r>
              <a:rPr lang="fa-IR" b="1" dirty="0" smtClean="0"/>
              <a:t>دارد. اگر مربی، شما را برای دوی 100متر و دوستتان را برای دوی  1500متر انتخاب کند، باعث ناراحتی شما میشودبا عوض کردن</a:t>
            </a:r>
          </a:p>
          <a:p>
            <a:pPr algn="r"/>
            <a:r>
              <a:rPr lang="fa-IR" b="1" dirty="0" smtClean="0"/>
              <a:t>موقعیتها، شما وضعیت بهتري پیدا ميکنید و دوستتان نیز مشکلی نخواهد داشت. تلاش برای به دست آوردن کارایی به معنای یافتن موقعیتهایی</a:t>
            </a:r>
          </a:p>
          <a:p>
            <a:pPr algn="r"/>
            <a:r>
              <a:rPr lang="fa-IR" b="1" dirty="0" smtClean="0"/>
              <a:t>براي پیشرفت، مانند این مثال است</a:t>
            </a:r>
            <a:endParaRPr lang="en-US"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82" y="2401688"/>
            <a:ext cx="3664461" cy="239269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828" y="4862437"/>
            <a:ext cx="4785775" cy="201451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603" y="4820565"/>
            <a:ext cx="4351397" cy="2037435"/>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982" y="2916056"/>
            <a:ext cx="2354667" cy="1878323"/>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9355" y="2916056"/>
            <a:ext cx="2484335" cy="1906331"/>
          </a:xfrm>
          <a:prstGeom prst="rect">
            <a:avLst/>
          </a:prstGeom>
        </p:spPr>
      </p:pic>
      <p:sp>
        <p:nvSpPr>
          <p:cNvPr id="10" name="Rectangle 9"/>
          <p:cNvSpPr/>
          <p:nvPr/>
        </p:nvSpPr>
        <p:spPr>
          <a:xfrm>
            <a:off x="8900159" y="412668"/>
            <a:ext cx="1976845" cy="400110"/>
          </a:xfrm>
          <a:prstGeom prst="rect">
            <a:avLst/>
          </a:prstGeom>
          <a:solidFill>
            <a:schemeClr val="accent2"/>
          </a:solidFill>
          <a:effectLst>
            <a:innerShdw blurRad="63500" dist="50800" dir="16200000">
              <a:prstClr val="black">
                <a:alpha val="50000"/>
              </a:prstClr>
            </a:innerShdw>
          </a:effectLst>
        </p:spPr>
        <p:txBody>
          <a:bodyPr wrap="square">
            <a:spAutoFit/>
          </a:bodyPr>
          <a:lstStyle/>
          <a:p>
            <a:pPr algn="r"/>
            <a:r>
              <a:rPr lang="fa-IR" sz="2000" b="1" dirty="0" smtClean="0"/>
              <a:t>کارایی و ناکارایی</a:t>
            </a:r>
            <a:endParaRPr lang="en-US" sz="2000" b="1" dirty="0"/>
          </a:p>
        </p:txBody>
      </p:sp>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7649" y="2919873"/>
            <a:ext cx="2843464" cy="1938747"/>
          </a:xfrm>
          <a:prstGeom prst="rect">
            <a:avLst/>
          </a:prstGeom>
        </p:spPr>
      </p:pic>
    </p:spTree>
    <p:extLst>
      <p:ext uri="{BB962C8B-B14F-4D97-AF65-F5344CB8AC3E}">
        <p14:creationId xmlns:p14="http://schemas.microsoft.com/office/powerpoint/2010/main" val="9164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6218" y="884535"/>
            <a:ext cx="8656320" cy="369332"/>
          </a:xfrm>
          <a:prstGeom prst="rect">
            <a:avLst/>
          </a:prstGeom>
        </p:spPr>
        <p:txBody>
          <a:bodyPr wrap="square">
            <a:spAutoFit/>
          </a:bodyPr>
          <a:lstStyle/>
          <a:p>
            <a:r>
              <a:rPr lang="fa-IR" dirty="0"/>
              <a:t>اگر یک شرکت یا یک کشور، هر فرصتی را برای استفادۀبهتر از منابع </a:t>
            </a:r>
            <a:r>
              <a:rPr lang="fa-IR" dirty="0" smtClean="0"/>
              <a:t>به کار </a:t>
            </a:r>
            <a:r>
              <a:rPr lang="fa-IR" dirty="0"/>
              <a:t>گیرد، بدون آنکه وضع </a:t>
            </a:r>
            <a:r>
              <a:rPr lang="fa-IR" dirty="0" smtClean="0"/>
              <a:t>دیگران</a:t>
            </a:r>
            <a:endParaRPr lang="en-US" dirty="0"/>
          </a:p>
        </p:txBody>
      </p:sp>
      <p:sp>
        <p:nvSpPr>
          <p:cNvPr id="4" name="Rectangle 3"/>
          <p:cNvSpPr/>
          <p:nvPr/>
        </p:nvSpPr>
        <p:spPr>
          <a:xfrm>
            <a:off x="2151018" y="1491306"/>
            <a:ext cx="8351520" cy="369332"/>
          </a:xfrm>
          <a:prstGeom prst="rect">
            <a:avLst/>
          </a:prstGeom>
        </p:spPr>
        <p:txBody>
          <a:bodyPr wrap="square">
            <a:spAutoFit/>
          </a:bodyPr>
          <a:lstStyle/>
          <a:p>
            <a:r>
              <a:rPr lang="fa-IR" dirty="0"/>
              <a:t>بدتر شود، اقتصاد آن شرکت یا کشور کاراست؛ یعنی شرکت یا کشور از منابع موجود خود، بیشترین استفاده را</a:t>
            </a:r>
            <a:endParaRPr lang="en-US" dirty="0"/>
          </a:p>
        </p:txBody>
      </p:sp>
      <p:sp>
        <p:nvSpPr>
          <p:cNvPr id="5" name="Rectangle 4"/>
          <p:cNvSpPr/>
          <p:nvPr/>
        </p:nvSpPr>
        <p:spPr>
          <a:xfrm>
            <a:off x="731519" y="1878137"/>
            <a:ext cx="10337075" cy="369332"/>
          </a:xfrm>
          <a:prstGeom prst="rect">
            <a:avLst/>
          </a:prstGeom>
        </p:spPr>
        <p:txBody>
          <a:bodyPr wrap="square">
            <a:spAutoFit/>
          </a:bodyPr>
          <a:lstStyle/>
          <a:p>
            <a:r>
              <a:rPr lang="fa-IR" dirty="0" smtClean="0"/>
              <a:t>ببرد </a:t>
            </a:r>
            <a:r>
              <a:rPr lang="fa-IR" dirty="0"/>
              <a:t>در این صورت حداقل بیش از یک </a:t>
            </a:r>
            <a:r>
              <a:rPr lang="fa-IR" dirty="0" smtClean="0"/>
              <a:t>کالا </a:t>
            </a:r>
            <a:r>
              <a:rPr lang="fa-IR" dirty="0"/>
              <a:t>یاخدمت میتوان در دسترس مردم قرار داد؛ بدون آنکه </a:t>
            </a:r>
            <a:r>
              <a:rPr lang="fa-IR" dirty="0" smtClean="0"/>
              <a:t>کالاهایا </a:t>
            </a:r>
            <a:r>
              <a:rPr lang="fa-IR" dirty="0"/>
              <a:t>خدمات دیگر کاهش پیدا کنند</a:t>
            </a:r>
            <a:endParaRPr lang="en-US" dirty="0"/>
          </a:p>
        </p:txBody>
      </p:sp>
      <p:sp>
        <p:nvSpPr>
          <p:cNvPr id="6" name="Rectangle 5"/>
          <p:cNvSpPr/>
          <p:nvPr/>
        </p:nvSpPr>
        <p:spPr>
          <a:xfrm>
            <a:off x="1345473" y="2332091"/>
            <a:ext cx="9204960" cy="369332"/>
          </a:xfrm>
          <a:prstGeom prst="rect">
            <a:avLst/>
          </a:prstGeom>
        </p:spPr>
        <p:txBody>
          <a:bodyPr wrap="square">
            <a:spAutoFit/>
          </a:bodyPr>
          <a:lstStyle/>
          <a:p>
            <a:pPr algn="r"/>
            <a:r>
              <a:rPr lang="fa-IR" dirty="0" smtClean="0"/>
              <a:t>مثلا فرض </a:t>
            </a:r>
            <a:r>
              <a:rPr lang="fa-IR" dirty="0"/>
              <a:t>کنید </a:t>
            </a:r>
            <a:r>
              <a:rPr lang="fa-IR" dirty="0" smtClean="0"/>
              <a:t>ارائه دهندگان </a:t>
            </a:r>
            <a:r>
              <a:rPr lang="fa-IR" dirty="0"/>
              <a:t>دسترسی به اینترنت در یک کشور، دو کارگر را برای ارتباط هر خانه با </a:t>
            </a:r>
            <a:r>
              <a:rPr lang="fa-IR" dirty="0" smtClean="0"/>
              <a:t>سرویس</a:t>
            </a:r>
            <a:endParaRPr lang="en-US" dirty="0"/>
          </a:p>
        </p:txBody>
      </p:sp>
      <p:sp>
        <p:nvSpPr>
          <p:cNvPr id="7" name="Rectangle 6"/>
          <p:cNvSpPr/>
          <p:nvPr/>
        </p:nvSpPr>
        <p:spPr>
          <a:xfrm>
            <a:off x="2412274" y="2816076"/>
            <a:ext cx="8543109" cy="369332"/>
          </a:xfrm>
          <a:prstGeom prst="rect">
            <a:avLst/>
          </a:prstGeom>
        </p:spPr>
        <p:txBody>
          <a:bodyPr wrap="square">
            <a:spAutoFit/>
          </a:bodyPr>
          <a:lstStyle/>
          <a:p>
            <a:r>
              <a:rPr lang="fa-IR" dirty="0"/>
              <a:t> در اینصورت تولید در این! با اینکه یککارگر میتوانست کار را به همان سرعت انجام دهد.اینترنت </a:t>
            </a:r>
            <a:r>
              <a:rPr lang="fa-IR" dirty="0" smtClean="0"/>
              <a:t>می فرستند</a:t>
            </a:r>
            <a:endParaRPr lang="en-US" dirty="0"/>
          </a:p>
        </p:txBody>
      </p:sp>
      <p:sp>
        <p:nvSpPr>
          <p:cNvPr id="8" name="Rectangle 7"/>
          <p:cNvSpPr/>
          <p:nvPr/>
        </p:nvSpPr>
        <p:spPr>
          <a:xfrm>
            <a:off x="940524" y="3216526"/>
            <a:ext cx="10014859" cy="646331"/>
          </a:xfrm>
          <a:prstGeom prst="rect">
            <a:avLst/>
          </a:prstGeom>
        </p:spPr>
        <p:txBody>
          <a:bodyPr wrap="square">
            <a:spAutoFit/>
          </a:bodyPr>
          <a:lstStyle/>
          <a:p>
            <a:pPr algn="r"/>
            <a:r>
              <a:rPr lang="fa-IR" dirty="0"/>
              <a:t> در اینصورت تولید در این! با اینکه یککارگر میتوانست کار را به همان سرعت انجام دهد. در مقابل، اگر شرکتها روش کاراتر ارسال یک کارگر را اتخاذ میکردند، کارگر کمتریاینترنت میفرستند.کشور ناکارا خواهد بود.</a:t>
            </a:r>
            <a:endParaRPr lang="en-US" dirty="0"/>
          </a:p>
        </p:txBody>
      </p:sp>
      <p:sp>
        <p:nvSpPr>
          <p:cNvPr id="9" name="Rectangle 8"/>
          <p:cNvSpPr/>
          <p:nvPr/>
        </p:nvSpPr>
        <p:spPr>
          <a:xfrm>
            <a:off x="2751909" y="3885719"/>
            <a:ext cx="8203474" cy="369332"/>
          </a:xfrm>
          <a:prstGeom prst="rect">
            <a:avLst/>
          </a:prstGeom>
        </p:spPr>
        <p:txBody>
          <a:bodyPr wrap="square">
            <a:spAutoFit/>
          </a:bodyPr>
          <a:lstStyle/>
          <a:p>
            <a:r>
              <a:rPr lang="fa-IR" dirty="0" smtClean="0"/>
              <a:t>در </a:t>
            </a:r>
            <a:r>
              <a:rPr lang="fa-IR" dirty="0"/>
              <a:t>این </a:t>
            </a:r>
            <a:r>
              <a:rPr lang="fa-IR" dirty="0" smtClean="0"/>
              <a:t>صنعت نیاز </a:t>
            </a:r>
            <a:r>
              <a:rPr lang="fa-IR" dirty="0"/>
              <a:t>میشد وکشور میتوانست با آن کارگر، تولیداتش در </a:t>
            </a:r>
            <a:r>
              <a:rPr lang="fa-IR" dirty="0" smtClean="0"/>
              <a:t>کالاها </a:t>
            </a:r>
            <a:r>
              <a:rPr lang="fa-IR" dirty="0"/>
              <a:t>و خدمات دیگر را گسترش دهد</a:t>
            </a:r>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26" y="4404163"/>
            <a:ext cx="4458787" cy="2192832"/>
          </a:xfrm>
          <a:prstGeom prst="rect">
            <a:avLst/>
          </a:prstGeom>
        </p:spPr>
      </p:pic>
      <p:sp>
        <p:nvSpPr>
          <p:cNvPr id="11" name="Rectangle 10"/>
          <p:cNvSpPr/>
          <p:nvPr/>
        </p:nvSpPr>
        <p:spPr>
          <a:xfrm>
            <a:off x="4685210" y="4366800"/>
            <a:ext cx="6383384" cy="1754326"/>
          </a:xfrm>
          <a:prstGeom prst="rect">
            <a:avLst/>
          </a:prstGeom>
        </p:spPr>
        <p:txBody>
          <a:bodyPr wrap="square">
            <a:spAutoFit/>
          </a:bodyPr>
          <a:lstStyle/>
          <a:p>
            <a:pPr algn="r"/>
            <a:r>
              <a:rPr lang="fa-IR" dirty="0"/>
              <a:t> در این شکل، یک کشور از تمام منابعش استفاده میکند تا یکی از این. نقطۀ الف </a:t>
            </a:r>
            <a:r>
              <a:rPr lang="fa-IR" dirty="0" smtClean="0"/>
              <a:t>ترکیب تلقی </a:t>
            </a:r>
            <a:r>
              <a:rPr lang="fa-IR" dirty="0"/>
              <a:t>تیشرت و اتصال اینترنت را برای </a:t>
            </a:r>
            <a:r>
              <a:rPr lang="fa-IR" dirty="0" smtClean="0"/>
              <a:t>زمانی در </a:t>
            </a:r>
            <a:r>
              <a:rPr lang="fa-IR" dirty="0"/>
              <a:t>شکل </a:t>
            </a:r>
            <a:r>
              <a:rPr lang="fa-IR" dirty="0" smtClean="0"/>
              <a:t>بالا </a:t>
            </a:r>
            <a:r>
              <a:rPr lang="fa-IR" dirty="0"/>
              <a:t>دلیل آن را میتوانید ببینید. </a:t>
            </a:r>
            <a:r>
              <a:rPr lang="fa-IR" dirty="0" smtClean="0"/>
              <a:t>اتصالات </a:t>
            </a:r>
            <a:r>
              <a:rPr lang="fa-IR" dirty="0"/>
              <a:t>اینترنت یا تیشرت:خانه که به </a:t>
            </a:r>
            <a:r>
              <a:rPr lang="fa-IR" dirty="0" smtClean="0"/>
              <a:t>اینترنت متصل شده انددو </a:t>
            </a:r>
            <a:r>
              <a:rPr lang="fa-IR" dirty="0"/>
              <a:t>را تولید کند500 :که دو کارگر برای اتصال به هر خانه فرستاده میشوند،نشان میدهد. تی شرت که در یک هفته تولید </a:t>
            </a:r>
            <a:r>
              <a:rPr lang="fa-IR" dirty="0" smtClean="0"/>
              <a:t>شده اند1000وتی </a:t>
            </a:r>
            <a:r>
              <a:rPr lang="fa-IR" dirty="0"/>
              <a:t>شرت که در یک هفته تولید </a:t>
            </a:r>
            <a:r>
              <a:rPr lang="fa-IR" dirty="0" smtClean="0"/>
              <a:t>شده اند.</a:t>
            </a:r>
            <a:endParaRPr lang="en-US" dirty="0"/>
          </a:p>
        </p:txBody>
      </p:sp>
    </p:spTree>
    <p:extLst>
      <p:ext uri="{BB962C8B-B14F-4D97-AF65-F5344CB8AC3E}">
        <p14:creationId xmlns:p14="http://schemas.microsoft.com/office/powerpoint/2010/main" val="256769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640</TotalTime>
  <Words>492</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BMitra</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xp shop</dc:creator>
  <cp:lastModifiedBy>xp shop</cp:lastModifiedBy>
  <cp:revision>22</cp:revision>
  <dcterms:created xsi:type="dcterms:W3CDTF">2020-09-25T15:24:35Z</dcterms:created>
  <dcterms:modified xsi:type="dcterms:W3CDTF">2020-11-13T10:34:25Z</dcterms:modified>
</cp:coreProperties>
</file>