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AA2"/>
    <a:srgbClr val="663300"/>
    <a:srgbClr val="CCCCFF"/>
    <a:srgbClr val="F1DD87"/>
    <a:srgbClr val="E8C638"/>
    <a:srgbClr val="FF5050"/>
    <a:srgbClr val="FF99FF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5831D-3B9A-4BD4-8897-66C4066DF3CF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C6AB74-27B9-4094-BE10-CCB7309AD2A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1"/>
            <a:r>
              <a:rPr lang="fa-IR" sz="11500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IranNastaliq" pitchFamily="18" charset="0"/>
                <a:cs typeface="IranNastaliq" pitchFamily="18" charset="0"/>
              </a:rPr>
              <a:t>بسم الله الرحمن الرحیم</a:t>
            </a:r>
            <a:endParaRPr lang="en-US" sz="11500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77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580" y="304800"/>
            <a:ext cx="5791200" cy="609600"/>
          </a:xfrm>
        </p:spPr>
        <p:txBody>
          <a:bodyPr>
            <a:normAutofit/>
          </a:bodyPr>
          <a:lstStyle/>
          <a:p>
            <a:pPr algn="r" rtl="1"/>
            <a:r>
              <a:rPr lang="en-US" sz="2800" dirty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Titr" pitchFamily="2" charset="-78"/>
              </a:rPr>
              <a:t>الگوی خرج کردن</a:t>
            </a:r>
            <a:endParaRPr lang="en-US" sz="2800" dirty="0">
              <a:solidFill>
                <a:srgbClr val="00B050"/>
              </a:solidFill>
              <a:cs typeface="B Titr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5" y="76200"/>
            <a:ext cx="2905125" cy="1571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40586" y="1752600"/>
            <a:ext cx="40386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داشتن الگویی برای خرج کردن، علاوه بر آنکه نشان دهنده شخصیت منطقی و عقلانی فرد است ، به وی در برنامه ریزی اقتصادی نیز کمک می کند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" y="2133600"/>
            <a:ext cx="4038600" cy="2667000"/>
          </a:xfrm>
          <a:prstGeom prst="ellipse">
            <a:avLst/>
          </a:prstGeom>
          <a:solidFill>
            <a:srgbClr val="CCCCFF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C00000"/>
                </a:solidFill>
                <a:cs typeface="B Koodak" pitchFamily="2" charset="-78"/>
              </a:rPr>
              <a:t>در این مورد ، قناعت داشتن و ساده زیستی از عوامل مهمی است که کمک می کند تا هم بخشی از درآمد خود را برای مصارف مهم تر پس انداز کنیم و هم با آرامش روحی و روانی، انتخاب اقتصادی مناسبی را در زندگی تجربه کنیم</a:t>
            </a:r>
            <a:endParaRPr lang="en-US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2971800" y="228600"/>
            <a:ext cx="3352800" cy="11430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Titr" pitchFamily="2" charset="-78"/>
              </a:rPr>
              <a:t>داشتن اصل و الگو در خرج کردن، یک </a:t>
            </a:r>
            <a:r>
              <a:rPr lang="fa-IR" dirty="0">
                <a:solidFill>
                  <a:srgbClr val="7030A0"/>
                </a:solidFill>
                <a:cs typeface="B Titr" pitchFamily="2" charset="-78"/>
              </a:rPr>
              <a:t>ضرورت</a:t>
            </a:r>
            <a:r>
              <a:rPr lang="fa-IR" dirty="0">
                <a:cs typeface="B Titr" pitchFamily="2" charset="-78"/>
              </a:rPr>
              <a:t> است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7" name="Right Bracket 16"/>
          <p:cNvSpPr/>
          <p:nvPr/>
        </p:nvSpPr>
        <p:spPr>
          <a:xfrm>
            <a:off x="6324600" y="762000"/>
            <a:ext cx="152400" cy="990600"/>
          </a:xfrm>
          <a:prstGeom prst="rightBracket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095500" y="1752600"/>
            <a:ext cx="4381500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0"/>
          </p:cNvCxnSpPr>
          <p:nvPr/>
        </p:nvCxnSpPr>
        <p:spPr>
          <a:xfrm>
            <a:off x="2095500" y="1752600"/>
            <a:ext cx="0" cy="3810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 Diagonal Corner Rectangle 24"/>
          <p:cNvSpPr/>
          <p:nvPr/>
        </p:nvSpPr>
        <p:spPr>
          <a:xfrm>
            <a:off x="104115" y="5130297"/>
            <a:ext cx="4267200" cy="1600200"/>
          </a:xfrm>
          <a:prstGeom prst="round2DiagRect">
            <a:avLst/>
          </a:prstGeom>
          <a:solidFill>
            <a:srgbClr val="F1DD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solidFill>
                  <a:srgbClr val="0070C0"/>
                </a:solidFill>
                <a:cs typeface="B Nazanin" pitchFamily="2" charset="-78"/>
              </a:rPr>
              <a:t>قناعت به معنای تلاش نکردن در راه توسعه اقتصادی زندگی نیست؛ بلکه به معنای ترک حرص و طمع و رضایت درونی از نعمت هایی است که خداوند در اختیارمان قرار داده </a:t>
            </a:r>
            <a:r>
              <a:rPr lang="fa-IR" b="1" dirty="0" smtClean="0">
                <a:solidFill>
                  <a:srgbClr val="0070C0"/>
                </a:solidFill>
                <a:cs typeface="B Nazanin" pitchFamily="2" charset="-78"/>
              </a:rPr>
              <a:t>است</a:t>
            </a:r>
            <a:endParaRPr lang="en-US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28" name="Frame 27"/>
          <p:cNvSpPr/>
          <p:nvPr/>
        </p:nvSpPr>
        <p:spPr>
          <a:xfrm>
            <a:off x="4916786" y="3733800"/>
            <a:ext cx="3962400" cy="2653797"/>
          </a:xfrm>
          <a:prstGeom prst="fram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1600" dirty="0">
                <a:solidFill>
                  <a:srgbClr val="663300"/>
                </a:solidFill>
                <a:cs typeface="B Koodak" pitchFamily="2" charset="-78"/>
              </a:rPr>
              <a:t>در ارتباط با الگوی خرج کردن ، هستند افرادی که آرامش و لذت را در خرج کردن و استفاده بیشتر از کالاها و حتی به رخ کشیدن آن می بینند.  این ویژگی و شیوه خرج کردن افراد که با نام مصرف گرایی و تجمل گرایی ( مخارج تجملی ) شناخته می شود ، از سوی برخی از اقتصاددانان و جامعه شناسان به عنوان بیماری توصیف شده </a:t>
            </a:r>
            <a:r>
              <a:rPr lang="fa-IR" sz="1600" dirty="0" smtClean="0">
                <a:solidFill>
                  <a:srgbClr val="663300"/>
                </a:solidFill>
                <a:cs typeface="B Koodak" pitchFamily="2" charset="-78"/>
              </a:rPr>
              <a:t>است</a:t>
            </a:r>
            <a:endParaRPr lang="en-US" sz="1600" dirty="0">
              <a:solidFill>
                <a:srgbClr val="663300"/>
              </a:solidFill>
              <a:cs typeface="B Koodak" pitchFamily="2" charset="-78"/>
            </a:endParaRPr>
          </a:p>
        </p:txBody>
      </p:sp>
      <p:cxnSp>
        <p:nvCxnSpPr>
          <p:cNvPr id="30" name="Straight Connector 29"/>
          <p:cNvCxnSpPr>
            <a:stCxn id="9" idx="4"/>
          </p:cNvCxnSpPr>
          <p:nvPr/>
        </p:nvCxnSpPr>
        <p:spPr>
          <a:xfrm>
            <a:off x="2095500" y="4800600"/>
            <a:ext cx="0" cy="32969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1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152400"/>
            <a:ext cx="3124200" cy="685800"/>
          </a:xfrm>
          <a:ln>
            <a:noFill/>
          </a:ln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مصرف مسئولانه</a:t>
            </a:r>
            <a:endParaRPr lang="en-US" sz="3200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09799"/>
            <a:ext cx="4800600" cy="4145125"/>
          </a:xfrm>
        </p:spPr>
        <p:txBody>
          <a:bodyPr>
            <a:normAutofit/>
          </a:bodyPr>
          <a:lstStyle/>
          <a:p>
            <a:pPr algn="r" rtl="1">
              <a:buClr>
                <a:srgbClr val="EF11B5"/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دورریز، تضییع </a:t>
            </a:r>
            <a:r>
              <a:rPr lang="fa-IR" sz="1600" dirty="0">
                <a:solidFill>
                  <a:srgbClr val="7030A0"/>
                </a:solidFill>
                <a:cs typeface="B Titr" pitchFamily="2" charset="-78"/>
              </a:rPr>
              <a:t>و </a:t>
            </a: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اتلاف</a:t>
            </a:r>
          </a:p>
          <a:p>
            <a:pPr marL="0" indent="0" algn="r" rtl="1">
              <a:buNone/>
            </a:pPr>
            <a:endParaRPr lang="en-US" sz="1600" dirty="0">
              <a:solidFill>
                <a:srgbClr val="7030A0"/>
              </a:solidFill>
              <a:cs typeface="B Titr" pitchFamily="2" charset="-78"/>
            </a:endParaRPr>
          </a:p>
          <a:p>
            <a:pPr algn="r" rtl="1">
              <a:buClr>
                <a:srgbClr val="D70D85"/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مصرف </a:t>
            </a:r>
            <a:r>
              <a:rPr lang="fa-IR" sz="1600" dirty="0">
                <a:solidFill>
                  <a:srgbClr val="7030A0"/>
                </a:solidFill>
                <a:cs typeface="B Titr" pitchFamily="2" charset="-78"/>
              </a:rPr>
              <a:t>در </a:t>
            </a: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معصیت</a:t>
            </a:r>
          </a:p>
          <a:p>
            <a:pPr marL="0" indent="0" algn="r" rtl="1">
              <a:buNone/>
            </a:pPr>
            <a:endParaRPr lang="en-US" sz="1600" dirty="0">
              <a:solidFill>
                <a:srgbClr val="7030A0"/>
              </a:solidFill>
              <a:cs typeface="B Titr" pitchFamily="2" charset="-78"/>
            </a:endParaRPr>
          </a:p>
          <a:p>
            <a:pPr algn="r" rtl="1">
              <a:buClr>
                <a:srgbClr val="D70D9D"/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مصرف </a:t>
            </a:r>
            <a:r>
              <a:rPr lang="fa-IR" sz="1600" dirty="0">
                <a:solidFill>
                  <a:srgbClr val="7030A0"/>
                </a:solidFill>
                <a:cs typeface="B Titr" pitchFamily="2" charset="-78"/>
              </a:rPr>
              <a:t>فراتر از سطح زندگی </a:t>
            </a: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عمومی</a:t>
            </a:r>
          </a:p>
          <a:p>
            <a:pPr marL="0" indent="0" algn="r" rtl="1">
              <a:buNone/>
            </a:pPr>
            <a:endParaRPr lang="en-US" sz="1600" dirty="0">
              <a:solidFill>
                <a:srgbClr val="7030A0"/>
              </a:solidFill>
              <a:cs typeface="B Titr" pitchFamily="2" charset="-78"/>
            </a:endParaRPr>
          </a:p>
          <a:p>
            <a:pPr algn="r" rtl="1">
              <a:buClr>
                <a:srgbClr val="C02497"/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مصرف </a:t>
            </a:r>
            <a:r>
              <a:rPr lang="fa-IR" sz="1600" dirty="0">
                <a:solidFill>
                  <a:srgbClr val="7030A0"/>
                </a:solidFill>
                <a:cs typeface="B Titr" pitchFamily="2" charset="-78"/>
              </a:rPr>
              <a:t>فراتر از توان مالی یا </a:t>
            </a: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شأن</a:t>
            </a:r>
          </a:p>
          <a:p>
            <a:pPr marL="0" indent="0" algn="r" rtl="1">
              <a:buNone/>
            </a:pPr>
            <a:endParaRPr lang="fa-IR" sz="1600" dirty="0">
              <a:solidFill>
                <a:srgbClr val="7030A0"/>
              </a:solidFill>
              <a:cs typeface="B Titr" pitchFamily="2" charset="-78"/>
            </a:endParaRPr>
          </a:p>
          <a:p>
            <a:pPr algn="r" rtl="1">
              <a:buClr>
                <a:srgbClr val="C91B97"/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rgbClr val="7030A0"/>
                </a:solidFill>
                <a:cs typeface="B Titr" pitchFamily="2" charset="-78"/>
              </a:rPr>
              <a:t>عدم </a:t>
            </a:r>
            <a:r>
              <a:rPr lang="fa-IR" sz="1600" dirty="0">
                <a:solidFill>
                  <a:srgbClr val="7030A0"/>
                </a:solidFill>
                <a:cs typeface="B Titr" pitchFamily="2" charset="-78"/>
              </a:rPr>
              <a:t>رعایت اولویت در به کارگیری سرمایه های شخصی و ملی </a:t>
            </a:r>
            <a:endParaRPr lang="fa-IR" sz="1600" dirty="0" smtClean="0">
              <a:solidFill>
                <a:srgbClr val="7030A0"/>
              </a:solidFill>
              <a:cs typeface="B Titr" pitchFamily="2" charset="-78"/>
            </a:endParaRPr>
          </a:p>
          <a:p>
            <a:pPr marL="0" indent="0" algn="r" rtl="1">
              <a:buNone/>
            </a:pPr>
            <a:endParaRPr lang="en-US" sz="1600" dirty="0">
              <a:solidFill>
                <a:srgbClr val="7030A0"/>
              </a:solidFill>
              <a:cs typeface="B Titr" pitchFamily="2" charset="-78"/>
            </a:endParaRPr>
          </a:p>
          <a:p>
            <a:pPr marL="0" indent="0" algn="ctr" rtl="1">
              <a:buNone/>
            </a:pPr>
            <a:r>
              <a:rPr lang="fa-IR" sz="1600" dirty="0" smtClean="0">
                <a:solidFill>
                  <a:srgbClr val="E61AA2"/>
                </a:solidFill>
                <a:cs typeface="B Titr" pitchFamily="2" charset="-78"/>
              </a:rPr>
              <a:t>از </a:t>
            </a:r>
            <a:r>
              <a:rPr lang="fa-IR" sz="1600" dirty="0">
                <a:solidFill>
                  <a:srgbClr val="E61AA2"/>
                </a:solidFill>
                <a:cs typeface="B Titr" pitchFamily="2" charset="-78"/>
              </a:rPr>
              <a:t>جمله معیارهای شناسایی اسراف هستند</a:t>
            </a:r>
            <a:r>
              <a:rPr lang="en-US" sz="1600" dirty="0" smtClean="0">
                <a:solidFill>
                  <a:srgbClr val="FF0000"/>
                </a:solidFill>
                <a:cs typeface="B Titr" pitchFamily="2" charset="-78"/>
              </a:rPr>
              <a:t>.</a:t>
            </a:r>
            <a:endParaRPr lang="en-US" sz="1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041" y="1023937"/>
            <a:ext cx="4343400" cy="5364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همه </a:t>
            </a:r>
            <a:r>
              <a:rPr lang="fa-IR" sz="2000" b="1" dirty="0">
                <a:cs typeface="B Nazanin" pitchFamily="2" charset="-78"/>
              </a:rPr>
              <a:t>ساله بخشی از کالاهای تولید شده بدون بهره برداری صحیح تلف می شوند. بعضی </a:t>
            </a:r>
            <a:r>
              <a:rPr lang="fa-IR" sz="2000" b="1" dirty="0" smtClean="0">
                <a:cs typeface="B Nazanin" pitchFamily="2" charset="-78"/>
              </a:rPr>
              <a:t>گزارش ها </a:t>
            </a:r>
            <a:r>
              <a:rPr lang="fa-IR" sz="2000" b="1" dirty="0">
                <a:cs typeface="B Nazanin" pitchFamily="2" charset="-78"/>
              </a:rPr>
              <a:t>نشان از آن دارد که در ایران اتلاف موادغذایی بسیار فراتر از متوسط جهانی </a:t>
            </a:r>
            <a:r>
              <a:rPr lang="fa-IR" sz="2000" b="1" dirty="0" smtClean="0">
                <a:cs typeface="B Nazanin" pitchFamily="2" charset="-78"/>
              </a:rPr>
              <a:t>است</a:t>
            </a:r>
          </a:p>
          <a:p>
            <a:pPr marL="0" indent="0" algn="r" rtl="1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هرگونه </a:t>
            </a:r>
            <a:r>
              <a:rPr lang="fa-IR" sz="1800" b="1" dirty="0">
                <a:cs typeface="B Nazanin" pitchFamily="2" charset="-78"/>
              </a:rPr>
              <a:t>تضییع یا اتلافی که قابل پیشگیری باشد، اسراف محسوب می </a:t>
            </a:r>
            <a:r>
              <a:rPr lang="fa-IR" sz="1800" b="1" dirty="0" smtClean="0">
                <a:cs typeface="B Nazanin" pitchFamily="2" charset="-78"/>
              </a:rPr>
              <a:t>شود</a:t>
            </a:r>
          </a:p>
          <a:p>
            <a:pPr marL="0" indent="0" algn="r" rtl="1">
              <a:buNone/>
            </a:pPr>
            <a:endParaRPr lang="fa-IR" sz="1800" b="1" dirty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به </a:t>
            </a:r>
            <a:r>
              <a:rPr lang="fa-IR" sz="2000" b="1" dirty="0">
                <a:cs typeface="B Nazanin" pitchFamily="2" charset="-78"/>
              </a:rPr>
              <a:t>عبارت دیگر : </a:t>
            </a: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اسراف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عبارتست از اتلاف و دور ریز منابع و کالاها و تلف شدن آن ها بدون بهره </a:t>
            </a:r>
            <a:endParaRPr lang="fa-IR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برداری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صحیح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pPr algn="ctr" rtl="1"/>
            <a:r>
              <a:rPr lang="fa-IR" sz="2000" dirty="0" smtClean="0">
                <a:solidFill>
                  <a:srgbClr val="7030A0"/>
                </a:solidFill>
                <a:cs typeface="B Titr" pitchFamily="2" charset="-78"/>
              </a:rPr>
              <a:t>مصرف: </a:t>
            </a:r>
            <a:r>
              <a:rPr lang="fa-IR" sz="2000" dirty="0">
                <a:solidFill>
                  <a:srgbClr val="7030A0"/>
                </a:solidFill>
                <a:cs typeface="B Titr" pitchFamily="2" charset="-78"/>
              </a:rPr>
              <a:t>به معنای تغییر و تبدیل چیزی به چیز دیگر </a:t>
            </a:r>
            <a:r>
              <a:rPr lang="fa-IR" sz="2000" dirty="0" smtClean="0">
                <a:solidFill>
                  <a:srgbClr val="7030A0"/>
                </a:solidFill>
                <a:cs typeface="B Titr" pitchFamily="2" charset="-78"/>
              </a:rPr>
              <a:t>است</a:t>
            </a:r>
            <a:endParaRPr lang="en-US" sz="2000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648200" cy="54864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r" rtl="1">
              <a:buNone/>
            </a:pPr>
            <a:r>
              <a:rPr lang="fa-IR" sz="1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یکی از روش های مصرف مسئولانه</a:t>
            </a:r>
            <a:r>
              <a:rPr lang="fa-I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، </a:t>
            </a:r>
            <a:r>
              <a:rPr lang="fa-IR" sz="2000" b="1" dirty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روش « ۶  ب » </a:t>
            </a:r>
            <a:r>
              <a:rPr lang="fa-IR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است</a:t>
            </a:r>
          </a:p>
          <a:p>
            <a:pPr marL="0" indent="0" algn="r" rtl="1">
              <a:buNone/>
            </a:pP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ب</a:t>
            </a:r>
            <a:r>
              <a:rPr lang="fa-IR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هینه مصرف </a:t>
            </a:r>
            <a:r>
              <a:rPr lang="fa-IR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کردن</a:t>
            </a:r>
          </a:p>
          <a:p>
            <a:pPr algn="r" rtl="1"/>
            <a:endParaRPr lang="en-US" sz="19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ب</a:t>
            </a:r>
            <a:r>
              <a:rPr lang="fa-IR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ازیافت</a:t>
            </a:r>
          </a:p>
          <a:p>
            <a:pPr algn="r" rtl="1"/>
            <a:endParaRPr lang="en-US" sz="19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ب</a:t>
            </a:r>
            <a:r>
              <a:rPr lang="fa-IR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ازسازی</a:t>
            </a:r>
          </a:p>
          <a:p>
            <a:pPr algn="r" rtl="1"/>
            <a:endParaRPr lang="en-US" sz="18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ب</a:t>
            </a:r>
            <a:r>
              <a:rPr lang="fa-IR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ازداشتن </a:t>
            </a:r>
            <a:r>
              <a:rPr lang="fa-IR" sz="2000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( از اسراف و زیاده روی </a:t>
            </a:r>
            <a:r>
              <a:rPr lang="fa-IR" sz="20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)</a:t>
            </a:r>
          </a:p>
          <a:p>
            <a:pPr algn="r" rtl="1"/>
            <a:endParaRPr lang="en-US" sz="18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ب</a:t>
            </a:r>
            <a:r>
              <a:rPr lang="fa-IR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از تفکر </a:t>
            </a:r>
            <a:r>
              <a:rPr lang="fa-IR" sz="2000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( کالای دیگر </a:t>
            </a:r>
            <a:r>
              <a:rPr lang="fa-IR" sz="20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)</a:t>
            </a:r>
          </a:p>
          <a:p>
            <a:pPr algn="r" rtl="1"/>
            <a:endParaRPr lang="en-US" sz="18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>
                <a:ln w="11430"/>
                <a:solidFill>
                  <a:srgbClr val="E61A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ب</a:t>
            </a:r>
            <a:r>
              <a:rPr lang="fa-IR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از مصرف </a:t>
            </a:r>
            <a:r>
              <a:rPr lang="fa-IR" sz="2000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( استفاده چندباره از کالا )</a:t>
            </a:r>
            <a:endParaRPr lang="en-US" sz="20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r" rtl="1">
              <a:buNone/>
            </a:pPr>
            <a:r>
              <a:rPr lang="fa-IR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مصرف </a:t>
            </a:r>
            <a:r>
              <a:rPr lang="fa-I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مسئولانه : </a:t>
            </a:r>
          </a:p>
          <a:p>
            <a:pPr marL="0" indent="0" algn="r" rtl="1">
              <a:buNone/>
            </a:pPr>
            <a:r>
              <a:rPr lang="fa-IR" sz="2400" b="1" dirty="0" smtClean="0">
                <a:cs typeface="B Nazanin" pitchFamily="2" charset="-78"/>
              </a:rPr>
              <a:t>مصرفی </a:t>
            </a:r>
            <a:r>
              <a:rPr lang="fa-IR" sz="2400" b="1" dirty="0">
                <a:cs typeface="B Nazanin" pitchFamily="2" charset="-78"/>
              </a:rPr>
              <a:t>است که اجازه می دهد، چرخه تبدیل ها و تغییرات طبیعی همواره ادامه پیدا کند و متوقف نشود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81400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20084"/>
            <a:ext cx="4419600" cy="478551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1800" b="1" dirty="0">
                <a:solidFill>
                  <a:srgbClr val="FF0000"/>
                </a:solidFill>
                <a:cs typeface="B Titr" pitchFamily="2" charset="-78"/>
              </a:rPr>
              <a:t>۳ – </a:t>
            </a:r>
            <a:r>
              <a:rPr lang="fa-IR" sz="1800" b="1" dirty="0">
                <a:cs typeface="B Nazanin" pitchFamily="2" charset="-78"/>
              </a:rPr>
              <a:t>بله زیرا :</a:t>
            </a:r>
            <a:endParaRPr lang="en-US" sz="1800" b="1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1800" b="1" dirty="0">
                <a:cs typeface="B Nazanin" pitchFamily="2" charset="-78"/>
              </a:rPr>
              <a:t>قیمت کالای انتخاب شده از میزان پولی که قرار بود آن ها هزینه کنند ، بیشتر بود</a:t>
            </a:r>
            <a:endParaRPr lang="en-US" sz="1800" b="1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1800" b="1" dirty="0">
                <a:cs typeface="B Nazanin" pitchFamily="2" charset="-78"/>
              </a:rPr>
              <a:t>به گفته فروشنده کالا خارجی بود و با معیارهای امیر علی و ستایش که ایرانی بودن محصول بود ، مطابقت نداشت</a:t>
            </a:r>
            <a:endParaRPr lang="en-US" sz="1800" b="1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en-US" sz="1800" b="1" dirty="0">
                <a:cs typeface="B Nazanin" pitchFamily="2" charset="-78"/>
              </a:rPr>
              <a:t> </a:t>
            </a:r>
          </a:p>
          <a:p>
            <a:pPr marL="0" indent="0" algn="r" rtl="1">
              <a:buNone/>
            </a:pPr>
            <a:r>
              <a:rPr lang="fa-IR" sz="1800" b="1" dirty="0">
                <a:solidFill>
                  <a:srgbClr val="FF0000"/>
                </a:solidFill>
                <a:cs typeface="B Titr" pitchFamily="2" charset="-78"/>
              </a:rPr>
              <a:t>۴ – </a:t>
            </a:r>
            <a:r>
              <a:rPr lang="fa-IR" sz="1800" b="1" dirty="0">
                <a:cs typeface="B Nazanin" pitchFamily="2" charset="-78"/>
              </a:rPr>
              <a:t>ابتدا بررسی های بیشتری در مورد مکان و فروشگاه های مناسب برای خرید انجام می دهیم و در این ارتباط در مورد ویژگی های مورد نظر از جمله قیمت و کشور سازنده محصول اطلاعات دقیق تری کسب می کردیم تا دچار مشکل امیرعلی و ستایش نشویم. در واقع به دلیل تکمیل و دقیق نبودن بررسی های اولیه ستایش ، دچار معایب روش خرید هزینه ای شدند. مثل تحمیل هزینه کرایه ماشین و هزینه بر و زمان بر شدن فرآیند خرید.</a:t>
            </a:r>
            <a:endParaRPr lang="en-US" sz="1800" b="1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399"/>
            <a:ext cx="4419600" cy="4495799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۱ –</a:t>
            </a:r>
            <a:r>
              <a:rPr lang="fa-IR" dirty="0">
                <a:cs typeface="B Titr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فروشنده جهت ایجاد اطمینان و القاء حس دوستی به خریدار این کار را انجام داد تا با ایجاد رابطه ( دوستی ) خریدار را اقناع و اطمینان او را جلب و در نهایت او را به خرید ترغیب کند.</a:t>
            </a:r>
            <a:endParaRPr lang="en-US" b="1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/>
              <a:t> </a:t>
            </a:r>
            <a:endParaRPr lang="en-US" dirty="0"/>
          </a:p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۲ – 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>
                <a:cs typeface="B Nazanin" pitchFamily="2" charset="-78"/>
              </a:rPr>
              <a:t>مطرح کردن خریدار به عنوان دوست</a:t>
            </a:r>
            <a:endParaRPr lang="en-US" b="1" dirty="0">
              <a:cs typeface="B Nazanin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>
                <a:cs typeface="B Nazanin" pitchFamily="2" charset="-78"/>
              </a:rPr>
              <a:t>برجسته کردن مزایای محصول ( مارک بودن مانتو ) ( خارجی بودن جنس )</a:t>
            </a:r>
            <a:endParaRPr lang="en-US" b="1" dirty="0">
              <a:cs typeface="B Nazanin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>
                <a:cs typeface="B Nazanin" pitchFamily="2" charset="-78"/>
              </a:rPr>
              <a:t>ارائه تخفیف برای کالا</a:t>
            </a:r>
            <a:endParaRPr lang="en-US" b="1" dirty="0">
              <a:cs typeface="B Nazanin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>
                <a:cs typeface="B Nazanin" pitchFamily="2" charset="-78"/>
              </a:rPr>
              <a:t>پیشنهاد ویژه برای خرید کالا ( پیشنهاد خرید پیراهن با تخفیف به امیر علی ) </a:t>
            </a:r>
            <a:endParaRPr lang="en-US" b="1" dirty="0">
              <a:cs typeface="B Nazanin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ü"/>
            </a:pPr>
            <a:r>
              <a:rPr lang="fa-IR" b="1" dirty="0">
                <a:cs typeface="B Nazanin" pitchFamily="2" charset="-78"/>
              </a:rPr>
              <a:t>ایجاد اطمینان برای خریدار از مناسب بودن قیمت و کیفیت کالا (من خودم برای خانومم از اینا بردم )</a:t>
            </a:r>
            <a:endParaRPr lang="en-US" b="1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/>
              <a:t> 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69"/>
            <a:ext cx="9127402" cy="1916430"/>
          </a:xfrm>
          <a:prstGeom prst="rect">
            <a:avLst/>
          </a:prstGeom>
        </p:spPr>
      </p:pic>
      <p:sp>
        <p:nvSpPr>
          <p:cNvPr id="6" name="Text Box 2"/>
          <p:cNvSpPr txBox="1"/>
          <p:nvPr/>
        </p:nvSpPr>
        <p:spPr>
          <a:xfrm>
            <a:off x="4548612" y="152400"/>
            <a:ext cx="904875" cy="3429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dirty="0">
                <a:effectLst/>
                <a:ea typeface="Calibri"/>
                <a:cs typeface="B Titr"/>
              </a:rPr>
              <a:t>صفحه ۱۴۲</a:t>
            </a:r>
            <a:endParaRPr lang="en-US" sz="1100" dirty="0">
              <a:effectLst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3946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19600"/>
            <a:ext cx="8077200" cy="1143000"/>
          </a:xfrm>
        </p:spPr>
        <p:txBody>
          <a:bodyPr>
            <a:noAutofit/>
          </a:bodyPr>
          <a:lstStyle/>
          <a:p>
            <a:pPr algn="just" rtl="1"/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با توجه به بررسی مجموع معیارهای انتخاب کالا ، به نظر می رسد خرید یخچال ایرانی ، خریدی هوشمندانه به </a:t>
            </a: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حساب </a:t>
            </a:r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می آید. ( فرآیند خرید هوشمندانه از طریق خرید مقایسه ای )</a:t>
            </a:r>
            <a:endParaRPr lang="en-US" sz="24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6200"/>
            <a:ext cx="5638800" cy="196850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57400"/>
            <a:ext cx="5638800" cy="2286000"/>
          </a:xfrm>
        </p:spPr>
      </p:pic>
    </p:spTree>
    <p:extLst>
      <p:ext uri="{BB962C8B-B14F-4D97-AF65-F5344CB8AC3E}">
        <p14:creationId xmlns:p14="http://schemas.microsoft.com/office/powerpoint/2010/main" val="14978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52600"/>
            <a:ext cx="8991600" cy="460232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b="1" dirty="0">
                <a:cs typeface="B Nazanin" pitchFamily="2" charset="-78"/>
              </a:rPr>
              <a:t>داشتن معیارهایی برای خرید هوشمندانه باعث می شود تا </a:t>
            </a:r>
            <a:r>
              <a:rPr lang="fa-IR" b="1" dirty="0" smtClean="0">
                <a:cs typeface="B Nazanin" pitchFamily="2" charset="-78"/>
              </a:rPr>
              <a:t>:</a:t>
            </a:r>
          </a:p>
          <a:p>
            <a:pPr marL="0" indent="0" algn="r" rtl="1">
              <a:buNone/>
            </a:pPr>
            <a:endParaRPr lang="en-US" b="1" dirty="0">
              <a:cs typeface="B Nazanin" pitchFamily="2" charset="-78"/>
            </a:endParaRPr>
          </a:p>
          <a:p>
            <a:pPr algn="r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b="1" dirty="0">
                <a:cs typeface="B Nazanin" pitchFamily="2" charset="-78"/>
              </a:rPr>
              <a:t> اولاً مشکل و مسئله ما به خوبی روشن شود و معلوم شود تا دقیقا به چه چیزی نیاز داریم ، بنابراین از خریدهای غیرضروری و از روی هوس یا تمایل جلوگیری می شود.</a:t>
            </a:r>
            <a:endParaRPr lang="en-US" b="1" dirty="0">
              <a:cs typeface="B Nazanin" pitchFamily="2" charset="-78"/>
            </a:endParaRPr>
          </a:p>
          <a:p>
            <a:pPr algn="r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b="1" dirty="0">
                <a:cs typeface="B Nazanin" pitchFamily="2" charset="-78"/>
              </a:rPr>
              <a:t>دوماً به طور دقیق مشخص می کنیم که به چه میزان می خواهیم هزینه کنیم ، بنابراین از خریدهای خارج از توان مالی و برنامه مخارج ما جلوگیری می شود. تعیین اینکه چه گزینه هایی در محدوده پولی و توان مالی ما وجود دارد ما را با انتخاب های جدیدتر و مقرون به صرفه تر آشنا می کند و شرایط خرید مقایسه ای را فراهم می کند. در نتیجه این اقدمات عملا می توانیم برنامه خرید خود را  با برنامه مخارج خود ، منطبق کنیم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76200"/>
            <a:ext cx="51816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8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1"/>
            <a:r>
              <a:rPr lang="fa-IR" sz="8800" dirty="0" smtClean="0">
                <a:ln/>
                <a:solidFill>
                  <a:srgbClr val="C00000"/>
                </a:solidFill>
                <a:latin typeface="IranNastaliq" pitchFamily="18" charset="0"/>
                <a:cs typeface="IranNastaliq" pitchFamily="18" charset="0"/>
              </a:rPr>
              <a:t>در پناه خدا باشید</a:t>
            </a:r>
            <a:endParaRPr lang="en-US" sz="8800" dirty="0">
              <a:ln/>
              <a:solidFill>
                <a:srgbClr val="C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0" y="2667001"/>
            <a:ext cx="3048000" cy="2819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7030A0"/>
                </a:solidFill>
                <a:latin typeface="IranNastaliq" pitchFamily="18" charset="0"/>
                <a:cs typeface="IranNastaliq" pitchFamily="18" charset="0"/>
              </a:rPr>
              <a:t>مهدی رضایی </a:t>
            </a:r>
            <a:r>
              <a:rPr lang="fa-IR" sz="1800" dirty="0" smtClean="0">
                <a:solidFill>
                  <a:srgbClr val="7030A0"/>
                </a:solidFill>
                <a:latin typeface="IranNastaliq" pitchFamily="18" charset="0"/>
                <a:cs typeface="IranNastaliq" pitchFamily="18" charset="0"/>
              </a:rPr>
              <a:t>بهمن ماه ۹۹</a:t>
            </a:r>
            <a:endParaRPr lang="en-US" sz="1800" dirty="0" smtClean="0">
              <a:solidFill>
                <a:srgbClr val="7030A0"/>
              </a:solidFill>
              <a:latin typeface="IranNastaliq" pitchFamily="18" charset="0"/>
              <a:cs typeface="IranNastaliq" pitchFamily="18" charset="0"/>
            </a:endParaRPr>
          </a:p>
          <a:p>
            <a:pPr marL="0" indent="0">
              <a:buNone/>
            </a:pPr>
            <a:r>
              <a:rPr lang="fa-IR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Edwardian Script ITC" pitchFamily="66" charset="0"/>
              </a:rPr>
              <a:t>Mehdi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Edwardian Script ITC" pitchFamily="66" charset="0"/>
              </a:rPr>
              <a:t>rezaei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9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sz="3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اقتصاد / پایه دهم رشته علوم انسانی</a:t>
            </a: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</a:b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</a:br>
            <a:r>
              <a:rPr lang="fa-IR" sz="2800" b="1" dirty="0">
                <a:ln w="11430"/>
                <a:solidFill>
                  <a:srgbClr val="FF5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فصل چهارم/ اقتصاد در خانواده</a:t>
            </a: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</a:b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درس سیزدهم : تصمیم گیری در </a:t>
            </a:r>
            <a:r>
              <a:rPr lang="fa-I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مخارج</a:t>
            </a:r>
            <a:br>
              <a:rPr lang="fa-I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</a:br>
            <a:r>
              <a:rPr lang="fa-IR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تولید شده در استان سیستان و بلوچستان شهرستان زابل </a:t>
            </a:r>
            <a:br>
              <a:rPr lang="fa-IR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</a:br>
            <a:r>
              <a:rPr lang="fa-IR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مهدی رضایی</a:t>
            </a:r>
            <a:endParaRPr lang="en-US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5" name="Picture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1600" y="3352800"/>
            <a:ext cx="2171700" cy="3048000"/>
          </a:xfrm>
        </p:spPr>
      </p:pic>
      <p:pic>
        <p:nvPicPr>
          <p:cNvPr id="6" name="Picture Placeholder 2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81200" y="3352800"/>
            <a:ext cx="2071211" cy="3078163"/>
          </a:xfrm>
        </p:spPr>
      </p:pic>
    </p:spTree>
    <p:extLst>
      <p:ext uri="{BB962C8B-B14F-4D97-AF65-F5344CB8AC3E}">
        <p14:creationId xmlns:p14="http://schemas.microsoft.com/office/powerpoint/2010/main" val="425845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خرید هوشمندانه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9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US" dirty="0">
              <a:cs typeface="B Mitra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2604" y="4648200"/>
            <a:ext cx="3581400" cy="1143000"/>
          </a:xfrm>
          <a:prstGeom prst="round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Titr" pitchFamily="2" charset="-78"/>
              </a:rPr>
              <a:t>برای خرید هوشمندانه، مراقب باشیم که نقش اجتماعی خود را در میدان اقتصاد فراموش نکنیم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3523" y="1981200"/>
            <a:ext cx="3581400" cy="1371600"/>
          </a:xfrm>
          <a:prstGeom prst="round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0070C0"/>
                </a:solidFill>
                <a:cs typeface="B Titr" pitchFamily="2" charset="-78"/>
              </a:rPr>
              <a:t>خرید هوشمندانه باعث می شود تا بیشترین منفعت را برده  و کمترین هزینه را بپردازیم</a:t>
            </a:r>
            <a:endParaRPr lang="en-US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61950" y="4648200"/>
            <a:ext cx="31242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itchFamily="2" charset="-78"/>
              </a:rPr>
              <a:t>با صرفه جویی، کالاها و خدمات باکیفیت تری تهیه کند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05400" y="1981200"/>
            <a:ext cx="31242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itchFamily="2" charset="-78"/>
              </a:rPr>
              <a:t>کسی که مدبرانه و هوشمندانه خرید می کند و قیمت ها و محصولات را ارزیابی می کند،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990600"/>
            <a:ext cx="5334000" cy="685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خرید باید </a:t>
            </a:r>
            <a:r>
              <a:rPr lang="fa-I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آگاهانه و هوشمندانه</a:t>
            </a:r>
            <a:r>
              <a:rPr lang="fa-I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 باشد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150887" y="3276600"/>
            <a:ext cx="1346326" cy="1333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 smtClean="0">
                <a:cs typeface="B Titr" pitchFamily="2" charset="-78"/>
              </a:rPr>
              <a:t>می تواند</a:t>
            </a:r>
            <a:endParaRPr lang="en-US" sz="11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081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38673" y="2362200"/>
            <a:ext cx="7671796" cy="5186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مشخص کنید که به چه میزان قرار است هزینه کنیم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984" y="1066800"/>
            <a:ext cx="89154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b="1" dirty="0" smtClean="0">
                <a:ln w="11430"/>
                <a:solidFill>
                  <a:srgbClr val="7030A0"/>
                </a:solidFill>
                <a:cs typeface="B Titr" pitchFamily="2" charset="-78"/>
              </a:rPr>
              <a:t>مشکل و مسئلة خودمان را دقیق مشخص کنیم که دقیقا به چه چیزی نیاز داریم؟  بررسی کنیم که آیا آنچه می خواهیم ، واقعا  نیاز است یا خواسته ؟ و از چه راه هایی می شود آن را برطرف کرد</a:t>
            </a:r>
            <a:endParaRPr lang="en-US" b="1" dirty="0">
              <a:ln w="11430"/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152400"/>
            <a:ext cx="50292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مراحل</a:t>
            </a:r>
            <a:r>
              <a:rPr lang="fa-IR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خرید هوشمندانه</a:t>
            </a:r>
            <a:endParaRPr lang="en-U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4508" y="3241142"/>
            <a:ext cx="7671796" cy="5186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مشخص کنیم که چه گزینه هایی در سطح پولی که شما میخواهیم هزینه کنیم ، وجود دارد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7735" y="4129136"/>
            <a:ext cx="7666653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آن ویژگی هایی از کالای هدف ( کالای مورد نظر ) را که بیشتر برایمان مهم است مشخص کنیم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4508" y="5069942"/>
            <a:ext cx="7671796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با استفاده از جدول خرید مقایسه ای ، گزینه های مختلف را بررسی و با هم مقایسه کنیم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4977" y="6057900"/>
            <a:ext cx="7666653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در مرحله آخر انتخاب کرده و خرید کنیم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74571" y="1981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0906" y="2880888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0906" y="3748136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4571" y="4688942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86642" y="5638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65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خرید مقایسه ای</a:t>
            </a:r>
            <a:r>
              <a:rPr lang="en-US" sz="32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200" dirty="0">
                <a:solidFill>
                  <a:srgbClr val="FF0000"/>
                </a:solidFill>
                <a:cs typeface="B Titr" pitchFamily="2" charset="-78"/>
              </a:rPr>
            </a:br>
            <a:endParaRPr lang="en-US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228600"/>
            <a:ext cx="4572000" cy="6126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b="1" dirty="0">
                <a:cs typeface="B Nazanin" pitchFamily="2" charset="-78"/>
              </a:rPr>
              <a:t>در خرید مقایسه ای لازم است عوامل مختلفی را در نظر بگیریم این عوامل عبارتند از : </a:t>
            </a:r>
            <a:endParaRPr lang="en-US" sz="24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تفاوت در ویژگی ها </a:t>
            </a:r>
            <a:endParaRPr lang="fa-IR" sz="2000" dirty="0" smtClean="0"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اندازه ها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کیفیت محصول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هویت محصول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عملکرد آن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قیمت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خدمات </a:t>
            </a:r>
            <a:r>
              <a:rPr lang="fa-IR" sz="2000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پس از </a:t>
            </a:r>
            <a:r>
              <a:rPr lang="fa-IR" sz="2000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فروش </a:t>
            </a:r>
            <a:endParaRPr lang="en-US" sz="2000" dirty="0"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19600" cy="55167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خرید </a:t>
            </a:r>
            <a:r>
              <a:rPr lang="fa-IR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مقایسه ای</a:t>
            </a:r>
            <a:r>
              <a:rPr lang="fa-IR" b="1" dirty="0">
                <a:cs typeface="B Nazanin" pitchFamily="2" charset="-78"/>
              </a:rPr>
              <a:t> جنبه ای و نوعی از خرید هوشمندانه به حساب می </a:t>
            </a:r>
            <a:r>
              <a:rPr lang="fa-IR" b="1" dirty="0" smtClean="0">
                <a:cs typeface="B Nazanin" pitchFamily="2" charset="-78"/>
              </a:rPr>
              <a:t>آید</a:t>
            </a:r>
            <a:endParaRPr lang="en-US" b="1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cs typeface="B Nazanin" pitchFamily="2" charset="-78"/>
              </a:rPr>
              <a:t>منظور از خرید مقایسه </a:t>
            </a:r>
            <a:r>
              <a:rPr lang="fa-IR" b="1" dirty="0" smtClean="0">
                <a:cs typeface="B Nazanin" pitchFamily="2" charset="-78"/>
              </a:rPr>
              <a:t>ای : </a:t>
            </a:r>
          </a:p>
          <a:p>
            <a:pPr marL="0" indent="0" algn="r" rtl="1">
              <a:buNone/>
            </a:pPr>
            <a:r>
              <a:rPr lang="fa-IR" b="1" u="sng" dirty="0" smtClean="0">
                <a:solidFill>
                  <a:srgbClr val="C00000"/>
                </a:solidFill>
                <a:cs typeface="B Nazanin" pitchFamily="2" charset="-78"/>
              </a:rPr>
              <a:t>فرایند </a:t>
            </a:r>
            <a:r>
              <a:rPr lang="fa-IR" b="1" u="sng" dirty="0">
                <a:solidFill>
                  <a:srgbClr val="C00000"/>
                </a:solidFill>
                <a:cs typeface="B Nazanin" pitchFamily="2" charset="-78"/>
              </a:rPr>
              <a:t>بررسی قیمت ها و ویژگی های محصولات مشابه قبل از تصمیم گیری برای خرید است</a:t>
            </a:r>
            <a:r>
              <a:rPr lang="fa-IR" dirty="0">
                <a:solidFill>
                  <a:srgbClr val="C00000"/>
                </a:solidFill>
              </a:rPr>
              <a:t>. </a:t>
            </a:r>
            <a:endParaRPr lang="fa-IR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fa-IR" sz="2000" b="1" dirty="0">
              <a:solidFill>
                <a:srgbClr val="C00000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برای </a:t>
            </a:r>
            <a:r>
              <a:rPr lang="fa-IR" sz="2000" b="1" dirty="0">
                <a:cs typeface="B Nazanin" pitchFamily="2" charset="-78"/>
              </a:rPr>
              <a:t>کالاهای گران تر و پیچیده تر، نیاز بیشتری به خرید هوشمندانه وجود دارد تا گزینه های مختلف را قبل از انتخاب با </a:t>
            </a:r>
            <a:r>
              <a:rPr lang="fa-IR" sz="2000" b="1" dirty="0" smtClean="0">
                <a:cs typeface="B Nazanin" pitchFamily="2" charset="-78"/>
              </a:rPr>
              <a:t>هم مقایسه </a:t>
            </a:r>
            <a:r>
              <a:rPr lang="fa-IR" sz="2000" b="1" dirty="0">
                <a:cs typeface="B Nazanin" pitchFamily="2" charset="-78"/>
              </a:rPr>
              <a:t>کنید</a:t>
            </a:r>
            <a:r>
              <a:rPr lang="fa-IR" dirty="0"/>
              <a:t>. 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5257800"/>
            <a:ext cx="84582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در خرید مقایسه ای باید انتخاب را به گونه ای انجام دهیم که اقتصاد ما، خانواده و جامعه، بیشترین منفعت و کمترین هزینه را ببرد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6003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85800"/>
          </a:xfrm>
        </p:spPr>
        <p:txBody>
          <a:bodyPr>
            <a:noAutofit/>
          </a:bodyPr>
          <a:lstStyle/>
          <a:p>
            <a:pPr algn="r" rtl="1"/>
            <a:r>
              <a:rPr lang="fa-IR" sz="1600" b="1" dirty="0">
                <a:solidFill>
                  <a:srgbClr val="7030A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cs typeface="B Nazanin" pitchFamily="2" charset="-78"/>
              </a:rPr>
              <a:t>خرید مقایسه ای </a:t>
            </a:r>
            <a:r>
              <a:rPr lang="fa-IR" sz="1600" b="1" dirty="0">
                <a:solidFill>
                  <a:schemeClr val="tx1"/>
                </a:solidFill>
                <a:cs typeface="B Nazanin" pitchFamily="2" charset="-78"/>
              </a:rPr>
              <a:t>به ترتیب و طی مراحل زیر انجام می </a:t>
            </a:r>
            <a:r>
              <a:rPr lang="fa-IR" sz="1600" b="1" dirty="0" smtClean="0">
                <a:solidFill>
                  <a:schemeClr val="tx1"/>
                </a:solidFill>
                <a:cs typeface="B Nazanin" pitchFamily="2" charset="-78"/>
              </a:rPr>
              <a:t>شود</a:t>
            </a:r>
            <a:r>
              <a:rPr lang="en-US" sz="1600" b="1" dirty="0">
                <a:cs typeface="B Nazanin" pitchFamily="2" charset="-78"/>
              </a:rPr>
              <a:t/>
            </a:r>
            <a:br>
              <a:rPr lang="en-US" sz="1600" b="1" dirty="0">
                <a:cs typeface="B Nazanin" pitchFamily="2" charset="-78"/>
              </a:rPr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28403" y="4627075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تصمیم گیری 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23876" y="3636475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ارزیابی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23876" y="2628900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تعیین معیارها 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28403" y="1626983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فهرست گزینه ها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7328403" y="609600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تعریف مسئله 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942907" y="1295400"/>
            <a:ext cx="1524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942907" y="2324100"/>
            <a:ext cx="1524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976103" y="3331675"/>
            <a:ext cx="1524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976103" y="4322275"/>
            <a:ext cx="1524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7352" y="647700"/>
            <a:ext cx="7297848" cy="6096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b="1" dirty="0">
                <a:cs typeface="B Nazanin" pitchFamily="2" charset="-78"/>
              </a:rPr>
              <a:t>شامل بیان اینکه واقعاً برای رفع چه مشکل یا حل چه مسئله ای نیاز به خرید و مصرف داریم 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071" y="1665083"/>
            <a:ext cx="7303129" cy="6096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b="1" dirty="0">
                <a:cs typeface="B Nazanin" pitchFamily="2" charset="-78"/>
              </a:rPr>
              <a:t>شامل مواردی که می تواند مشکل را رفع یا مسئله را حل کند</a:t>
            </a:r>
            <a:r>
              <a:rPr lang="en-US" b="1" dirty="0">
                <a:cs typeface="B Nazanin" pitchFamily="2" charset="-78"/>
              </a:rPr>
              <a:t>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0" y="2722075"/>
            <a:ext cx="7315200" cy="6096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b="1" dirty="0">
                <a:cs typeface="B Nazanin" pitchFamily="2" charset="-78"/>
              </a:rPr>
              <a:t>معیارهایی که عملا برای افراد هنگام انتخاب مهم است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-1" y="3712675"/>
            <a:ext cx="7328403" cy="6096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b="1" dirty="0">
                <a:cs typeface="B Nazanin" pitchFamily="2" charset="-78"/>
              </a:rPr>
              <a:t>شامل سنجش گزینه ها بر اساس معیارهای مختلف که بر اساس تنظیم یک جدول انجام می </a:t>
            </a:r>
            <a:r>
              <a:rPr lang="fa-IR" b="1" dirty="0" smtClean="0">
                <a:cs typeface="B Nazanin" pitchFamily="2" charset="-78"/>
              </a:rPr>
              <a:t>شود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1" y="4684414"/>
            <a:ext cx="7328403" cy="6096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b="1" dirty="0">
                <a:cs typeface="B Nazanin" pitchFamily="2" charset="-78"/>
              </a:rPr>
              <a:t>انتخاب گزینه نهایی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25" name="Straight Connector 24"/>
          <p:cNvCxnSpPr>
            <a:stCxn id="9" idx="2"/>
            <a:endCxn id="18" idx="3"/>
          </p:cNvCxnSpPr>
          <p:nvPr/>
        </p:nvCxnSpPr>
        <p:spPr>
          <a:xfrm flipH="1">
            <a:off x="7315200" y="952500"/>
            <a:ext cx="1320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04800" y="5867400"/>
            <a:ext cx="8623803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i="1" dirty="0"/>
              <a:t>* </a:t>
            </a:r>
            <a:r>
              <a:rPr lang="fa-IR" i="1" dirty="0">
                <a:solidFill>
                  <a:srgbClr val="FF0000"/>
                </a:solidFill>
                <a:cs typeface="B Koodak" pitchFamily="2" charset="-78"/>
              </a:rPr>
              <a:t>در فرآیند خرید مقایسه ای مهم ترین کار تنظیم جدولی است که بر اساس آن گزینه های مختلف خرید را بر اساس معیارهایی که برای ما مهم است ، با هم می سنجیم تا در نهایت تصمیم گیری کرده و دست به انتخاب بزنیم 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52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مزایا و منافع خرید مقایسه ای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</a:br>
            <a:endParaRPr lang="en-US" sz="3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2743200" cy="51831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920085"/>
            <a:ext cx="8915400" cy="4434840"/>
          </a:xfrm>
        </p:spPr>
        <p:txBody>
          <a:bodyPr>
            <a:normAutofit/>
          </a:bodyPr>
          <a:lstStyle/>
          <a:p>
            <a:pPr lvl="0" algn="r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می </a:t>
            </a:r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توانیم بخشی از پول خود را پس انداز کنیم؛ زیرا در صورت مقایسه درست معمولا هزینه کمتری پرداخت می شود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  <a:p>
            <a:pPr lvl="0" algn="r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با خرید مقایسه ای، ویژگی ها یا ارزش بیشتری را با همان مقدار پول دریافت می کنیم.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  <a:p>
            <a:pPr lvl="0" algn="r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با خرید مقایسه ای محصولی با کیفیت و با عملکرد بهتر می خریم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  <a:p>
            <a:pPr lvl="0" algn="r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با خرید مقایسه ای درباره گزینه هایی از آن کالا که قبلا از آنها مطلع نبودیم، آگاه می شویم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با خرید </a:t>
            </a: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مقایسه ای</a:t>
            </a:r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، نسبت به خرج كردن پول خود احساس آرامش بيشتري می کنیم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45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معایب خرید مقایسه ای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2286000" cy="105171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920085"/>
            <a:ext cx="8915400" cy="443484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fa-IR" sz="2400" b="1" dirty="0">
                <a:solidFill>
                  <a:srgbClr val="663300"/>
                </a:solidFill>
                <a:cs typeface="B Nazanin" pitchFamily="2" charset="-78"/>
              </a:rPr>
              <a:t>خرید مقایسه ای زمان بر است  این زمان را می توانیم برای کسب درآمد، انجام کارهای سرگرم کننده یا رسیدگی به خانواده صرف </a:t>
            </a:r>
            <a:r>
              <a:rPr lang="fa-IR" sz="2400" b="1" dirty="0" smtClean="0">
                <a:solidFill>
                  <a:srgbClr val="663300"/>
                </a:solidFill>
                <a:cs typeface="B Nazanin" pitchFamily="2" charset="-78"/>
              </a:rPr>
              <a:t>کنیم</a:t>
            </a:r>
          </a:p>
          <a:p>
            <a:pPr algn="r" rtl="1"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663300"/>
                </a:solidFill>
                <a:cs typeface="B Nazanin" pitchFamily="2" charset="-78"/>
              </a:rPr>
              <a:t>ممکن </a:t>
            </a:r>
            <a:r>
              <a:rPr lang="fa-IR" sz="2400" b="1" dirty="0">
                <a:solidFill>
                  <a:srgbClr val="663300"/>
                </a:solidFill>
                <a:cs typeface="B Nazanin" pitchFamily="2" charset="-78"/>
              </a:rPr>
              <a:t>است خرید مقایسه ای هزینه بر باشد، مانند هزینه هایی که برای تماس تلفنی یا سوخت خودرو برای بازدید از فروشگاه های مختلف صرف می </a:t>
            </a:r>
            <a:r>
              <a:rPr lang="fa-IR" sz="2400" b="1" dirty="0" smtClean="0">
                <a:solidFill>
                  <a:srgbClr val="663300"/>
                </a:solidFill>
                <a:cs typeface="B Nazanin" pitchFamily="2" charset="-78"/>
              </a:rPr>
              <a:t>کنیم</a:t>
            </a:r>
          </a:p>
          <a:p>
            <a:pPr algn="r" rtl="1"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663300"/>
                </a:solidFill>
                <a:cs typeface="B Nazanin" pitchFamily="2" charset="-78"/>
              </a:rPr>
              <a:t>ممکن </a:t>
            </a:r>
            <a:r>
              <a:rPr lang="fa-IR" sz="2400" b="1" dirty="0">
                <a:solidFill>
                  <a:srgbClr val="663300"/>
                </a:solidFill>
                <a:cs typeface="B Nazanin" pitchFamily="2" charset="-78"/>
              </a:rPr>
              <a:t>است پس انداز حاصل از خرید مقایسه ای، به ویژه برای اقلام با قیمت پایین، کمتر از هزینه های زمان، بنزین یا سایر هزینه های دیگر برای کسب اطلاعات باشد</a:t>
            </a:r>
            <a:r>
              <a:rPr lang="en-US" sz="2400" b="1" dirty="0">
                <a:cs typeface="B Nazanin" pitchFamily="2" charset="-78"/>
              </a:rPr>
              <a:t>.</a:t>
            </a:r>
            <a:br>
              <a:rPr lang="en-US" sz="2400" b="1" dirty="0">
                <a:cs typeface="B Nazanin" pitchFamily="2" charset="-78"/>
              </a:rPr>
            </a:b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06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4478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روش های </a:t>
            </a: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فروش</a:t>
            </a:r>
            <a:r>
              <a:rPr lang="en-US" b="1" dirty="0">
                <a:cs typeface="B Nazanin" pitchFamily="2" charset="-78"/>
              </a:rPr>
              <a:t/>
            </a:r>
            <a:br>
              <a:rPr lang="en-US" b="1" dirty="0">
                <a:cs typeface="B Nazanin" pitchFamily="2" charset="-78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2602">
            <a:off x="161265" y="687259"/>
            <a:ext cx="2808676" cy="146304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914400"/>
            <a:ext cx="5791200" cy="544052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در </a:t>
            </a:r>
            <a:r>
              <a:rPr lang="fa-IR" sz="2000" b="1" dirty="0">
                <a:cs typeface="B Nazanin" pitchFamily="2" charset="-78"/>
              </a:rPr>
              <a:t>فرآیند داد و ستد و خرید و فروش کالاها و خدمات ، فروشندگان از روش ها و فنون مختلفی برای تحریک و تشویق خریداران به خرید کالا و خدمات استفاده می کنند. </a:t>
            </a: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استفاده 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از این روش ها با 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هدف : </a:t>
            </a:r>
          </a:p>
          <a:p>
            <a:pPr marL="0" indent="0" algn="r" rtl="1">
              <a:buNone/>
            </a:pPr>
            <a:r>
              <a:rPr lang="fa-IR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اقناع </a:t>
            </a:r>
            <a:r>
              <a:rPr lang="fa-IR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خریداران و جلب نظر آنان در خرید کالا و خدمات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 از سوی فروشندگان انجام می شود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000" b="1" dirty="0" smtClean="0">
                <a:cs typeface="B Nazanin" pitchFamily="2" charset="-78"/>
              </a:rPr>
              <a:t>آشنایی </a:t>
            </a:r>
            <a:r>
              <a:rPr lang="fa-IR" sz="2000" b="1" dirty="0">
                <a:cs typeface="B Nazanin" pitchFamily="2" charset="-78"/>
              </a:rPr>
              <a:t>با این فنون و روش ها می تواند به ما </a:t>
            </a:r>
            <a:r>
              <a:rPr lang="fa-IR" sz="2000" b="1" dirty="0" smtClean="0">
                <a:cs typeface="B Nazanin" pitchFamily="2" charset="-78"/>
              </a:rPr>
              <a:t>در تصمیم </a:t>
            </a:r>
            <a:r>
              <a:rPr lang="fa-IR" sz="2000" b="1" dirty="0">
                <a:cs typeface="B Nazanin" pitchFamily="2" charset="-78"/>
              </a:rPr>
              <a:t>گیری درست و انجام یک خرید هوشمندانه  کمک کند. 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024" y="2929812"/>
            <a:ext cx="2743200" cy="3733800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روش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های متفاوت 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فروش </a:t>
            </a:r>
          </a:p>
          <a:p>
            <a:pPr algn="r" rtl="1"/>
            <a:endParaRPr lang="fa-IR" b="1" dirty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تعریف و تبلیغ ویژگی ها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ایجاد </a:t>
            </a:r>
            <a:r>
              <a:rPr lang="fa-IR" b="1" dirty="0">
                <a:solidFill>
                  <a:srgbClr val="7030A0"/>
                </a:solidFill>
                <a:cs typeface="B Nazanin" pitchFamily="2" charset="-78"/>
              </a:rPr>
              <a:t>نیاز به </a:t>
            </a: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مصرف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اغراق </a:t>
            </a:r>
            <a:r>
              <a:rPr lang="fa-IR" b="1" dirty="0">
                <a:solidFill>
                  <a:srgbClr val="7030A0"/>
                </a:solidFill>
                <a:cs typeface="B Nazanin" pitchFamily="2" charset="-78"/>
              </a:rPr>
              <a:t>در کیفیت </a:t>
            </a: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کالا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اعلام </a:t>
            </a:r>
            <a:r>
              <a:rPr lang="fa-IR" b="1" dirty="0">
                <a:solidFill>
                  <a:srgbClr val="7030A0"/>
                </a:solidFill>
                <a:cs typeface="B Nazanin" pitchFamily="2" charset="-78"/>
              </a:rPr>
              <a:t>حراج </a:t>
            </a:r>
            <a:r>
              <a:rPr lang="fa-IR" sz="1600" b="1" dirty="0">
                <a:solidFill>
                  <a:srgbClr val="7030A0"/>
                </a:solidFill>
                <a:cs typeface="B Nazanin" pitchFamily="2" charset="-78"/>
              </a:rPr>
              <a:t>( فصلی – هفتگی و ... </a:t>
            </a:r>
            <a:r>
              <a:rPr lang="fa-IR" sz="1600" b="1" dirty="0" smtClean="0">
                <a:solidFill>
                  <a:srgbClr val="7030A0"/>
                </a:solidFill>
                <a:cs typeface="B Nazanin" pitchFamily="2" charset="-78"/>
              </a:rPr>
              <a:t>)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ارائه کالای رایگان در قبال خرید </a:t>
            </a:r>
            <a:r>
              <a:rPr lang="fa-IR" sz="1600" b="1" dirty="0" smtClean="0">
                <a:solidFill>
                  <a:srgbClr val="7030A0"/>
                </a:solidFill>
                <a:cs typeface="B Nazanin" pitchFamily="2" charset="-78"/>
              </a:rPr>
              <a:t>(یکی </a:t>
            </a:r>
            <a:r>
              <a:rPr lang="fa-IR" sz="1600" b="1" dirty="0">
                <a:solidFill>
                  <a:srgbClr val="7030A0"/>
                </a:solidFill>
                <a:cs typeface="B Nazanin" pitchFamily="2" charset="-78"/>
              </a:rPr>
              <a:t>بخر دو تا </a:t>
            </a:r>
            <a:r>
              <a:rPr lang="fa-IR" sz="1600" b="1" dirty="0" smtClean="0">
                <a:solidFill>
                  <a:srgbClr val="7030A0"/>
                </a:solidFill>
                <a:cs typeface="B Nazanin" pitchFamily="2" charset="-78"/>
              </a:rPr>
              <a:t>ببر)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ارائه </a:t>
            </a:r>
            <a:r>
              <a:rPr lang="fa-IR" b="1" dirty="0">
                <a:solidFill>
                  <a:srgbClr val="7030A0"/>
                </a:solidFill>
                <a:cs typeface="B Nazanin" pitchFamily="2" charset="-78"/>
              </a:rPr>
              <a:t>درصدهای متفاوت برای تخفیف و ..... </a:t>
            </a:r>
            <a:endParaRPr lang="en-US" b="1" dirty="0">
              <a:solidFill>
                <a:srgbClr val="7030A0"/>
              </a:solidFill>
              <a:cs typeface="B Nazanin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248400" y="2971800"/>
            <a:ext cx="2667000" cy="0"/>
          </a:xfrm>
          <a:prstGeom prst="line">
            <a:avLst/>
          </a:prstGeom>
          <a:ln w="19050">
            <a:solidFill>
              <a:srgbClr val="FF5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66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1386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بسم الله الرحمن الرحیم</vt:lpstr>
      <vt:lpstr>اقتصاد / پایه دهم رشته علوم انسانی  فصل چهارم/ اقتصاد در خانواده  درس سیزدهم : تصمیم گیری در مخارج تولید شده در استان سیستان و بلوچستان شهرستان زابل  مهدی رضایی</vt:lpstr>
      <vt:lpstr>خرید هوشمندانه</vt:lpstr>
      <vt:lpstr>PowerPoint Presentation</vt:lpstr>
      <vt:lpstr>خرید مقایسه ای </vt:lpstr>
      <vt:lpstr>خرید مقایسه ای به ترتیب و طی مراحل زیر انجام می شود  </vt:lpstr>
      <vt:lpstr>مزایا و منافع خرید مقایسه ای </vt:lpstr>
      <vt:lpstr>معایب خرید مقایسه ای </vt:lpstr>
      <vt:lpstr>روش های فروش </vt:lpstr>
      <vt:lpstr> الگوی خرج کردن</vt:lpstr>
      <vt:lpstr>مصرف مسئولانه</vt:lpstr>
      <vt:lpstr>مصرف: به معنای تغییر و تبدیل چیزی به چیز دیگر است</vt:lpstr>
      <vt:lpstr>PowerPoint Presentation</vt:lpstr>
      <vt:lpstr>با توجه به بررسی مجموع معیارهای انتخاب کالا ، به نظر می رسد خرید یخچال ایرانی ، خریدی هوشمندانه به حساب می آید. ( فرآیند خرید هوشمندانه از طریق خرید مقایسه ای )</vt:lpstr>
      <vt:lpstr>PowerPoint Presentation</vt:lpstr>
      <vt:lpstr>در پناه خدا باشید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aa</dc:creator>
  <cp:lastModifiedBy>aa</cp:lastModifiedBy>
  <cp:revision>27</cp:revision>
  <dcterms:created xsi:type="dcterms:W3CDTF">2021-02-12T13:58:41Z</dcterms:created>
  <dcterms:modified xsi:type="dcterms:W3CDTF">2021-02-13T08:22:29Z</dcterms:modified>
</cp:coreProperties>
</file>