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7" r:id="rId3"/>
    <p:sldId id="258" r:id="rId4"/>
    <p:sldId id="273" r:id="rId5"/>
    <p:sldId id="272" r:id="rId6"/>
    <p:sldId id="260" r:id="rId7"/>
    <p:sldId id="270" r:id="rId8"/>
    <p:sldId id="261" r:id="rId9"/>
    <p:sldId id="262" r:id="rId10"/>
    <p:sldId id="263" r:id="rId11"/>
    <p:sldId id="269" r:id="rId12"/>
    <p:sldId id="268" r:id="rId13"/>
    <p:sldId id="264" r:id="rId14"/>
    <p:sldId id="267" r:id="rId15"/>
    <p:sldId id="265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0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24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01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4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7026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96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08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9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09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09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3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14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69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8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80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15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2020-12-28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2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rofilee.ir/wp-content/uploads/2019/04/%D8%B9%DA%A9%D8%B3-%D9%88-%DA%AF%DB%8C%D9%81-%D9%85%D8%AA%D8%AD%D8%B1%DA%A9-%D8%A8%D8%B3%D9%85-%D8%A7%D9%84%D9%84%D9%87-%D8%A7%D9%84%D8%B1%D8%AD%D9%85%D9%86-%D8%A7%D9%84%D8%B1%D8%AD%D9%8A%D9%85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63" y="71095"/>
            <a:ext cx="8229601" cy="43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3633650" y="4258492"/>
            <a:ext cx="5717177" cy="3483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کاری از گروه اقتصاد استان سیستان و بلوچستان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989745" y="4803801"/>
            <a:ext cx="2447636" cy="4484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پایه دهم انسانی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396138" y="5388324"/>
            <a:ext cx="3487779" cy="4484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فصل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سوم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:اقتصاد رشدوپیشرفت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12" name="Flowchart: Punched Tape 11"/>
          <p:cNvSpPr/>
          <p:nvPr/>
        </p:nvSpPr>
        <p:spPr bwMode="auto">
          <a:xfrm>
            <a:off x="8804854" y="5836818"/>
            <a:ext cx="2756265" cy="557350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</a:schemeClr>
                </a:solidFill>
                <a:cs typeface="B Titr" panose="00000700000000000000" pitchFamily="2" charset="-78"/>
              </a:rPr>
              <a:t>شهریور1399</a:t>
            </a:r>
            <a:endParaRPr lang="en-US" dirty="0">
              <a:solidFill>
                <a:schemeClr val="tx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96138" y="6033784"/>
            <a:ext cx="3709852" cy="4093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درس یازدهم:رشدوپیشرفت اقتصادی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324788" y="5747526"/>
            <a:ext cx="2610881" cy="572515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تهیه کننده:مظفری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64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9621" y="471783"/>
            <a:ext cx="8168640" cy="388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ولید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ناخالص داخلی واقعی : قیمت ها باید در سالی که به آن سال پایه گفته می‌شود ثابت فرض شود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1221" y="1085664"/>
            <a:ext cx="9870440" cy="36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39370" algn="just" rtl="1">
              <a:lnSpc>
                <a:spcPct val="97000"/>
              </a:lnSpc>
              <a:spcAft>
                <a:spcPts val="800"/>
              </a:spcAft>
            </a:pP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اگر بخواهیم بدانیم 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تولیدات سال جاری 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نسبت به 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سال </a:t>
            </a:r>
            <a:r>
              <a:rPr lang="ar-SA" b="1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قبل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چه میزان رشد داشته است ،می توانیم از رابطۀ زیر استفاده کنیم: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39998" y="1593277"/>
                <a:ext cx="8060182" cy="59400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algn="r"/>
                <a:r>
                  <a:rPr lang="fa-IR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  </a:t>
                </a:r>
                <a:r>
                  <a:rPr lang="ar-SA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نرخ </a:t>
                </a:r>
                <a:r>
                  <a:rPr lang="ar-SA" b="1" dirty="0">
                    <a:latin typeface="Calibri" panose="020F0502020204030204" pitchFamily="34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رشدتولید</a:t>
                </a:r>
                <a:r>
                  <a:rPr lang="en-US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𝐆𝐃𝐏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جاری</m:t>
                        </m:r>
                        <m:r>
                          <a:rPr lang="fa-IR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سال</m:t>
                        </m:r>
                        <m:r>
                          <a:rPr lang="fa-IR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داخلی</m:t>
                        </m:r>
                        <m:r>
                          <a:rPr lang="fa-IR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ناخالص</m:t>
                        </m:r>
                        <m:r>
                          <a:rPr lang="fa-IR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تولید</m:t>
                        </m:r>
                        <m:r>
                          <a:rPr lang="ar-SA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ar-SA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akkal Majalla" panose="02000000000000000000" pitchFamily="2" charset="-78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𝑮𝑫𝑷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قبل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سال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داخلی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 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ناخالص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تولید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ar-SA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 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𝑮𝑫𝑷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قبل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سال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  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داخلی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 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ناخالص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تولید</m:t>
                        </m:r>
                        <m:r>
                          <a:rPr lang="fa-IR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X</a:t>
                </a:r>
                <a:r>
                  <a:rPr lang="fa-IR" b="1" dirty="0">
                    <a:latin typeface="Calibri" panose="020F0502020204030204" pitchFamily="34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100</a:t>
                </a:r>
                <a:endParaRPr lang="en-US" dirty="0"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998" y="1593277"/>
                <a:ext cx="8060182" cy="5940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539998" y="4811556"/>
            <a:ext cx="8590280" cy="3886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معمولاً از نمودارهای 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رشد تولید ناخالص داخلی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برای نشان دادن 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رشد اقتصادی کشورها 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استفاده می کنند.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8362" y="5424226"/>
            <a:ext cx="10327640" cy="685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اقتصاددانان به ما می گویند که شاخص های مربوط </a:t>
            </a:r>
            <a:r>
              <a:rPr lang="ar-SA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به</a:t>
            </a:r>
            <a:r>
              <a:rPr lang="fa-IR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</a:t>
            </a:r>
            <a:r>
              <a:rPr lang="ar-SA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شد 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کمی اقتصاد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وا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فزایش تولید ناخالص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به </a:t>
            </a:r>
            <a:r>
              <a:rPr lang="ar-SA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تنهایی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نمی تواند نشان دهندۀ </a:t>
            </a:r>
            <a:r>
              <a:rPr lang="ar-SA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میزان پیشرفت 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یک کشور </a:t>
            </a:r>
            <a:r>
              <a:rPr lang="ar-SA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باشد</a:t>
            </a:r>
            <a:r>
              <a:rPr lang="fa-IR" sz="14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1040" y="2478515"/>
            <a:ext cx="11014962" cy="8104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اگر تولید ناخالص داخلی  کشور در سال جاری ،6000میلیارد و در سال قبل  2000میلیارد تومان باشد نرخ رشد تولید را محاسبه کنید؟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691638" y="3502296"/>
                <a:ext cx="9756901" cy="65733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a-I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تولید</m:t>
                    </m:r>
                    <m:r>
                      <a:rPr lang="fa-I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رشد</m:t>
                    </m:r>
                    <m:r>
                      <a:rPr lang="fa-I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نرخ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a-I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  <m:t>60</m:t>
                        </m:r>
                        <m:r>
                          <m:rPr>
                            <m:nor/>
                          </m:rPr>
                          <a:rPr lang="fa-IR" sz="2000">
                            <a:solidFill>
                              <a:schemeClr val="tx1"/>
                            </a:solidFill>
                            <a:cs typeface="B Titr" panose="00000700000000000000" pitchFamily="2" charset="-78"/>
                          </a:rPr>
                          <m:t>00</m:t>
                        </m:r>
                        <m:r>
                          <a:rPr lang="fa-I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fa-IR" sz="2000" b="0" i="0" smtClean="0">
                            <a:solidFill>
                              <a:schemeClr val="tx1"/>
                            </a:solidFill>
                            <a:cs typeface="B Titr" panose="00000700000000000000" pitchFamily="2" charset="-78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a-IR" sz="2000">
                            <a:solidFill>
                              <a:schemeClr val="tx1"/>
                            </a:solidFill>
                            <a:cs typeface="B Titr" panose="00000700000000000000" pitchFamily="2" charset="-78"/>
                          </a:rPr>
                          <m:t>000</m:t>
                        </m:r>
                      </m:num>
                      <m:den>
                        <m:r>
                          <m:rPr>
                            <m:nor/>
                          </m:rPr>
                          <a:rPr lang="fa-IR" sz="2000">
                            <a:solidFill>
                              <a:schemeClr val="tx1"/>
                            </a:solidFill>
                            <a:cs typeface="B Titr" panose="00000700000000000000" pitchFamily="2" charset="-78"/>
                          </a:rPr>
                          <m:t>200</m:t>
                        </m:r>
                      </m:den>
                    </m:f>
                    <m:r>
                      <a:rPr lang="fa-I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cs typeface="B Titr" panose="00000700000000000000" pitchFamily="2" charset="-78"/>
                  </a:rPr>
                  <a:t>=</a:t>
                </a:r>
                <a:r>
                  <a:rPr lang="fa-IR" sz="2000" dirty="0" smtClean="0">
                    <a:solidFill>
                      <a:schemeClr val="tx1"/>
                    </a:solidFill>
                    <a:cs typeface="B Titr" panose="00000700000000000000" pitchFamily="2" charset="-78"/>
                  </a:rPr>
                  <a:t>میلیارد تومان  200</a:t>
                </a:r>
                <a:endParaRPr lang="en-US" sz="2000" dirty="0">
                  <a:solidFill>
                    <a:schemeClr val="tx1"/>
                  </a:solidFill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38" y="3502296"/>
                <a:ext cx="9756901" cy="65733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10478261" y="4329561"/>
            <a:ext cx="1107440" cy="44274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نکته: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99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698492"/>
              </p:ext>
            </p:extLst>
          </p:nvPr>
        </p:nvGraphicFramePr>
        <p:xfrm>
          <a:off x="2062480" y="932476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6023013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778830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1683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1787958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06326099"/>
                    </a:ext>
                  </a:extLst>
                </a:gridCol>
              </a:tblGrid>
              <a:tr h="353430">
                <a:tc>
                  <a:txBody>
                    <a:bodyPr/>
                    <a:lstStyle/>
                    <a:p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پیتزا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شکلات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48852"/>
                  </a:ext>
                </a:extLst>
              </a:tr>
              <a:tr h="35343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سال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)قیمت</a:t>
                      </a:r>
                      <a:r>
                        <a:rPr lang="en-US" b="1" dirty="0" smtClean="0">
                          <a:cs typeface="B Titr" panose="00000700000000000000" pitchFamily="2" charset="-78"/>
                        </a:rPr>
                        <a:t>P</a:t>
                      </a:r>
                      <a:r>
                        <a:rPr lang="fa-IR" b="1" dirty="0" smtClean="0">
                          <a:cs typeface="B Titr" panose="00000700000000000000" pitchFamily="2" charset="-78"/>
                        </a:rPr>
                        <a:t>(</a:t>
                      </a:r>
                      <a:endParaRPr lang="en-US" b="1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 smtClean="0">
                          <a:cs typeface="B Titr" panose="00000700000000000000" pitchFamily="2" charset="-78"/>
                        </a:rPr>
                        <a:t>)</a:t>
                      </a:r>
                      <a:r>
                        <a:rPr lang="en-US" b="1" dirty="0" smtClean="0">
                          <a:cs typeface="B Titr" panose="00000700000000000000" pitchFamily="2" charset="-78"/>
                        </a:rPr>
                        <a:t>q</a:t>
                      </a:r>
                      <a:r>
                        <a:rPr lang="fa-IR" dirty="0" smtClean="0">
                          <a:cs typeface="B Titr" panose="00000700000000000000" pitchFamily="2" charset="-78"/>
                        </a:rPr>
                        <a:t>مقدار(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 smtClean="0">
                          <a:cs typeface="B Titr" panose="00000700000000000000" pitchFamily="2" charset="-78"/>
                        </a:rPr>
                        <a:t>)</a:t>
                      </a:r>
                      <a:r>
                        <a:rPr lang="en-US" b="1" dirty="0" smtClean="0">
                          <a:cs typeface="B Titr" panose="00000700000000000000" pitchFamily="2" charset="-78"/>
                        </a:rPr>
                        <a:t>p</a:t>
                      </a:r>
                      <a:r>
                        <a:rPr lang="fa-IR" dirty="0" smtClean="0">
                          <a:cs typeface="B Titr" panose="00000700000000000000" pitchFamily="2" charset="-78"/>
                        </a:rPr>
                        <a:t>قیمت(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="1" dirty="0" smtClean="0">
                          <a:cs typeface="B Titr" panose="00000700000000000000" pitchFamily="2" charset="-78"/>
                        </a:rPr>
                        <a:t>)</a:t>
                      </a:r>
                      <a:r>
                        <a:rPr lang="en-US" b="1" dirty="0" smtClean="0">
                          <a:cs typeface="B Titr" panose="00000700000000000000" pitchFamily="2" charset="-78"/>
                        </a:rPr>
                        <a:t>q</a:t>
                      </a:r>
                      <a:r>
                        <a:rPr lang="fa-IR" dirty="0" smtClean="0">
                          <a:cs typeface="B Titr" panose="00000700000000000000" pitchFamily="2" charset="-78"/>
                        </a:rPr>
                        <a:t>مقدار(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004911"/>
                  </a:ext>
                </a:extLst>
              </a:tr>
              <a:tr h="35343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1395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10000تومان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400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2000تومان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1000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784661"/>
                  </a:ext>
                </a:extLst>
              </a:tr>
              <a:tr h="35343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1396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11000تومان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500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2500تومان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1100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53786"/>
                  </a:ext>
                </a:extLst>
              </a:tr>
              <a:tr h="35343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1397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12000تومان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600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3000تومان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Titr" panose="00000700000000000000" pitchFamily="2" charset="-78"/>
                        </a:rPr>
                        <a:t>1200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34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062480" y="443698"/>
            <a:ext cx="8280400" cy="338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تولیدناخالص داخلی را برای اقتصادی با دو کالا وقیمت های زیر به صورت اسمی و واقعی محاسبه کنید 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86280" y="3020298"/>
            <a:ext cx="8280400" cy="1432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                       تومان6،000،000 =(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1000 × 2000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)+ (400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×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10،000 ) سال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: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1395 </a:t>
            </a:r>
            <a:endParaRPr lang="en-US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                       تومان8،250،000 =(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1100 × 2500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)+( 500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×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11،000)سال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: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1396 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                      تومان10،800،000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=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(1200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× 3000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)+ (600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× 12000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)سال:1397  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647763" y="3078308"/>
            <a:ext cx="72325" cy="58163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3609585" y="3717957"/>
            <a:ext cx="81627" cy="561920"/>
          </a:xfrm>
          <a:prstGeom prst="leftBrace">
            <a:avLst>
              <a:gd name="adj1" fmla="val 8333"/>
              <a:gd name="adj2" fmla="val 4217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21634" y="3357851"/>
            <a:ext cx="1248111" cy="3787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37/5%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28519" y="3930626"/>
            <a:ext cx="1434340" cy="3492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30/9%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51519" y="2751773"/>
            <a:ext cx="2142546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/>
            <a:r>
              <a:rPr lang="fa-IR" sz="1400" dirty="0">
                <a:latin typeface="Yekan-New-Medium"/>
                <a:cs typeface="B Titr" panose="00000700000000000000" pitchFamily="2" charset="-78"/>
              </a:rPr>
              <a:t>محاسبه</a:t>
            </a:r>
            <a:r>
              <a:rPr lang="en-US" sz="1400" b="1" dirty="0">
                <a:latin typeface="TimesNewRomanPS-BoldMT"/>
                <a:cs typeface="B Titr" panose="00000700000000000000" pitchFamily="2" charset="-78"/>
              </a:rPr>
              <a:t>GDP</a:t>
            </a:r>
            <a:r>
              <a:rPr lang="fa-IR" sz="1400" dirty="0">
                <a:latin typeface="Yekan-New-Medium"/>
                <a:cs typeface="B Titr" panose="00000700000000000000" pitchFamily="2" charset="-78"/>
              </a:rPr>
              <a:t>اسمي در هر سال</a:t>
            </a:r>
            <a:r>
              <a:rPr lang="fa-IR" sz="1400" dirty="0">
                <a:cs typeface="B Titr" panose="00000700000000000000" pitchFamily="2" charset="-78"/>
              </a:rPr>
              <a:t> 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18" name="Flowchart: Punched Tape 17"/>
          <p:cNvSpPr/>
          <p:nvPr/>
        </p:nvSpPr>
        <p:spPr>
          <a:xfrm>
            <a:off x="2221634" y="2839139"/>
            <a:ext cx="911860" cy="469457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افزایش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2046" y="4456025"/>
            <a:ext cx="757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solidFill>
                  <a:srgbClr val="242021"/>
                </a:solidFill>
                <a:latin typeface="Yekan-New-Medium"/>
                <a:cs typeface="B Titr" panose="00000700000000000000" pitchFamily="2" charset="-78"/>
              </a:rPr>
              <a:t>محاسبه</a:t>
            </a:r>
            <a:r>
              <a:rPr lang="en-US" sz="1400" b="1" dirty="0">
                <a:solidFill>
                  <a:srgbClr val="242021"/>
                </a:solidFill>
                <a:latin typeface="TimesNewRomanPS-BoldMT"/>
                <a:cs typeface="B Titr" panose="00000700000000000000" pitchFamily="2" charset="-78"/>
              </a:rPr>
              <a:t>GDP</a:t>
            </a:r>
            <a:r>
              <a:rPr lang="fa-IR" dirty="0">
                <a:solidFill>
                  <a:srgbClr val="242021"/>
                </a:solidFill>
                <a:latin typeface="Yekan-New-Medium"/>
                <a:cs typeface="B Titr" panose="00000700000000000000" pitchFamily="2" charset="-78"/>
              </a:rPr>
              <a:t>واقعي در هر سال با استفاده از سال 1395به عنوان سال پایه</a:t>
            </a:r>
            <a:r>
              <a:rPr lang="fa-IR" dirty="0">
                <a:cs typeface="B Titr" panose="00000700000000000000" pitchFamily="2" charset="-78"/>
              </a:rPr>
              <a:t> </a:t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9290" y="4925749"/>
            <a:ext cx="821944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dirty="0">
                <a:solidFill>
                  <a:srgbClr val="242021"/>
                </a:solidFill>
                <a:latin typeface="Yekan-New"/>
                <a:cs typeface="B Titr" panose="00000700000000000000" pitchFamily="2" charset="-78"/>
              </a:rPr>
              <a:t>ت</a:t>
            </a:r>
            <a:r>
              <a:rPr lang="fa-IR" dirty="0" smtClean="0">
                <a:solidFill>
                  <a:srgbClr val="242021"/>
                </a:solidFill>
                <a:latin typeface="Yekan-New"/>
                <a:cs typeface="B Titr" panose="00000700000000000000" pitchFamily="2" charset="-78"/>
              </a:rPr>
              <a:t>ومان6،000،000 </a:t>
            </a:r>
            <a:r>
              <a:rPr lang="fa-IR" dirty="0">
                <a:solidFill>
                  <a:srgbClr val="242021"/>
                </a:solidFill>
                <a:latin typeface="Yekan-New"/>
                <a:cs typeface="B Titr" panose="00000700000000000000" pitchFamily="2" charset="-78"/>
              </a:rPr>
              <a:t>= 1000 × 2000 + 400 × </a:t>
            </a:r>
            <a:r>
              <a:rPr lang="fa-IR" dirty="0" smtClean="0">
                <a:solidFill>
                  <a:srgbClr val="242021"/>
                </a:solidFill>
                <a:latin typeface="Yekan-New"/>
                <a:cs typeface="B Titr" panose="00000700000000000000" pitchFamily="2" charset="-78"/>
              </a:rPr>
              <a:t>10000سال :  1395                        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تومان7،200،000 </a:t>
            </a:r>
            <a:r>
              <a:rPr lang="fa-IR" dirty="0">
                <a:cs typeface="B Titr" panose="00000700000000000000" pitchFamily="2" charset="-78"/>
              </a:rPr>
              <a:t>= 1100 × 2000 + 500 × 10،000 :</a:t>
            </a:r>
            <a:r>
              <a:rPr lang="fa-IR" dirty="0" smtClean="0">
                <a:cs typeface="B Titr" panose="00000700000000000000" pitchFamily="2" charset="-78"/>
              </a:rPr>
              <a:t>1396                  </a:t>
            </a:r>
            <a:endParaRPr lang="fa-IR" dirty="0">
              <a:cs typeface="B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anose="00000700000000000000" pitchFamily="2" charset="-78"/>
              </a:rPr>
              <a:t>                            تومان8،400،000 </a:t>
            </a:r>
            <a:r>
              <a:rPr lang="fa-IR" dirty="0">
                <a:cs typeface="B Titr" panose="00000700000000000000" pitchFamily="2" charset="-78"/>
              </a:rPr>
              <a:t>= 1200 × 2000 ̒ + 600 × 10،000 :</a:t>
            </a:r>
            <a:r>
              <a:rPr lang="fa-IR" dirty="0" smtClean="0">
                <a:cs typeface="B Titr" panose="00000700000000000000" pitchFamily="2" charset="-78"/>
              </a:rPr>
              <a:t>1397          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Titr" panose="00000700000000000000" pitchFamily="2" charset="-78"/>
              </a:rPr>
              <a:t>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1" name="Right Brace 20"/>
          <p:cNvSpPr/>
          <p:nvPr/>
        </p:nvSpPr>
        <p:spPr>
          <a:xfrm flipH="1">
            <a:off x="3657065" y="4919658"/>
            <a:ext cx="109710" cy="69342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3682797" y="5768805"/>
            <a:ext cx="111760" cy="61375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36800" y="5078685"/>
            <a:ext cx="1017780" cy="3121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20%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2378330" y="5882640"/>
            <a:ext cx="934720" cy="38608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16/7%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194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3109" y="389773"/>
            <a:ext cx="4121641" cy="4216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شاخص‌های دیگر اندازه گیری پیشرفت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اقتصادی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436" y="2009140"/>
            <a:ext cx="1018032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شاخص دهک ها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:یکی از شاخص‌های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سنجش وضعیت توزیع درآمد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است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 </a:t>
            </a:r>
            <a:r>
              <a:rPr lang="ar-SA" sz="20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به منظور نشان دادن </a:t>
            </a:r>
            <a:r>
              <a:rPr lang="ar-SA" sz="2000" dirty="0" smtClean="0">
                <a:solidFill>
                  <a:srgbClr val="C00000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پیشرفت هایی </a:t>
            </a:r>
            <a:r>
              <a:rPr lang="ar-SA" sz="20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که در زمینه </a:t>
            </a:r>
            <a:r>
              <a:rPr lang="ar-SA" sz="2000" dirty="0" smtClean="0">
                <a:solidFill>
                  <a:srgbClr val="C00000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عدالت اقتصادی </a:t>
            </a:r>
            <a:r>
              <a:rPr lang="ar-SA" sz="2000" dirty="0" smtClean="0"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روی داده است، استفاده می شود.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به این ترتیب که مردم به </a:t>
            </a:r>
            <a:r>
              <a:rPr lang="fa-IR" sz="20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۱۰</a:t>
            </a:r>
            <a:r>
              <a:rPr lang="ar-SA" sz="20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گروه  مساوی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جمعیتی تقسیم می‌شوند و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از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سطح </a:t>
            </a:r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درآمد </a:t>
            </a:r>
            <a:r>
              <a:rPr lang="ar-SA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کم</a:t>
            </a:r>
            <a:r>
              <a:rPr lang="fa-IR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ar-SA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به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درآمد</a:t>
            </a:r>
            <a:r>
              <a:rPr lang="ar-SA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بیشتر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مرتب می‌شوند </a:t>
            </a:r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گروه اول کمترین درصد درآمد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ملی و گروه دهم و آخر </a:t>
            </a:r>
            <a:r>
              <a:rPr lang="ar-SA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بیشترین درصد درآمد ملی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 دارا هستند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27858" y="3501346"/>
            <a:ext cx="193674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bliqueBottomLef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وضعیت توزیع درآمد:</a:t>
            </a:r>
            <a:endParaRPr 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45030" y="3944156"/>
                <a:ext cx="10641607" cy="62914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dirty="0" smtClean="0"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با محاسبه نسبت دهک دهم به دهک اول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</m:ctrlPr>
                      </m:fPr>
                      <m:num>
                        <m:r>
                          <a:rPr lang="fa-IR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fa-IR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دهم</m:t>
                        </m:r>
                        <m:r>
                          <a:rPr lang="fa-IR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 </m:t>
                        </m:r>
                        <m:r>
                          <a:rPr lang="fa-IR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دهک</m:t>
                        </m:r>
                        <m:r>
                          <a:rPr lang="fa-IR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  <m:r>
                          <a:rPr lang="ar-S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اول</m:t>
                        </m:r>
                        <m:r>
                          <a:rPr lang="ar-S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دهک</m:t>
                        </m:r>
                        <m:r>
                          <a:rPr lang="ar-S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ar-S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Titr" panose="00000700000000000000" pitchFamily="2" charset="-78"/>
                          </a:rPr>
                          <m:t> </m:t>
                        </m:r>
                      </m:den>
                    </m:f>
                  </m:oMath>
                </a14:m>
                <a:r>
                  <a:rPr lang="ar-SA" dirty="0">
                    <a:solidFill>
                      <a:srgbClr val="C00000"/>
                    </a:solidFill>
                    <a:latin typeface="B Titr" panose="00000700000000000000" pitchFamily="2" charset="-78"/>
                    <a:ea typeface="Calibri" panose="020F0502020204030204" pitchFamily="34" charset="0"/>
                    <a:cs typeface="B Titr" panose="00000700000000000000" pitchFamily="2" charset="-78"/>
                  </a:rPr>
                  <a:t>  </a:t>
                </a:r>
                <a:r>
                  <a:rPr lang="ar-SA" dirty="0" smtClean="0">
                    <a:solidFill>
                      <a:srgbClr val="C00000"/>
                    </a:solidFill>
                    <a:latin typeface="B Titr" panose="00000700000000000000" pitchFamily="2" charset="-78"/>
                    <a:ea typeface="Calibri" panose="020F0502020204030204" pitchFamily="34" charset="0"/>
                    <a:cs typeface="B Titr" panose="00000700000000000000" pitchFamily="2" charset="-78"/>
                  </a:rPr>
                  <a:t>) </a:t>
                </a:r>
                <a:r>
                  <a:rPr lang="ar-SA" dirty="0"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شاخصی  بدست می آید که برای</a:t>
                </a:r>
                <a:r>
                  <a:rPr lang="ar-SA" u="sng" dirty="0"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 مقایسه </a:t>
                </a:r>
                <a:r>
                  <a:rPr lang="ar-SA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وضعیت توزیع درآمد </a:t>
                </a:r>
                <a:r>
                  <a:rPr lang="ar-SA" dirty="0"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به کار </a:t>
                </a:r>
                <a:r>
                  <a:rPr lang="ar-SA" dirty="0" smtClean="0"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می‌رود</a:t>
                </a:r>
                <a:r>
                  <a:rPr lang="fa-IR" dirty="0" smtClean="0"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30" y="3944156"/>
                <a:ext cx="10641607" cy="629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64436" y="4942635"/>
            <a:ext cx="10264081" cy="507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Top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هرچه این نسبت بدست آمده 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بیشتر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باشد 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توزیع درآمد نامناسب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است و هر چه این 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نسبت کمتر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باشد 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توزیع درآمد مناسب تر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است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59220" y="5731652"/>
            <a:ext cx="10264081" cy="5296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نکته: سهم هر دهک از سهم دهک ماقبل خود بزرگ تر یا مساوی و از سهم دهک بعدی کوچک تر یا مساوی خواهد بود.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539" y="958383"/>
            <a:ext cx="92572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b="1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پ</a:t>
            </a:r>
            <a:r>
              <a:rPr lang="fa-IR" b="1" u="sng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یشرفت</a:t>
            </a:r>
            <a:r>
              <a:rPr lang="fa-IR" b="1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کشور فقط </a:t>
            </a:r>
            <a:r>
              <a:rPr lang="fa-IR" b="1" u="sng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محدود به رشد کمی </a:t>
            </a:r>
            <a:r>
              <a:rPr lang="fa-IR" b="1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آن، یعنی افزایش</a:t>
            </a:r>
            <a:r>
              <a:rPr lang="fa-IR" b="1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تولید ناخالص داخلی </a:t>
            </a:r>
            <a:r>
              <a:rPr lang="fa-IR" b="1" u="sng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نیست</a:t>
            </a:r>
            <a:r>
              <a:rPr lang="fa-IR" b="1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؛ بلکه ابعاد دیگری نیز </a:t>
            </a:r>
            <a:r>
              <a:rPr lang="fa-IR" b="1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دارد .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148252" y="1423004"/>
            <a:ext cx="802228" cy="586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01538"/>
              </p:ext>
            </p:extLst>
          </p:nvPr>
        </p:nvGraphicFramePr>
        <p:xfrm>
          <a:off x="1513840" y="528323"/>
          <a:ext cx="4329748" cy="322846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88826">
                  <a:extLst>
                    <a:ext uri="{9D8B030D-6E8A-4147-A177-3AD203B41FA5}">
                      <a16:colId xmlns:a16="http://schemas.microsoft.com/office/drawing/2014/main" val="2236741960"/>
                    </a:ext>
                  </a:extLst>
                </a:gridCol>
                <a:gridCol w="1940922">
                  <a:extLst>
                    <a:ext uri="{9D8B030D-6E8A-4147-A177-3AD203B41FA5}">
                      <a16:colId xmlns:a16="http://schemas.microsoft.com/office/drawing/2014/main" val="2152379959"/>
                    </a:ext>
                  </a:extLst>
                </a:gridCol>
              </a:tblGrid>
              <a:tr h="26046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سهم دهک اول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    درصد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835909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سهم دهک دوم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4  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355616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سهم دهک سوم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5 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995560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سهم دهک چهارم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6  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804942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سهم دهک پنجم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7   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0221686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سهم دهک ششم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8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818813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سهم دهک هفتم 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10 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870769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سهم دهک هشتم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12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378738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سهم دهک نهم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16  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24892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سهم دهک دهم 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29  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340182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 کل جمعیت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100درصد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249796"/>
                  </a:ext>
                </a:extLst>
              </a:tr>
            </a:tbl>
          </a:graphicData>
        </a:graphic>
      </p:graphicFrame>
      <p:sp>
        <p:nvSpPr>
          <p:cNvPr id="11" name="Horizontal Scroll 10"/>
          <p:cNvSpPr/>
          <p:nvPr/>
        </p:nvSpPr>
        <p:spPr>
          <a:xfrm>
            <a:off x="9560560" y="528323"/>
            <a:ext cx="1564640" cy="47751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مسئله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1909" y="903755"/>
            <a:ext cx="526446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ar-SA" sz="20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 کشوری با ده میلیون نفر جمعیت، درآمد ملی </a:t>
            </a:r>
            <a:r>
              <a:rPr lang="ar-SA" sz="20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معادل</a:t>
            </a:r>
            <a:r>
              <a:rPr lang="fa-IR" sz="20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    50،000</a:t>
            </a:r>
            <a:r>
              <a:rPr lang="ar-SA" sz="20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میلیارد </a:t>
            </a:r>
            <a:r>
              <a:rPr lang="ar-SA" sz="20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ریال است. اگر فرض کنیم که توزیع درآمد در این کشور دقیقاً مطابق با درصدهای مشخص شده در جدول </a:t>
            </a:r>
            <a:r>
              <a:rPr lang="ar-SA" sz="20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است</a:t>
            </a:r>
            <a:r>
              <a:rPr lang="ar-SA" sz="20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سهم هر دهک از درآمد ملی را تعیین کنید.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49435" y="4047283"/>
            <a:ext cx="8321040" cy="19845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  <a:scene3d>
            <a:camera prst="obliqueBottomRight"/>
            <a:lightRig rig="threePt" dir="t"/>
          </a:scene3d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2000  =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50،000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4%   دهک دوم            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1500 =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50،000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3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%    دهک اول                  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  <a:tabLst>
                <a:tab pos="1257300" algn="l"/>
                <a:tab pos="3558540" algn="l"/>
                <a:tab pos="4000500" algn="l"/>
              </a:tabLs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3000 =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50،000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6%  دهک چهارم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	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2500 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=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50،000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5%   دهک سوم       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  <a:tabLst>
                <a:tab pos="1257300" algn="l"/>
                <a:tab pos="4000500" algn="l"/>
              </a:tabLs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4000=50،000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8% دهک ششم         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       3500=50،000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7%    دهک پنجم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  <a:tabLst>
                <a:tab pos="1257300" algn="l"/>
                <a:tab pos="4000500" algn="l"/>
              </a:tabLs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6000=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50،000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12% دهک هشتم                              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5000=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50،000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10% دهک هفتم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  <a:tabLst>
                <a:tab pos="1257300" algn="l"/>
                <a:tab pos="4000500" algn="l"/>
              </a:tabLs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14500=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50،000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29% دهک دهم                                     8000 =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50،000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16% دهک نهم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7918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8342" y="284269"/>
            <a:ext cx="2986714" cy="3558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شاخص توسعه انسانی 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(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HDI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4160" y="818817"/>
            <a:ext cx="8150896" cy="3558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یکی از شاخص‌های رایج جهانی برای اندازه گیری پیشرفت اقتصادی کشورهای گوناگون </a:t>
            </a: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است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8720" y="3026777"/>
            <a:ext cx="10432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اگر معیارهای اندازه گیری رشد اقتصادی، یعنی رشد تولید ناخالص داخلی را با معیارهای اندازه گیری نابرابری درآمدی و نیز سایر شاخص ها نظیر شاخص امید به زندگی، میزان سواد و یا شاخص های مربوط به بهداشت ،ترکیب کنیم، تصویر کامل تری از پیشرفت اقتصادی یک کشور به دست می آوریم. </a:t>
            </a:r>
            <a:r>
              <a:rPr lang="en-US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lang="fa-IR" sz="1600" dirty="0" smtClean="0">
              <a:solidFill>
                <a:srgbClr val="181717"/>
              </a:solidFill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  <a:p>
            <a:pPr algn="r" rtl="1"/>
            <a:endParaRPr lang="fa-IR" sz="1600" dirty="0" smtClean="0">
              <a:solidFill>
                <a:srgbClr val="181717"/>
              </a:solidFill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  <a:p>
            <a:pPr algn="r" rtl="1"/>
            <a:endParaRPr lang="fa-IR" sz="1600" dirty="0" smtClean="0">
              <a:solidFill>
                <a:srgbClr val="181717"/>
              </a:solidFill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  <a:p>
            <a:pPr algn="r" rtl="1"/>
            <a:endParaRPr lang="en-US" sz="1600" dirty="0" smtClean="0">
              <a:solidFill>
                <a:srgbClr val="181717"/>
              </a:solidFill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  <a:p>
            <a:pPr algn="r" rtl="1"/>
            <a:r>
              <a:rPr lang="ar-SA" sz="16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شاخص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توسعۀ </a:t>
            </a:r>
            <a:r>
              <a:rPr lang="ar-SA" sz="16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انسانی </a:t>
            </a:r>
            <a:r>
              <a:rPr lang="fa-IR" sz="16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en-US" sz="16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HDI </a:t>
            </a:r>
            <a:r>
              <a:rPr lang="fa-IR" sz="16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)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ترکیبی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از این شاخص هاست </a:t>
            </a:r>
            <a:endParaRPr lang="fa-IR" sz="1600" dirty="0" smtClean="0">
              <a:solidFill>
                <a:srgbClr val="181717"/>
              </a:solidFill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  <a:p>
            <a:pPr algn="r" rtl="1"/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از این رو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تصویر بهتری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از </a:t>
            </a:r>
            <a:r>
              <a:rPr lang="ar-SA" sz="16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پیشرفت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کشور ارائه می دهد. </a:t>
            </a:r>
            <a:endParaRPr lang="fa-IR" sz="1600" dirty="0" smtClean="0">
              <a:solidFill>
                <a:srgbClr val="181717"/>
              </a:solidFill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27760" y="1445138"/>
            <a:ext cx="10013095" cy="63159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r"/>
            <a:r>
              <a:rPr lang="fa-IR" sz="16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مؤلفه </a:t>
            </a:r>
            <a:r>
              <a:rPr lang="fa-IR" sz="16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های تشکیل دهنده ی </a:t>
            </a:r>
            <a:r>
              <a:rPr lang="fa-IR" sz="16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شاخص توسعه </a:t>
            </a:r>
            <a:r>
              <a:rPr lang="fa-IR" sz="16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انسانی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:</a:t>
            </a:r>
            <a:b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1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-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میزان امید به زندگی در بدو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تولد2-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میانگین سالهای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تحصیل3- سرانه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درآمد ناخالص ملی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4-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شاخص های نابرابری </a:t>
            </a:r>
            <a:r>
              <a:rPr lang="fa-IR" sz="1600" dirty="0" smtClean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>   </a:t>
            </a:r>
            <a: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  <a:t/>
            </a:r>
            <a:br>
              <a:rPr lang="fa-IR" sz="1600" dirty="0">
                <a:solidFill>
                  <a:srgbClr val="242021"/>
                </a:solidFill>
                <a:latin typeface="BMitra"/>
                <a:cs typeface="B Titr" panose="00000700000000000000" pitchFamily="2" charset="-78"/>
              </a:rPr>
            </a:b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2709" y="2195780"/>
            <a:ext cx="974489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r"/>
            <a:r>
              <a:rPr lang="fa-IR" sz="16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مؤلفه هایی که درگزارشهای توسعه انسانی </a:t>
            </a:r>
            <a:r>
              <a:rPr lang="fa-IR" sz="1600" dirty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منعکس </a:t>
            </a:r>
            <a:r>
              <a:rPr lang="fa-IR" sz="1600" dirty="0" smtClean="0">
                <a:solidFill>
                  <a:srgbClr val="C00000"/>
                </a:solidFill>
                <a:latin typeface="BMitra"/>
                <a:cs typeface="B Titr" panose="00000700000000000000" pitchFamily="2" charset="-78"/>
              </a:rPr>
              <a:t>میشود:</a:t>
            </a:r>
          </a:p>
          <a:p>
            <a:pPr algn="r"/>
            <a:r>
              <a:rPr lang="fa-IR" sz="1600" dirty="0" smtClean="0">
                <a:cs typeface="B Titr" panose="00000700000000000000" pitchFamily="2" charset="-78"/>
              </a:rPr>
              <a:t>نرخ </a:t>
            </a:r>
            <a:r>
              <a:rPr lang="fa-IR" sz="1600" dirty="0">
                <a:cs typeface="B Titr" panose="00000700000000000000" pitchFamily="2" charset="-78"/>
              </a:rPr>
              <a:t>باروری، نابرابریهای جنسیتی، دسترسی به آب آشامیدنی سالم، بهداشت عمومی، </a:t>
            </a:r>
            <a:r>
              <a:rPr lang="fa-IR" sz="1600" dirty="0" smtClean="0">
                <a:cs typeface="B Titr" panose="00000700000000000000" pitchFamily="2" charset="-78"/>
              </a:rPr>
              <a:t>شاخص های </a:t>
            </a:r>
            <a:r>
              <a:rPr lang="fa-IR" sz="1600" dirty="0">
                <a:cs typeface="B Titr" panose="00000700000000000000" pitchFamily="2" charset="-78"/>
              </a:rPr>
              <a:t>فقر </a:t>
            </a:r>
            <a:endParaRPr lang="fa-IR" sz="1600" dirty="0" smtClean="0">
              <a:cs typeface="B Titr" panose="00000700000000000000" pitchFamily="2" charset="-78"/>
            </a:endParaRPr>
          </a:p>
          <a:p>
            <a:pPr algn="r"/>
            <a:r>
              <a:rPr lang="fa-IR" sz="1600" dirty="0" smtClean="0">
                <a:cs typeface="B Titr" panose="00000700000000000000" pitchFamily="2" charset="-78"/>
              </a:rPr>
              <a:t>وپایداری </a:t>
            </a:r>
            <a:r>
              <a:rPr lang="fa-IR" sz="1600" dirty="0">
                <a:cs typeface="B Titr" panose="00000700000000000000" pitchFamily="2" charset="-78"/>
              </a:rPr>
              <a:t>محیطی(مثل انرژیهای تجدیدشونده و فسیلی، کاهش </a:t>
            </a:r>
            <a:r>
              <a:rPr lang="fa-IR" sz="1600" dirty="0" smtClean="0">
                <a:cs typeface="B Titr" panose="00000700000000000000" pitchFamily="2" charset="-78"/>
              </a:rPr>
              <a:t>آلاینده های محیط زیست </a:t>
            </a:r>
            <a:r>
              <a:rPr lang="fa-IR" sz="1600" dirty="0">
                <a:cs typeface="B Titr" panose="00000700000000000000" pitchFamily="2" charset="-78"/>
              </a:rPr>
              <a:t>و </a:t>
            </a:r>
            <a:r>
              <a:rPr lang="fa-IR" sz="1600" dirty="0" smtClean="0">
                <a:cs typeface="B Titr" panose="00000700000000000000" pitchFamily="2" charset="-78"/>
              </a:rPr>
              <a:t>گازهای گلخانه ای و ...</a:t>
            </a: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17" y="3640183"/>
            <a:ext cx="5638800" cy="30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11598" y="435310"/>
            <a:ext cx="4532010" cy="60016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	</a:t>
            </a:r>
            <a:r>
              <a:rPr lang="ar-SA" sz="2400" b="1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الگوي پیشرفت اسلامی ـ </a:t>
            </a:r>
            <a:r>
              <a:rPr lang="ar-SA" sz="24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ایرا</a:t>
            </a:r>
            <a:r>
              <a:rPr lang="fa-IR" sz="2400" b="1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نی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4991" y="1221386"/>
            <a:ext cx="10176883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برخی از کشورها و سازمان های بین المللی در طول سده های گذشته ،از </a:t>
            </a:r>
            <a:r>
              <a:rPr lang="ar-SA" sz="2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شاخص های توسعه </a:t>
            </a:r>
            <a:r>
              <a:rPr lang="ar-SA" sz="2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 همچنین </a:t>
            </a:r>
            <a:r>
              <a:rPr lang="ar-SA" sz="2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نهادهایی</a:t>
            </a:r>
            <a:r>
              <a:rPr lang="ar-SA" sz="2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که </a:t>
            </a:r>
            <a:r>
              <a:rPr lang="ar-SA" sz="2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ظاهرا</a:t>
            </a:r>
            <a:r>
              <a:rPr lang="ar-SA" sz="2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ً با هدف </a:t>
            </a:r>
            <a:r>
              <a:rPr lang="ar-SA" sz="2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توسعۀ اقتصادی </a:t>
            </a:r>
            <a:r>
              <a:rPr lang="ar-SA" sz="2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به وجود آمده اند، برای </a:t>
            </a:r>
            <a:r>
              <a:rPr lang="ar-SA" sz="2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تحمیل الگوها </a:t>
            </a:r>
            <a:r>
              <a:rPr lang="ar-SA" sz="2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 </a:t>
            </a:r>
            <a:r>
              <a:rPr lang="ar-SA" sz="2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سبک زندگی غربی </a:t>
            </a:r>
            <a:r>
              <a:rPr lang="ar-SA" sz="2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استفاده کرده اند .در کشور ما هرچند تلاش هایی درجهت استقرار نظام اقتصادی اسلام صورت گرفته است؛ اما متأسفانه </a:t>
            </a:r>
            <a:r>
              <a:rPr lang="ar-SA" sz="2400" u="sng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نهادهای </a:t>
            </a:r>
            <a:r>
              <a:rPr lang="ar-SA" sz="2400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سرمایه داری</a:t>
            </a:r>
            <a:r>
              <a:rPr lang="ar-SA" sz="2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درجهت </a:t>
            </a:r>
            <a:r>
              <a:rPr lang="ar-SA" sz="2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انباشت ثروت </a:t>
            </a:r>
            <a:r>
              <a:rPr lang="ar-SA" sz="2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 دست </a:t>
            </a:r>
            <a:r>
              <a:rPr lang="ar-SA" sz="2400" u="sng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عده ای محدود </a:t>
            </a:r>
            <a:r>
              <a:rPr lang="ar-SA" sz="2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 </a:t>
            </a:r>
            <a:r>
              <a:rPr lang="ar-SA" sz="24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توزیع ناعادلانه </a:t>
            </a:r>
            <a:r>
              <a:rPr lang="ar-SA" sz="24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آن فعالیت دارند.  این نگرانی ها باعث شده است تا اندیشمندان کشورمان به فکر دستیابی به یک الگوی بومی برای پیشرفت باشند </a:t>
            </a:r>
            <a:r>
              <a:rPr lang="ar-SA" sz="24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.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5217" y="4823618"/>
            <a:ext cx="851216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الگوی پیشرفت اسلامی ـ ایرانی، آغاز حرکتی مستمر و بلندمدت است برای 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دستیابی به یک الگوی </a:t>
            </a:r>
            <a:r>
              <a:rPr lang="ar-SA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پیشرفت</a:t>
            </a:r>
            <a:r>
              <a:rPr lang="fa-IR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بومی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که با 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فرهنگ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ما سازگاری داشته </a:t>
            </a:r>
            <a:r>
              <a:rPr lang="ar-SA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باشد</a:t>
            </a:r>
            <a:r>
              <a:rPr lang="fa-IR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.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55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149" y="0"/>
            <a:ext cx="12958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822264" y="867862"/>
            <a:ext cx="149860" cy="413385"/>
            <a:chOff x="0" y="0"/>
            <a:chExt cx="150457" cy="413576"/>
          </a:xfrm>
        </p:grpSpPr>
        <p:sp>
          <p:nvSpPr>
            <p:cNvPr id="4" name="Shape 107083"/>
            <p:cNvSpPr/>
            <p:nvPr/>
          </p:nvSpPr>
          <p:spPr>
            <a:xfrm>
              <a:off x="0" y="0"/>
              <a:ext cx="150457" cy="413576"/>
            </a:xfrm>
            <a:custGeom>
              <a:avLst/>
              <a:gdLst/>
              <a:ahLst/>
              <a:cxnLst/>
              <a:rect l="0" t="0" r="0" b="0"/>
              <a:pathLst>
                <a:path w="150457" h="413576">
                  <a:moveTo>
                    <a:pt x="0" y="0"/>
                  </a:moveTo>
                  <a:lnTo>
                    <a:pt x="150457" y="0"/>
                  </a:lnTo>
                  <a:lnTo>
                    <a:pt x="150457" y="358153"/>
                  </a:lnTo>
                  <a:lnTo>
                    <a:pt x="95021" y="413576"/>
                  </a:lnTo>
                  <a:lnTo>
                    <a:pt x="0" y="413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97B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Shape 107085"/>
            <p:cNvSpPr/>
            <p:nvPr/>
          </p:nvSpPr>
          <p:spPr>
            <a:xfrm>
              <a:off x="30549" y="52264"/>
              <a:ext cx="89357" cy="89370"/>
            </a:xfrm>
            <a:custGeom>
              <a:avLst/>
              <a:gdLst/>
              <a:ahLst/>
              <a:cxnLst/>
              <a:rect l="0" t="0" r="0" b="0"/>
              <a:pathLst>
                <a:path w="89357" h="89370">
                  <a:moveTo>
                    <a:pt x="44679" y="0"/>
                  </a:moveTo>
                  <a:cubicBezTo>
                    <a:pt x="69355" y="0"/>
                    <a:pt x="89357" y="20015"/>
                    <a:pt x="89357" y="44691"/>
                  </a:cubicBezTo>
                  <a:cubicBezTo>
                    <a:pt x="89357" y="69367"/>
                    <a:pt x="69355" y="89370"/>
                    <a:pt x="44679" y="89370"/>
                  </a:cubicBezTo>
                  <a:cubicBezTo>
                    <a:pt x="20003" y="89370"/>
                    <a:pt x="0" y="69367"/>
                    <a:pt x="0" y="44691"/>
                  </a:cubicBezTo>
                  <a:cubicBezTo>
                    <a:pt x="0" y="20015"/>
                    <a:pt x="20003" y="0"/>
                    <a:pt x="44679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33154" y="898461"/>
            <a:ext cx="870712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1" i="0" u="none" strike="noStrike" cap="none" normalizeH="0" baseline="0" dirty="0" smtClean="0">
                <a:ln>
                  <a:noFill/>
                </a:ln>
                <a:solidFill>
                  <a:srgbClr val="E72582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نقشۀ راه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Titr" panose="000007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 این درس می خواهیم دربارۀ رشد و پیشرفت اقتصادی گفت وگو کنیم.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181717"/>
              </a:solidFill>
              <a:effectLst/>
              <a:latin typeface="B Mitra" panose="00000400000000000000" pitchFamily="2" charset="-78"/>
              <a:ea typeface="B Mitra" panose="00000400000000000000" pitchFamily="2" charset="-78"/>
              <a:cs typeface="B Titr" panose="000007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endParaRPr kumimoji="0" lang="ar-SA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3744" y="2495846"/>
            <a:ext cx="6721942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r" rtl="1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1- </a:t>
            </a:r>
            <a:r>
              <a:rPr lang="ar-SA" altLang="en-US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نرخ </a:t>
            </a:r>
            <a:r>
              <a:rPr lang="ar-SA" altLang="en-US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رشد اقتصادی </a:t>
            </a:r>
            <a:r>
              <a:rPr lang="en-US" altLang="en-US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)</a:t>
            </a:r>
            <a:r>
              <a:rPr lang="ar-SA" altLang="en-US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رشد تولید ناخالص داخلی</a:t>
            </a:r>
            <a:r>
              <a:rPr lang="en-US" altLang="en-US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(</a:t>
            </a:r>
            <a:r>
              <a:rPr lang="ar-SA" altLang="en-US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را محاسبه کنیم .</a:t>
            </a:r>
            <a:endParaRPr lang="en-US" altLang="en-US" dirty="0">
              <a:cs typeface="B Titr" panose="00000700000000000000" pitchFamily="2" charset="-78"/>
            </a:endParaRPr>
          </a:p>
          <a:p>
            <a:pPr lvl="0" algn="r" rtl="1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en-US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fa-IR" altLang="en-US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2-</a:t>
            </a:r>
            <a:r>
              <a:rPr lang="ar-SA" altLang="en-US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وضعیت </a:t>
            </a:r>
            <a:r>
              <a:rPr lang="ar-SA" altLang="en-US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توزیع درآمد افراد یک جامعه را براساس سهم دهک ها محاسبه کنیم.</a:t>
            </a:r>
            <a:endParaRPr lang="en-US" altLang="en-US" dirty="0">
              <a:cs typeface="B Titr" panose="00000700000000000000" pitchFamily="2" charset="-78"/>
            </a:endParaRPr>
          </a:p>
          <a:p>
            <a:pPr lvl="0" algn="r" rtl="1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en-US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</a:t>
            </a:r>
            <a:r>
              <a:rPr lang="fa-IR" altLang="en-US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3-</a:t>
            </a:r>
            <a:r>
              <a:rPr lang="ar-SA" altLang="en-US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دربارۀ </a:t>
            </a:r>
            <a:r>
              <a:rPr lang="ar-SA" altLang="en-US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شاخص توسعۀ انسانی توضیح دهیم</a:t>
            </a:r>
            <a:endParaRPr lang="ar-SA" altLang="en-US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64678" y="3447992"/>
            <a:ext cx="3055645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 پایان این درس خواهیم </a:t>
            </a:r>
            <a:r>
              <a:rPr lang="ar-SA" altLang="en-US" sz="2000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توانست</a:t>
            </a:r>
            <a:r>
              <a:rPr lang="ar-SA" altLang="en-US" dirty="0" smtClean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:</a:t>
            </a:r>
            <a:endParaRPr lang="en-US" alt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8126738" y="2319177"/>
            <a:ext cx="520362" cy="2859160"/>
          </a:xfrm>
          <a:prstGeom prst="rightBrace">
            <a:avLst>
              <a:gd name="adj1" fmla="val 8333"/>
              <a:gd name="adj2" fmla="val 4826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17" y="3706229"/>
            <a:ext cx="9723120" cy="1347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زمینه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سازی، برای بنگاه های تولیدی که بتوانند تولیدشان را از افزایش دهند و بتوانند کسب و کار و داد و ستد آن را بهبود دهند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 رشد و پیشرفت است که نقطه مقابل رکود است برای رسیدن به پیشرفت اقتصادی چند مولفه مورد نیاز است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که مهمترین آن ها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endParaRPr lang="en-US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892901" y="681864"/>
            <a:ext cx="2113280" cy="5181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طرح مسئله</a:t>
            </a:r>
            <a:endParaRPr lang="en-US" sz="24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1038" y="1372124"/>
            <a:ext cx="6059858" cy="8858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ما در اقتصاد کشورهایی را که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از قدرت تولیدی بالاتر و درآمد بیشتری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برخوردار باشد کشورهای پیشرفته در نظر می گیریم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1038" y="2380606"/>
            <a:ext cx="6096000" cy="9814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حال این افزایش قدرت تولید  کشوردر گرو </a:t>
            </a:r>
            <a:r>
              <a:rPr lang="ar-SA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افزایش قدرت تولید شرکت هاي تولیدي و سازوکارهاي مناسب براي ایجاد کسب و کار و دادوستدهاي مناسب است.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51817" y="5839094"/>
            <a:ext cx="2931886" cy="4854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1-رشد اقتصادی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46451" y="5825120"/>
            <a:ext cx="3701143" cy="531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2-شاخص های توسعه انسانی (بهداشت،میزان سواد،امید به زندگی)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797142" y="5176378"/>
            <a:ext cx="304799" cy="62713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154055" y="5149341"/>
            <a:ext cx="287383" cy="61917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39158" y="5804799"/>
            <a:ext cx="2770775" cy="554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شاخص توزیع عادلانه درآمد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27659" y="5149341"/>
            <a:ext cx="287383" cy="61917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17" y="362057"/>
            <a:ext cx="3236977" cy="25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2055" y="2129858"/>
            <a:ext cx="315182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>
            <a:spAutoFit/>
          </a:bodyPr>
          <a:lstStyle/>
          <a:p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چگونه می توان تولید را افزایش داد؟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9645" y="2862409"/>
            <a:ext cx="211468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1-سرمایه گذاری بیشتر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6192" y="2865568"/>
            <a:ext cx="43043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-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به کارگیری روشهای بهتر و تکنولوژی پیشرفته تر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684" y="3673367"/>
            <a:ext cx="68297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پس باعث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افزایش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ظرفیت تولیدی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بنگاه‌ها می‌شود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درنتیجه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افزایش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درآمد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 داریم</a:t>
            </a:r>
            <a:endParaRPr lang="en-US" dirty="0">
              <a:cs typeface="B Titr" panose="00000700000000000000" pitchFamily="2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41280" y="2511222"/>
            <a:ext cx="600949" cy="325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</p:cNvCxnSpPr>
          <p:nvPr/>
        </p:nvCxnSpPr>
        <p:spPr>
          <a:xfrm flipH="1">
            <a:off x="5996886" y="2499190"/>
            <a:ext cx="691082" cy="348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35225" y="684103"/>
            <a:ext cx="6260250" cy="3886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رشد اقتصادی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 در لغت به معنی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افزایش تولید 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است که(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مفهومی کمی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است) 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3846" y="1297981"/>
            <a:ext cx="95605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</a:p>
          <a:p>
            <a:r>
              <a:rPr lang="fa-IR" dirty="0" smtClean="0">
                <a:cs typeface="B Titr" panose="00000700000000000000" pitchFamily="2" charset="-78"/>
              </a:rPr>
              <a:t>اگردرجامعه ای میزان واقعی تولید دردوره  معین نسبت به دوره ی قبل افزایش یابد می گوییم رشد صورت گرفته است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278032" y="4294160"/>
            <a:ext cx="794796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kumimoji="0" lang="ar-S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یکی دیگر از عوامل مهم رشد اقتصا</a:t>
            </a:r>
            <a:r>
              <a:rPr kumimoji="0" lang="fa-I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دی</a:t>
            </a:r>
            <a:r>
              <a:rPr kumimoji="0" lang="fa-IR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kumimoji="0" lang="fa-I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kumimoji="0" lang="ar-SA" alt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افزایش </a:t>
            </a:r>
            <a:r>
              <a:rPr kumimoji="0" lang="fa-IR" alt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در </a:t>
            </a:r>
            <a:r>
              <a:rPr kumimoji="0" lang="ar-SA" alt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منابع</a:t>
            </a:r>
            <a:r>
              <a:rPr kumimoji="0" lang="fa-IR" alt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kumimoji="0" lang="fa-IR" altLang="en-US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است </a:t>
            </a:r>
            <a:r>
              <a:rPr kumimoji="0" lang="fa-IR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</a:t>
            </a:r>
            <a:r>
              <a:rPr kumimoji="0" lang="ar-S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به عنوان مثال (نیروی کار) است</a:t>
            </a:r>
            <a:endParaRPr kumimoji="0" lang="fa-I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50957" y="5101959"/>
            <a:ext cx="715923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با افزایش جمعیت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نیروی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کار زیاد می شود( </a:t>
            </a:r>
            <a:r>
              <a:rPr lang="ar-SA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عرضه نیروی کار زیاد می‌شود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)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/>
            <a:endParaRPr lang="en-US" dirty="0">
              <a:cs typeface="B Titr" panose="00000700000000000000" pitchFamily="2" charset="-78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741280" y="3257525"/>
            <a:ext cx="600949" cy="400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96886" y="3285944"/>
            <a:ext cx="667240" cy="396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354172" y="5837669"/>
            <a:ext cx="99478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cs typeface="B Titr" panose="00000700000000000000" pitchFamily="2" charset="-78"/>
              </a:rPr>
              <a:t>     وقتی نیروی کار وارد بازار کار شده ،با بکارگیری </a:t>
            </a: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منابع بیشتر </a:t>
            </a:r>
            <a:r>
              <a:rPr lang="fa-IR" dirty="0" smtClean="0">
                <a:cs typeface="B Titr" panose="00000700000000000000" pitchFamily="2" charset="-78"/>
              </a:rPr>
              <a:t>باعث </a:t>
            </a: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تولید   </a:t>
            </a: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کالا و خدمات بیشتر </a:t>
            </a:r>
            <a:r>
              <a:rPr lang="fa-IR" dirty="0" smtClean="0">
                <a:cs typeface="B Titr" panose="00000700000000000000" pitchFamily="2" charset="-78"/>
              </a:rPr>
              <a:t>می شوند .مثل کشور چین</a:t>
            </a:r>
          </a:p>
          <a:p>
            <a:pPr algn="r"/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4" name="Down Arrow 43"/>
          <p:cNvSpPr/>
          <p:nvPr/>
        </p:nvSpPr>
        <p:spPr>
          <a:xfrm rot="173937">
            <a:off x="5979928" y="4661766"/>
            <a:ext cx="539331" cy="461137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5914958" y="5466519"/>
            <a:ext cx="637117" cy="38775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" y="2953512"/>
            <a:ext cx="1833000" cy="23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15325" y="285325"/>
            <a:ext cx="3381054" cy="3886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بررسی رشد با الگوی مرز امکانات تولید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430" y="709884"/>
            <a:ext cx="11303724" cy="5075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با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رشد اقتصادی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منحنی مرز امکانات تولید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به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سمت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راست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بالا میرود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نم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دار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اول: در نقطه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A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مقدار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en-US" sz="28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ا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زغذا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y</a:t>
            </a:r>
            <a:r>
              <a:rPr 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از کالاهای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دیگر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است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نمودار دوم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 نقطه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B</a:t>
            </a:r>
            <a:r>
              <a:rPr lang="ar-S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مقدار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X2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از غذا و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y</a:t>
            </a:r>
            <a:r>
              <a:rPr lang="en-US" sz="3200" b="1" baseline="-260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ز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کالاهای دیگر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است               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( 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en-US" sz="2800" baseline="-25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- 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en-US" sz="2000" baseline="-3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)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= رشد اقتصادی</a:t>
            </a:r>
            <a:endParaRPr lang="en-US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انسان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ها ذاتا به دنبال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رفاه بیشتر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هستند وقتی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رشد اقتصادی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داشته باشیم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وقتی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از 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غذا  رسیدیم به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X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غذا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از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y</a:t>
            </a:r>
            <a:r>
              <a:rPr 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کالا های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دیگررسیدیم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به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y</a:t>
            </a:r>
            <a:r>
              <a:rPr lang="en-US" sz="24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2400" dirty="0" smtClean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کالا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های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دیگر 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پس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رشد اقتصادی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داریم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یعنی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تولید کالا و خدمات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بیشتر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شده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        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فزایش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سطح رفاه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مردم و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رضایت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آنها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 به دنبال دارد.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3" y="153741"/>
            <a:ext cx="5103224" cy="533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Left Arrow 6"/>
          <p:cNvSpPr/>
          <p:nvPr/>
        </p:nvSpPr>
        <p:spPr>
          <a:xfrm>
            <a:off x="10746378" y="4970760"/>
            <a:ext cx="592182" cy="261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62594" y="5591483"/>
            <a:ext cx="1045464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ar-SA" sz="2000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نکته :</a:t>
            </a:r>
            <a:r>
              <a:rPr lang="ar-SA" dirty="0"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رشد اقتصادی یک هدف مشترک است، زیرا کشور را قادر می سازد کالاها و خدمات بیشتری تولید کند و گام مؤثری برای تأمین نیازها و خواسته های شهروندان خود بردارد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83673" y="2299063"/>
            <a:ext cx="592182" cy="2090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97894" y="1304509"/>
            <a:ext cx="531221" cy="2351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y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</a:t>
            </a:r>
            <a:endParaRPr lang="en-US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1221438" y="4112054"/>
            <a:ext cx="415353" cy="1228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4375" y="3790480"/>
            <a:ext cx="600891" cy="2019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y2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8275" y="4322691"/>
            <a:ext cx="618307" cy="2215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y1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28539" y="5214022"/>
            <a:ext cx="693647" cy="13380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x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1853" y="5238902"/>
            <a:ext cx="753291" cy="12085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x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2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548664" y="5170149"/>
            <a:ext cx="347044" cy="221553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025655">
            <a:off x="2631578" y="4276386"/>
            <a:ext cx="764802" cy="1467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39" y="2611173"/>
            <a:ext cx="727120" cy="7277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14" y="357124"/>
            <a:ext cx="516506" cy="437544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73" y="4871668"/>
            <a:ext cx="1049954" cy="6698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704" y="2299063"/>
            <a:ext cx="593953" cy="42672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3188498" y="1359741"/>
            <a:ext cx="1897308" cy="179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1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منحنی مرز امکانات تولید</a:t>
            </a:r>
            <a:r>
              <a:rPr lang="en-US" sz="11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(</a:t>
            </a:r>
            <a:r>
              <a:rPr lang="en-US" sz="1100" b="1" dirty="0" err="1" smtClean="0">
                <a:solidFill>
                  <a:schemeClr val="tx1"/>
                </a:solidFill>
                <a:cs typeface="B Titr" panose="00000700000000000000" pitchFamily="2" charset="-78"/>
              </a:rPr>
              <a:t>ppt</a:t>
            </a:r>
            <a:r>
              <a:rPr lang="en-US" sz="1100" b="1" dirty="0">
                <a:solidFill>
                  <a:schemeClr val="tx1"/>
                </a:solidFill>
                <a:cs typeface="B Titr" panose="00000700000000000000" pitchFamily="2" charset="-78"/>
              </a:rPr>
              <a:t>)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895708" y="1602377"/>
            <a:ext cx="669436" cy="402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736440" y="3846124"/>
            <a:ext cx="2019279" cy="14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1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منحنی مرز امکانات تولیدبعد از رشد</a:t>
            </a:r>
            <a:endParaRPr lang="en-US" sz="11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565144" y="4035672"/>
            <a:ext cx="484342" cy="58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36036" y="1192250"/>
            <a:ext cx="5628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B Titr" panose="000007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22021" y="563152"/>
            <a:ext cx="522836" cy="537460"/>
            <a:chOff x="-29388" y="-19142"/>
            <a:chExt cx="151206" cy="15105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Shape 109415"/>
            <p:cNvSpPr/>
            <p:nvPr/>
          </p:nvSpPr>
          <p:spPr>
            <a:xfrm>
              <a:off x="-29388" y="-19142"/>
              <a:ext cx="151206" cy="131911"/>
            </a:xfrm>
            <a:custGeom>
              <a:avLst/>
              <a:gdLst/>
              <a:ahLst/>
              <a:cxnLst/>
              <a:rect l="0" t="0" r="0" b="0"/>
              <a:pathLst>
                <a:path w="151206" h="210464">
                  <a:moveTo>
                    <a:pt x="0" y="0"/>
                  </a:moveTo>
                  <a:lnTo>
                    <a:pt x="151206" y="0"/>
                  </a:lnTo>
                  <a:lnTo>
                    <a:pt x="151206" y="155029"/>
                  </a:lnTo>
                  <a:lnTo>
                    <a:pt x="95771" y="210464"/>
                  </a:lnTo>
                  <a:lnTo>
                    <a:pt x="0" y="2104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>
                <a:cs typeface="B Titr" panose="00000700000000000000" pitchFamily="2" charset="-78"/>
              </a:endParaRPr>
            </a:p>
          </p:txBody>
        </p:sp>
        <p:sp>
          <p:nvSpPr>
            <p:cNvPr id="5" name="Shape 109416"/>
            <p:cNvSpPr/>
            <p:nvPr/>
          </p:nvSpPr>
          <p:spPr>
            <a:xfrm>
              <a:off x="30922" y="42541"/>
              <a:ext cx="89357" cy="89370"/>
            </a:xfrm>
            <a:custGeom>
              <a:avLst/>
              <a:gdLst/>
              <a:ahLst/>
              <a:cxnLst/>
              <a:rect l="0" t="0" r="0" b="0"/>
              <a:pathLst>
                <a:path w="89357" h="89370">
                  <a:moveTo>
                    <a:pt x="44679" y="0"/>
                  </a:moveTo>
                  <a:cubicBezTo>
                    <a:pt x="69355" y="0"/>
                    <a:pt x="89357" y="20015"/>
                    <a:pt x="89357" y="44691"/>
                  </a:cubicBezTo>
                  <a:cubicBezTo>
                    <a:pt x="89357" y="69367"/>
                    <a:pt x="69355" y="89370"/>
                    <a:pt x="44679" y="89370"/>
                  </a:cubicBezTo>
                  <a:cubicBezTo>
                    <a:pt x="20003" y="89370"/>
                    <a:pt x="0" y="69367"/>
                    <a:pt x="0" y="44691"/>
                  </a:cubicBezTo>
                  <a:cubicBezTo>
                    <a:pt x="0" y="20015"/>
                    <a:pt x="20003" y="0"/>
                    <a:pt x="44679" y="0"/>
                  </a:cubicBezTo>
                  <a:close/>
                </a:path>
              </a:pathLst>
            </a:custGeom>
            <a:grpFill/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>
                <a:cs typeface="B Titr" panose="00000700000000000000" pitchFamily="2" charset="-78"/>
              </a:endParaRP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2225" y="411853"/>
            <a:ext cx="8082685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rgbClr val="181717"/>
                </a:solidFill>
                <a:effectLst/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چگونه رشد اقتصادی را اندازه گیری کنیم؟ تولید (درآمد) ناخالص داخلی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Titr" panose="000007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5478" y="1529765"/>
            <a:ext cx="907617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 rt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: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GDP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dirty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یعنی ارزش پول </a:t>
            </a:r>
            <a:r>
              <a:rPr lang="ar-SA" sz="2000" u="sng" dirty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همه </a:t>
            </a:r>
            <a:r>
              <a:rPr lang="fa-IR" sz="2000" u="sng" dirty="0" smtClean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 </a:t>
            </a:r>
            <a:r>
              <a:rPr lang="ar-SA" sz="2000" u="sng" dirty="0" smtClean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کالاها </a:t>
            </a:r>
            <a:r>
              <a:rPr lang="ar-SA" sz="2000" dirty="0" smtClean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 </a:t>
            </a:r>
            <a:r>
              <a:rPr lang="ar-SA" sz="2000" u="sng" dirty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خدمات</a:t>
            </a:r>
            <a:r>
              <a:rPr lang="ar-SA" sz="2000" dirty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نهایی </a:t>
            </a:r>
            <a:r>
              <a:rPr lang="ar-SA" sz="2000" dirty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تولید شده </a:t>
            </a:r>
            <a:r>
              <a:rPr lang="fa-IR" sz="2000" dirty="0" smtClean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dirty="0" smtClean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</a:t>
            </a:r>
            <a:r>
              <a:rPr lang="fa-IR" sz="2000" dirty="0" smtClean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داخل</a:t>
            </a:r>
            <a:r>
              <a:rPr lang="ar-SA" sz="2000" dirty="0" smtClean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dirty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یک کشور طی </a:t>
            </a:r>
            <a:r>
              <a:rPr lang="ar-SA" sz="2000" u="sng" dirty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یک </a:t>
            </a:r>
            <a:r>
              <a:rPr lang="ar-SA" sz="2000" u="sng" dirty="0" smtClean="0"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سال</a:t>
            </a:r>
            <a:endParaRPr lang="fa-IR" sz="2000" u="sng" dirty="0" smtClean="0">
              <a:latin typeface="Arial" panose="020B060402020202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/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4238" y="2533799"/>
            <a:ext cx="9915297" cy="18928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در کشوری </a:t>
            </a:r>
            <a:r>
              <a:rPr lang="fa-IR" dirty="0" smtClean="0">
                <a:cs typeface="B Titr" panose="00000700000000000000" pitchFamily="2" charset="-78"/>
              </a:rPr>
              <a:t>کالا </a:t>
            </a:r>
            <a:r>
              <a:rPr lang="fa-IR" dirty="0">
                <a:cs typeface="B Titr" panose="00000700000000000000" pitchFamily="2" charset="-78"/>
              </a:rPr>
              <a:t>های زیر در مدت یک سال تولید شده است ، </a:t>
            </a: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تولید نا خالص داخلی </a:t>
            </a:r>
            <a:r>
              <a:rPr lang="fa-IR" dirty="0">
                <a:cs typeface="B Titr" panose="00000700000000000000" pitchFamily="2" charset="-78"/>
              </a:rPr>
              <a:t>را محاسبه کنید.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مواد شوینده  30 تن ، هر تن </a:t>
            </a:r>
            <a:r>
              <a:rPr lang="fa-IR" dirty="0" smtClean="0">
                <a:cs typeface="B Titr" panose="00000700000000000000" pitchFamily="2" charset="-78"/>
              </a:rPr>
              <a:t>200،000تومان       </a:t>
            </a:r>
            <a:r>
              <a:rPr lang="en-US" dirty="0" smtClean="0">
                <a:cs typeface="B Titr" panose="00000700000000000000" pitchFamily="2" charset="-78"/>
              </a:rPr>
              <a:t>         </a:t>
            </a:r>
            <a:r>
              <a:rPr lang="fa-IR" dirty="0" smtClean="0">
                <a:cs typeface="B Titr" panose="00000700000000000000" pitchFamily="2" charset="-78"/>
              </a:rPr>
              <a:t>                                                    6،000،000 =    200،000  </a:t>
            </a:r>
            <a:r>
              <a:rPr lang="en-US" dirty="0" smtClean="0">
                <a:cs typeface="B Titr" panose="00000700000000000000" pitchFamily="2" charset="-78"/>
              </a:rPr>
              <a:t>x</a:t>
            </a:r>
            <a:r>
              <a:rPr lang="fa-IR" dirty="0" smtClean="0">
                <a:cs typeface="B Titr" panose="00000700000000000000" pitchFamily="2" charset="-78"/>
              </a:rPr>
              <a:t> 30 </a:t>
            </a:r>
            <a:endParaRPr lang="fa-IR" dirty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ماشین آلات 40 دستگاه ، هر دستگاه </a:t>
            </a:r>
            <a:r>
              <a:rPr lang="fa-IR" dirty="0" smtClean="0">
                <a:cs typeface="B Titr" panose="00000700000000000000" pitchFamily="2" charset="-78"/>
              </a:rPr>
              <a:t>500،000تومان           </a:t>
            </a:r>
            <a:r>
              <a:rPr lang="en-US" dirty="0" smtClean="0">
                <a:cs typeface="B Titr" panose="00000700000000000000" pitchFamily="2" charset="-78"/>
              </a:rPr>
              <a:t>        </a:t>
            </a:r>
            <a:r>
              <a:rPr lang="fa-IR" dirty="0" smtClean="0">
                <a:cs typeface="B Titr" panose="00000700000000000000" pitchFamily="2" charset="-78"/>
              </a:rPr>
              <a:t>                                    20،000،000    =    500،000      </a:t>
            </a:r>
            <a:r>
              <a:rPr lang="en-US" dirty="0" smtClean="0">
                <a:cs typeface="B Titr" panose="00000700000000000000" pitchFamily="2" charset="-78"/>
              </a:rPr>
              <a:t>x</a:t>
            </a:r>
            <a:r>
              <a:rPr lang="fa-IR" dirty="0" smtClean="0">
                <a:cs typeface="B Titr" panose="00000700000000000000" pitchFamily="2" charset="-78"/>
              </a:rPr>
              <a:t>  40 </a:t>
            </a:r>
          </a:p>
          <a:p>
            <a:pPr algn="r"/>
            <a:r>
              <a:rPr lang="fa-IR" dirty="0" smtClean="0">
                <a:cs typeface="B Titr" panose="00000700000000000000" pitchFamily="2" charset="-78"/>
              </a:rPr>
              <a:t>خدمات 20 میلیون تومان </a:t>
            </a:r>
          </a:p>
          <a:p>
            <a:pPr algn="r"/>
            <a:r>
              <a:rPr lang="fa-IR" dirty="0" smtClean="0">
                <a:cs typeface="B Titr" panose="00000700000000000000" pitchFamily="2" charset="-78"/>
              </a:rPr>
              <a:t>تولید خارجیان مقیم کشور 10میلیون تومان  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3196" y="4553176"/>
            <a:ext cx="9295764" cy="8417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>
              <a:lnSpc>
                <a:spcPct val="2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تولید ناخالص داخلی(  </a:t>
            </a:r>
            <a:r>
              <a:rPr lang="en-US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( GDP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=مواد شوینده+ماشین آلات+خدمات+تولید خارجیان مقیم کشور   </a:t>
            </a:r>
          </a:p>
          <a:p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56،000،000=6000،000+20،000،000+20،000،000+ 10،000،000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5004436" y="3208709"/>
            <a:ext cx="1645920" cy="2113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4994528" y="3648152"/>
            <a:ext cx="1717040" cy="186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395425" y="4553176"/>
            <a:ext cx="1092459" cy="5509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پاسخ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2720" y="5567997"/>
            <a:ext cx="10088880" cy="7386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هر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تولید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داخلی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درآمدی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برای تولید کنندگان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دارد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،پس می توان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درآمد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داخلی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راهم  میتوان   </a:t>
            </a:r>
            <a:r>
              <a:rPr lang="fa-IR" sz="2400" u="sng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معاد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ل </a:t>
            </a:r>
            <a:r>
              <a:rPr lang="ar-SA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تولید داخلی</a:t>
            </a:r>
            <a:r>
              <a:rPr lang="fa-I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دانست</a:t>
            </a:r>
          </a:p>
          <a:p>
            <a:pPr algn="ctr"/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14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46255" y="509636"/>
            <a:ext cx="1645002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ar-SA" sz="2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درآمد</a:t>
            </a:r>
            <a:r>
              <a:rPr lang="ar-SA" sz="21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داخلی</a:t>
            </a:r>
            <a:r>
              <a:rPr lang="ar-SA" sz="2100" dirty="0"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2100" dirty="0" smtClean="0"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endParaRPr lang="en-US" sz="2100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8469" y="532719"/>
            <a:ext cx="72026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مجموع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درآمد هایی است که در طول یک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سال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داخل مرزهای یک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کشور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به دست می‌آید </a:t>
            </a:r>
            <a:endParaRPr lang="en-US" dirty="0"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11320" y="1200565"/>
                <a:ext cx="3423920" cy="6768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>
                <a:spAutoFit/>
              </a:bodyPr>
              <a:lstStyle/>
              <a:p>
                <a:pPr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SA" sz="2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SA" sz="2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داخلی</m:t>
                        </m:r>
                        <m:r>
                          <a:rPr lang="ar-SA" sz="2000" b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SA" sz="2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درآمد</m:t>
                        </m:r>
                      </m:num>
                      <m:den>
                        <m:r>
                          <a:rPr lang="fa-IR" sz="20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a-IR" sz="20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کشور</m:t>
                        </m:r>
                        <m:r>
                          <a:rPr lang="fa-IR" sz="20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fa-IR" sz="20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جمعیت</m:t>
                        </m:r>
                      </m:den>
                    </m:f>
                  </m:oMath>
                </a14:m>
                <a:r>
                  <a:rPr lang="ar-SA" sz="20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=</a:t>
                </a:r>
                <a:r>
                  <a:rPr lang="en-US" sz="20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 </a:t>
                </a:r>
                <a:r>
                  <a:rPr lang="ar-SA" sz="2000" b="1" dirty="0" smtClean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درآمد </a:t>
                </a:r>
                <a:r>
                  <a:rPr lang="ar-SA" sz="20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سرانه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 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320" y="1200565"/>
                <a:ext cx="3423920" cy="676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1966616" y="2032110"/>
            <a:ext cx="7279639" cy="27533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درآمد سرانه را باتوجه به اطلاعات زیر در یک جامعه ی فرضی بدست آورید: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دستمزد حقوق بگیران:100،000،000ريال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درآمد صاحبان سرمایه: 30،000،000ريال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درآمد صاحبان مستغلات:20،000،000ريال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سود شرکتها: 50،000،000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جمعیت کشور:10،000،000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90914" y="4967935"/>
            <a:ext cx="9906000" cy="711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پاسخ:درآمد داخلی=دستمزد حقوق بگیران+درآمد صاحبان سرمایه+صاحبان مستغلات+سود شرکتها</a:t>
            </a:r>
          </a:p>
          <a:p>
            <a:pPr algn="l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200،000،000=100،000،000 +30،000،000+20،000،000+5،000،000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803076" y="5829230"/>
                <a:ext cx="2265680" cy="6247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a-IR" dirty="0">
                            <a:cs typeface="B Titr" panose="00000700000000000000" pitchFamily="2" charset="-78"/>
                          </a:rPr>
                          <m:t>200،000،000</m:t>
                        </m:r>
                      </m:num>
                      <m:den>
                        <m:r>
                          <m:rPr>
                            <m:nor/>
                          </m:rPr>
                          <a:rPr lang="fa-IR" dirty="0">
                            <a:cs typeface="B Titr" panose="00000700000000000000" pitchFamily="2" charset="-78"/>
                          </a:rPr>
                          <m:t>10،000،000 </m:t>
                        </m:r>
                      </m:den>
                    </m:f>
                  </m:oMath>
                </a14:m>
                <a:r>
                  <a:rPr lang="ar-SA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=</a:t>
                </a:r>
                <a:r>
                  <a:rPr lang="en-US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 </a:t>
                </a:r>
                <a:r>
                  <a:rPr lang="fa-IR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ريال</a:t>
                </a:r>
                <a:r>
                  <a:rPr lang="fa-IR" b="1" dirty="0" smtClean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20</a:t>
                </a:r>
                <a:endParaRPr lang="en-US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076" y="5829230"/>
                <a:ext cx="2265680" cy="624786"/>
              </a:xfrm>
              <a:prstGeom prst="rect">
                <a:avLst/>
              </a:prstGeom>
              <a:blipFill>
                <a:blip r:embed="rId3"/>
                <a:stretch>
                  <a:fillRect r="-1386"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77143" y="5840696"/>
                <a:ext cx="3110411" cy="6768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>
                <a:spAutoFit/>
              </a:bodyPr>
              <a:lstStyle/>
              <a:p>
                <a:pPr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SA" sz="2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SA" sz="2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داخلی</m:t>
                        </m:r>
                        <m:r>
                          <a:rPr lang="ar-SA" sz="2000" b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ar-SA" sz="2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درآمد</m:t>
                        </m:r>
                      </m:num>
                      <m:den>
                        <m:r>
                          <a:rPr lang="fa-IR" sz="20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a-IR" sz="20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کشور</m:t>
                        </m:r>
                        <m:r>
                          <a:rPr lang="ar-SA" sz="2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a-IR" sz="20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جمعیت</m:t>
                        </m:r>
                        <m:r>
                          <a:rPr lang="fa-IR" sz="20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ar-SA" sz="20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=</a:t>
                </a:r>
                <a:r>
                  <a:rPr lang="en-US" sz="20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 </a:t>
                </a:r>
                <a:r>
                  <a:rPr lang="ar-SA" sz="2000" b="1" dirty="0" smtClean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درآمد </a:t>
                </a:r>
                <a:r>
                  <a:rPr lang="ar-SA" sz="20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سرانه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 Titr" panose="00000700000000000000" pitchFamily="2" charset="-78"/>
                  </a:rPr>
                  <a:t> 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43" y="5840696"/>
                <a:ext cx="3110411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5861594" y="6044066"/>
            <a:ext cx="1564640" cy="270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0246" y="253243"/>
            <a:ext cx="5417358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پنج کلید واژه ی مهم در تعریف تولید داخلی: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8297" y="996831"/>
            <a:ext cx="9373530" cy="619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1-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ارزش پولی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 برای اندازه گیری تولید یک کشور به </a:t>
            </a:r>
            <a:r>
              <a:rPr lang="ar-SA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یک واحد مشترک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نیاز دارید که آن ارزش کالا و خدمات بر </a:t>
            </a:r>
            <a:r>
              <a:rPr lang="ar-SA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حسب پول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است با </a:t>
            </a:r>
            <a:r>
              <a:rPr lang="ar-SA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جمع ارزش پولی کالا و خدمات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به مقدار تولید داخلی می‌رسیم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299" y="1843509"/>
            <a:ext cx="1025317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2-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ar-SA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کالا و خدمات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 تولید فقط تولید </a:t>
            </a:r>
            <a:r>
              <a:rPr lang="ar-SA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کالاهایی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مثل  توپ و لبنیات و ... نیست  که قابل لمس باشد  بلکه </a:t>
            </a:r>
            <a:r>
              <a:rPr lang="ar-SA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خدماتی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مثل لوله کشی، رانندگی کامیون ،معاینه پزشکی و غیره   هم </a:t>
            </a:r>
            <a:r>
              <a:rPr lang="ar-SA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جزء تولیدات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محسوب می‌شود و باید  درمحاسبه لحاظ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شود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.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278" y="2879942"/>
            <a:ext cx="1059019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3-  </a:t>
            </a:r>
            <a:r>
              <a:rPr lang="ar-SA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تولید نهایی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برای اندازه‌گیری تولید ناخالص داخلی(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GDP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)  ما فقط به </a:t>
            </a:r>
            <a:r>
              <a:rPr lang="ar-SA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کالا و خدمات نها</a:t>
            </a:r>
            <a:r>
              <a:rPr lang="fa-I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یی</a:t>
            </a:r>
            <a:r>
              <a:rPr lang="ar-SA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توجه می‌کنیم </a:t>
            </a:r>
            <a:r>
              <a:rPr lang="ar-SA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نه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کالا و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خدمات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واسطه </a:t>
            </a:r>
            <a:r>
              <a:rPr lang="ar-SA" sz="1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ای</a:t>
            </a:r>
            <a:r>
              <a:rPr lang="fa-IR" sz="1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</a:t>
            </a:r>
            <a:r>
              <a:rPr lang="ar-SA" sz="1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بکار رفته در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تولید</a:t>
            </a:r>
            <a:r>
              <a:rPr lang="ar-SA" sz="1600" dirty="0">
                <a:cs typeface="B Titr" panose="00000700000000000000" pitchFamily="2" charset="-78"/>
              </a:rPr>
              <a:t>به عنوان مثال، در  تولید یک لباس ما ارزش پنبه و نخ( کالای واسطه ای ) به کار رفته در لباس را به صورت جداگانه در نظر نمی‌گیریم بلکه به صورت کلی آن را درارزش کالای نهایی یعنی  ارزش لباس محاسبه و برآورد کرده‌ایم </a:t>
            </a:r>
            <a:r>
              <a:rPr lang="fa-IR" sz="1600" dirty="0" smtClean="0">
                <a:cs typeface="B Titr" panose="00000700000000000000" pitchFamily="2" charset="-78"/>
              </a:rPr>
              <a:t>.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5326" y="4353249"/>
            <a:ext cx="1014436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4-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داخل مرزهای یک کشور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 یعنی صرفاً باید </a:t>
            </a:r>
            <a:r>
              <a:rPr lang="ar-SA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 داخل خاک آن کشور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تولید شده باشد حتی اگر می‌خواهد </a:t>
            </a:r>
            <a:r>
              <a:rPr lang="ar-SA" sz="1600" u="sng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تولیدکننده آن فرد خارجی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باشد </a:t>
            </a: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          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صرفاً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تولید </a:t>
            </a:r>
            <a:r>
              <a:rPr lang="ar-SA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داخل خاک و محدوده ی جغرافیایی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آن کشور باشد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5326" y="5457224"/>
            <a:ext cx="1023045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3175" marR="39370" indent="635" algn="r" rtl="1">
              <a:lnSpc>
                <a:spcPct val="150000"/>
              </a:lnSpc>
              <a:spcAft>
                <a:spcPts val="1415"/>
              </a:spcAft>
            </a:pPr>
            <a:r>
              <a:rPr lang="ar-SA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5- </a:t>
            </a:r>
            <a:r>
              <a:rPr lang="ar-SA" sz="16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دریک سال</a:t>
            </a:r>
            <a:r>
              <a:rPr lang="ar-SA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تولید ناخالص داخلی تنها شامل کالاهای نهایی و خدمات تولید شده در یک سال تقویمی از </a:t>
            </a:r>
            <a:r>
              <a:rPr lang="ar-SA" sz="1600" dirty="0">
                <a:solidFill>
                  <a:srgbClr val="FF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اول فروردین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تا </a:t>
            </a:r>
            <a:r>
              <a:rPr lang="ar-SA" sz="1600" dirty="0">
                <a:solidFill>
                  <a:srgbClr val="FF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پایان اسفند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است. </a:t>
            </a:r>
            <a:r>
              <a:rPr lang="fa-IR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                          </a:t>
            </a:r>
            <a:r>
              <a:rPr lang="ar-SA" sz="1600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این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مقدار شامل </a:t>
            </a:r>
            <a:r>
              <a:rPr lang="ar-SA" sz="1600" u="sng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فروش اقلام باقی مانده از سال قبل نمی شود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؛ یعنی چیزهایی که در </a:t>
            </a:r>
            <a:r>
              <a:rPr lang="ar-SA" sz="1600" dirty="0"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یک سال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ساخته می شود و در </a:t>
            </a:r>
            <a:r>
              <a:rPr lang="ar-SA" sz="1600" dirty="0"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سال بعد </a:t>
            </a:r>
            <a:r>
              <a:rPr lang="ar-SA" sz="1600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فروخته می شود.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434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5211" y="1187334"/>
            <a:ext cx="258907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3-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تولید غیرقانونی و قاچاق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4281" y="467192"/>
            <a:ext cx="4485523" cy="388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مواردی که در تولید ناخالص داخلی محاسبه نمی‌شود: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82321" y="1131995"/>
            <a:ext cx="2517199" cy="3886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1-  کار بدون دستمزد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7120" y="1177652"/>
            <a:ext cx="3372362" cy="388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-  خرید و فروش کالاهای دست دوم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99351" y="2005767"/>
            <a:ext cx="1005538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ولید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ناخالص داخلی اسمی :  مجموع ارزش کالاهای تولید شده کشور  در یک سال ( محاسبه ی تولید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ناخالص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داخلی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اسمی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)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/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95211" y="2961188"/>
            <a:ext cx="992481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مهم ترین دلیل 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برای اندازه گیری تولید ناخالص داخلی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، نظارت بر تغییرات تولید 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در طول زمان است. اما چون تولید ناخالص داخلی به واحد پولی اندازه گیری می شود، با یک مشکل مواجه هستیم: قیمت کالاها و خدماتی که تولید ناخالص داخلی را تشکیل می دهند به طور مداوم در حال تغییر است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4639" y="4175256"/>
            <a:ext cx="9924809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فرض کنید یک میلیون خودرو در ایران در سال جاری تولید شود و میانگین قیمت یک </a:t>
            </a:r>
            <a:r>
              <a:rPr lang="ar-SA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خودرو</a:t>
            </a:r>
            <a:r>
              <a:rPr lang="fa-IR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50</a:t>
            </a:r>
            <a:r>
              <a:rPr lang="ar-SA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 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میلیون تومان باشد. مجموع تولیدات خودرو برای سال جاری عبارت است از: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97028" y="4968931"/>
            <a:ext cx="242406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ت</a:t>
            </a:r>
            <a:r>
              <a:rPr lang="ar-SA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عد</a:t>
            </a:r>
            <a:r>
              <a:rPr lang="fa-IR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</a:t>
            </a:r>
            <a:r>
              <a:rPr lang="ar-SA" dirty="0" smtClean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د </a:t>
            </a:r>
            <a:r>
              <a:rPr lang="en-US" dirty="0">
                <a:solidFill>
                  <a:srgbClr val="181717"/>
                </a:solidFill>
                <a:latin typeface="Calibri" panose="020F0502020204030204" pitchFamily="34" charset="0"/>
                <a:ea typeface="B Mitra" panose="00000400000000000000" pitchFamily="2" charset="-78"/>
                <a:cs typeface="B Titr" panose="00000700000000000000" pitchFamily="2" charset="-78"/>
              </a:rPr>
              <a:t>x</a:t>
            </a:r>
            <a:r>
              <a:rPr lang="fa-IR" dirty="0">
                <a:solidFill>
                  <a:srgbClr val="181717"/>
                </a:solidFill>
                <a:latin typeface="Calibri" panose="020F0502020204030204" pitchFamily="34" charset="0"/>
                <a:ea typeface="B Mitra" panose="00000400000000000000" pitchFamily="2" charset="-78"/>
                <a:cs typeface="B Titr" panose="00000700000000000000" pitchFamily="2" charset="-78"/>
              </a:rPr>
              <a:t>قیمت= تولیدات سال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09320" y="4993269"/>
            <a:ext cx="437010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r" rtl="1"/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50 هزار میلیارد تومان =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1 میلیون 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× 50میلیون تومان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64639" y="5671691"/>
            <a:ext cx="9924809" cy="360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>
              <a:lnSpc>
                <a:spcPct val="97000"/>
              </a:lnSpc>
              <a:spcAft>
                <a:spcPts val="765"/>
              </a:spcAft>
              <a:tabLst>
                <a:tab pos="4502150" algn="r"/>
              </a:tabLst>
            </a:pP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اگر سال بعد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قیمت 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متوسط خودرو به 60 میلیون </a:t>
            </a:r>
            <a:r>
              <a:rPr lang="ar-SA" dirty="0">
                <a:solidFill>
                  <a:srgbClr val="C00000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افزایش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یابد                    </a:t>
            </a:r>
            <a:r>
              <a:rPr lang="fa-IR" dirty="0">
                <a:solidFill>
                  <a:srgbClr val="181717"/>
                </a:solidFill>
                <a:latin typeface="Calibri" panose="020F0502020204030204" pitchFamily="34" charset="0"/>
                <a:ea typeface="B Mitra" panose="00000400000000000000" pitchFamily="2" charset="-78"/>
                <a:cs typeface="B Titr" panose="00000700000000000000" pitchFamily="2" charset="-78"/>
              </a:rPr>
              <a:t>60هزار میلیارد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=</a:t>
            </a:r>
            <a:r>
              <a:rPr lang="ar-SA" dirty="0">
                <a:solidFill>
                  <a:schemeClr val="accent2">
                    <a:lumMod val="75000"/>
                  </a:schemeClr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1میلیون</a:t>
            </a:r>
            <a:r>
              <a:rPr lang="ar-SA" dirty="0">
                <a:solidFill>
                  <a:srgbClr val="181717"/>
                </a:solidFill>
                <a:latin typeface="B Mitra" panose="00000400000000000000" pitchFamily="2" charset="-78"/>
                <a:ea typeface="B Mitra" panose="00000400000000000000" pitchFamily="2" charset="-78"/>
                <a:cs typeface="B Titr" panose="00000700000000000000" pitchFamily="2" charset="-78"/>
              </a:rPr>
              <a:t>  </a:t>
            </a:r>
            <a:r>
              <a:rPr lang="en-US" dirty="0">
                <a:solidFill>
                  <a:srgbClr val="181717"/>
                </a:solidFill>
                <a:latin typeface="Calibri" panose="020F0502020204030204" pitchFamily="34" charset="0"/>
                <a:ea typeface="B Mitra" panose="00000400000000000000" pitchFamily="2" charset="-78"/>
                <a:cs typeface="B Titr" panose="00000700000000000000" pitchFamily="2" charset="-78"/>
              </a:rPr>
              <a:t>x</a:t>
            </a:r>
            <a:r>
              <a:rPr lang="fa-IR" dirty="0">
                <a:solidFill>
                  <a:srgbClr val="181717"/>
                </a:solidFill>
                <a:latin typeface="Calibri" panose="020F0502020204030204" pitchFamily="34" charset="0"/>
                <a:ea typeface="B Mitra" panose="00000400000000000000" pitchFamily="2" charset="-78"/>
                <a:cs typeface="B Titr" panose="00000700000000000000" pitchFamily="2" charset="-78"/>
              </a:rPr>
              <a:t>  60میلیون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984485" y="5046574"/>
            <a:ext cx="1280160" cy="258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7" idx="2"/>
          </p:cNvCxnSpPr>
          <p:nvPr/>
        </p:nvCxnSpPr>
        <p:spPr>
          <a:xfrm flipH="1">
            <a:off x="4284281" y="855888"/>
            <a:ext cx="2242762" cy="276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7" idx="2"/>
          </p:cNvCxnSpPr>
          <p:nvPr/>
        </p:nvCxnSpPr>
        <p:spPr>
          <a:xfrm flipH="1">
            <a:off x="6527042" y="855888"/>
            <a:ext cx="1" cy="331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6527043" y="855888"/>
            <a:ext cx="2355278" cy="276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1360</TotalTime>
  <Words>1876</Words>
  <Application>Microsoft Office PowerPoint</Application>
  <PresentationFormat>Widescreen</PresentationFormat>
  <Paragraphs>185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B Mitra</vt:lpstr>
      <vt:lpstr>B Titr</vt:lpstr>
      <vt:lpstr>BMitra</vt:lpstr>
      <vt:lpstr>Calibri</vt:lpstr>
      <vt:lpstr>Cambria Math</vt:lpstr>
      <vt:lpstr>Century Gothic</vt:lpstr>
      <vt:lpstr>HY중고딕</vt:lpstr>
      <vt:lpstr>Sakkal Majalla</vt:lpstr>
      <vt:lpstr>Tahoma</vt:lpstr>
      <vt:lpstr>Times New Roman</vt:lpstr>
      <vt:lpstr>TimesNewRomanPS-BoldMT</vt:lpstr>
      <vt:lpstr>Wingdings 3</vt:lpstr>
      <vt:lpstr>Yekan-New</vt:lpstr>
      <vt:lpstr>Yekan-New-Medium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مؤلفه های تشکیل دهنده ی شاخص توسعه انسانی : 1- میزان امید به زندگی در بدو تولد2- میانگین سالهای تحصیل3- سرانه درآمد ناخالص ملی 4- شاخص های نابرابری 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xp shop</dc:creator>
  <cp:lastModifiedBy>xp shop</cp:lastModifiedBy>
  <cp:revision>118</cp:revision>
  <dcterms:created xsi:type="dcterms:W3CDTF">2020-09-09T17:26:44Z</dcterms:created>
  <dcterms:modified xsi:type="dcterms:W3CDTF">2020-12-27T21:13:45Z</dcterms:modified>
</cp:coreProperties>
</file>