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72" r:id="rId2"/>
    <p:sldId id="257" r:id="rId3"/>
    <p:sldId id="275" r:id="rId4"/>
    <p:sldId id="258" r:id="rId5"/>
    <p:sldId id="259" r:id="rId6"/>
    <p:sldId id="276" r:id="rId7"/>
    <p:sldId id="279" r:id="rId8"/>
    <p:sldId id="262" r:id="rId9"/>
    <p:sldId id="263" r:id="rId10"/>
    <p:sldId id="271" r:id="rId11"/>
    <p:sldId id="265" r:id="rId12"/>
    <p:sldId id="278"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660"/>
  </p:normalViewPr>
  <p:slideViewPr>
    <p:cSldViewPr snapToGrid="0">
      <p:cViewPr varScale="1">
        <p:scale>
          <a:sx n="70" d="100"/>
          <a:sy n="70" d="100"/>
        </p:scale>
        <p:origin x="102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8-23T12:16:09.065"/>
    </inkml:context>
    <inkml:brush xml:id="br0">
      <inkml:brushProperty name="width" value="0.05292" units="cm"/>
      <inkml:brushProperty name="height" value="0.05292" units="cm"/>
      <inkml:brushProperty name="color" value="#FF0000"/>
    </inkml:brush>
  </inkml:definitions>
  <inkml:trace contextRef="#ctx0" brushRef="#br0">25770 5256 0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8-23T11:44:57.48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E5718B0-4E48-4B75-9AFE-755C7E894431}" emma:medium="tactile" emma:mode="ink">
          <msink:context xmlns:msink="http://schemas.microsoft.com/ink/2010/main" type="writingRegion" rotatedBoundingBox="-769,1026 -626,1026 -626,1246 -769,1246"/>
        </emma:interpretation>
      </emma:emma>
    </inkml:annotationXML>
    <inkml:traceGroup>
      <inkml:annotationXML>
        <emma:emma xmlns:emma="http://www.w3.org/2003/04/emma" version="1.0">
          <emma:interpretation id="{1992786A-2DDD-4220-A817-8855DA210CDE}" emma:medium="tactile" emma:mode="ink">
            <msink:context xmlns:msink="http://schemas.microsoft.com/ink/2010/main" type="paragraph" rotatedBoundingBox="-769,1026 -626,1026 -626,1246 -769,1246" alignmentLevel="1"/>
          </emma:interpretation>
        </emma:emma>
      </inkml:annotationXML>
      <inkml:traceGroup>
        <inkml:annotationXML>
          <emma:emma xmlns:emma="http://www.w3.org/2003/04/emma" version="1.0">
            <emma:interpretation id="{ABEC4A7A-F322-4930-B5FA-9E05DB209C3F}" emma:medium="tactile" emma:mode="ink">
              <msink:context xmlns:msink="http://schemas.microsoft.com/ink/2010/main" type="line" rotatedBoundingBox="-769,1026 -626,1026 -626,1246 -769,1246"/>
            </emma:interpretation>
          </emma:emma>
        </inkml:annotationXML>
        <inkml:traceGroup>
          <inkml:annotationXML>
            <emma:emma xmlns:emma="http://www.w3.org/2003/04/emma" version="1.0">
              <emma:interpretation id="{592FAFE5-F0A2-4D9A-81C4-7E11D0C1FA95}" emma:medium="tactile" emma:mode="ink">
                <msink:context xmlns:msink="http://schemas.microsoft.com/ink/2010/main" type="inkWord" rotatedBoundingBox="-769,1026 -754,1026 -754,1041 -769,1041"/>
              </emma:interpretation>
            </emma:emma>
          </inkml:annotationXML>
          <inkml:trace contextRef="#ctx0" brushRef="#br0">0 0 0</inkml:trace>
        </inkml:traceGroup>
        <inkml:traceGroup>
          <inkml:annotationXML>
            <emma:emma xmlns:emma="http://www.w3.org/2003/04/emma" version="1.0">
              <emma:interpretation id="{F364290C-6E71-4E97-8943-20A959ADB06C}" emma:medium="tactile" emma:mode="ink">
                <msink:context xmlns:msink="http://schemas.microsoft.com/ink/2010/main" type="inkWord" rotatedBoundingBox="-641,1231 -626,1231 -626,1246 -641,1246"/>
              </emma:interpretation>
            </emma:emma>
          </inkml:annotationXML>
          <inkml:trace contextRef="#ctx0" brushRef="#br0" timeOffset="1718.51">128 205 0</inkml:trace>
          <inkml:trace contextRef="#ctx0" brushRef="#br0" timeOffset="1108.83">128 205 0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44469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09679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05909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7634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5254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08327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F0BD3-84B0-45A1-AEB3-E6838C57083B}"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595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F0BD3-84B0-45A1-AEB3-E6838C57083B}"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48571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F0BD3-84B0-45A1-AEB3-E6838C57083B}"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211394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F0BD3-84B0-45A1-AEB3-E6838C57083B}"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148687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FF0BD3-84B0-45A1-AEB3-E6838C57083B}"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20152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FF0BD3-84B0-45A1-AEB3-E6838C57083B}"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142740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F0BD3-84B0-45A1-AEB3-E6838C57083B}" type="datetimeFigureOut">
              <a:rPr lang="en-US" smtClean="0"/>
              <a:t>10/27/2021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F79CC-7FC4-4528-8D82-38581962C70B}" type="slidenum">
              <a:rPr lang="en-US" smtClean="0"/>
              <a:t>‹#›</a:t>
            </a:fld>
            <a:endParaRPr lang="en-US"/>
          </a:p>
        </p:txBody>
      </p:sp>
    </p:spTree>
    <p:extLst>
      <p:ext uri="{BB962C8B-B14F-4D97-AF65-F5344CB8AC3E}">
        <p14:creationId xmlns:p14="http://schemas.microsoft.com/office/powerpoint/2010/main" val="277239421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6.png" /><Relationship Id="rId7" Type="http://schemas.openxmlformats.org/officeDocument/2006/relationships/image" Target="../media/image20.png" /><Relationship Id="rId2" Type="http://schemas.openxmlformats.org/officeDocument/2006/relationships/image" Target="../media/image15.jp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_rels/slide11.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3.tmp" /><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customXml" Target="../ink/ink2.xml" /><Relationship Id="rId2" Type="http://schemas.openxmlformats.org/officeDocument/2006/relationships/image" Target="../media/image21.jpg" /><Relationship Id="rId1" Type="http://schemas.openxmlformats.org/officeDocument/2006/relationships/slideLayout" Target="../slideLayouts/slideLayout6.xml" /><Relationship Id="rId4" Type="http://schemas.openxmlformats.org/officeDocument/2006/relationships/image" Target="../media/image35.emf"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tmp" /><Relationship Id="rId2" Type="http://schemas.openxmlformats.org/officeDocument/2006/relationships/image" Target="../media/image4.jpg" /><Relationship Id="rId1" Type="http://schemas.openxmlformats.org/officeDocument/2006/relationships/slideLayout" Target="../slideLayouts/slideLayout1.xml" /><Relationship Id="rId4" Type="http://schemas.openxmlformats.org/officeDocument/2006/relationships/image" Target="../media/image6.tmp" /></Relationships>
</file>

<file path=ppt/slides/_rels/slide5.xml.rels><?xml version="1.0" encoding="UTF-8" standalone="yes"?>
<Relationships xmlns="http://schemas.openxmlformats.org/package/2006/relationships"><Relationship Id="rId3" Type="http://schemas.openxmlformats.org/officeDocument/2006/relationships/image" Target="../media/image8.tmp" /><Relationship Id="rId2" Type="http://schemas.openxmlformats.org/officeDocument/2006/relationships/image" Target="../media/image7.jp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0.tmp" /><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image" Target="../media/image11.jpg" /><Relationship Id="rId1" Type="http://schemas.openxmlformats.org/officeDocument/2006/relationships/slideLayout" Target="../slideLayouts/slideLayout7.xml" /><Relationship Id="rId5" Type="http://schemas.openxmlformats.org/officeDocument/2006/relationships/image" Target="../media/image12.png" /><Relationship Id="rId4" Type="http://schemas.openxmlformats.org/officeDocument/2006/relationships/image" Target="../media/image20.emf"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071688" y="914399"/>
            <a:ext cx="8158162" cy="50720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3600" dirty="0">
                <a:solidFill>
                  <a:srgbClr val="FF0000"/>
                </a:solidFill>
                <a:cs typeface="B Titr" pitchFamily="2" charset="-78"/>
              </a:rPr>
              <a:t>درس اول اقتصاد</a:t>
            </a:r>
          </a:p>
          <a:p>
            <a:pPr algn="ctr"/>
            <a:endParaRPr lang="en-US" sz="3600" dirty="0">
              <a:cs typeface="B Titr" pitchFamily="2" charset="-78"/>
            </a:endParaRPr>
          </a:p>
          <a:p>
            <a:pPr algn="ctr"/>
            <a:endParaRPr lang="fa-IR" sz="3600" dirty="0">
              <a:cs typeface="B Titr" pitchFamily="2" charset="-78"/>
            </a:endParaRPr>
          </a:p>
          <a:p>
            <a:pPr algn="ctr"/>
            <a:r>
              <a:rPr lang="fa-IR" sz="3600" dirty="0">
                <a:solidFill>
                  <a:srgbClr val="00B0F0"/>
                </a:solidFill>
                <a:cs typeface="B Titr" pitchFamily="2" charset="-78"/>
              </a:rPr>
              <a:t>کسب و کار و کارآفرینی</a:t>
            </a:r>
            <a:endParaRPr lang="fa-IR" sz="3600" dirty="0">
              <a:cs typeface="B Titr" pitchFamily="2" charset="-78"/>
            </a:endParaRPr>
          </a:p>
          <a:p>
            <a:pPr algn="ctr"/>
            <a:endParaRPr lang="fa-IR" sz="3200" dirty="0">
              <a:cs typeface="B Titr" pitchFamily="2" charset="-78"/>
            </a:endParaRPr>
          </a:p>
          <a:p>
            <a:pPr algn="ctr"/>
            <a:r>
              <a:rPr lang="fa-IR" sz="3200">
                <a:solidFill>
                  <a:srgbClr val="7030A0"/>
                </a:solidFill>
                <a:cs typeface="B Titr" pitchFamily="2" charset="-78"/>
              </a:rPr>
              <a:t> </a:t>
            </a:r>
            <a:r>
              <a:rPr lang="fa-IR" sz="3200" dirty="0">
                <a:solidFill>
                  <a:srgbClr val="7030A0"/>
                </a:solidFill>
                <a:cs typeface="B Titr" pitchFamily="2" charset="-78"/>
              </a:rPr>
              <a:t>جهاندیده </a:t>
            </a:r>
            <a:r>
              <a:rPr lang="en-US" sz="3200" dirty="0">
                <a:solidFill>
                  <a:srgbClr val="7030A0"/>
                </a:solidFill>
                <a:cs typeface="B Titr" pitchFamily="2" charset="-78"/>
              </a:rPr>
              <a:t>     </a:t>
            </a:r>
          </a:p>
          <a:p>
            <a:pPr algn="ctr"/>
            <a:r>
              <a:rPr lang="fa-IR" sz="3200" dirty="0">
                <a:solidFill>
                  <a:srgbClr val="7030A0"/>
                </a:solidFill>
                <a:cs typeface="B Titr" pitchFamily="2" charset="-78"/>
              </a:rPr>
              <a:t>دبیر اقتصاد شهرستان سیب و سوران</a:t>
            </a:r>
            <a:endParaRPr lang="en-US" sz="3200" dirty="0">
              <a:solidFill>
                <a:srgbClr val="7030A0"/>
              </a:solidFill>
              <a:cs typeface="B Titr" pitchFamily="2" charset="-78"/>
            </a:endParaRPr>
          </a:p>
        </p:txBody>
      </p:sp>
    </p:spTree>
    <p:extLst>
      <p:ext uri="{BB962C8B-B14F-4D97-AF65-F5344CB8AC3E}">
        <p14:creationId xmlns:p14="http://schemas.microsoft.com/office/powerpoint/2010/main" val="323572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18194" y="890356"/>
            <a:ext cx="3651821" cy="292633"/>
          </a:xfrm>
          <a:prstGeom prst="rect">
            <a:avLst/>
          </a:prstGeom>
        </p:spPr>
      </p:pic>
      <p:pic>
        <p:nvPicPr>
          <p:cNvPr id="3" name="Picture 2"/>
          <p:cNvPicPr>
            <a:picLocks noChangeAspect="1"/>
          </p:cNvPicPr>
          <p:nvPr/>
        </p:nvPicPr>
        <p:blipFill>
          <a:blip r:embed="rId4"/>
          <a:stretch>
            <a:fillRect/>
          </a:stretch>
        </p:blipFill>
        <p:spPr>
          <a:xfrm>
            <a:off x="478882" y="424921"/>
            <a:ext cx="3810330" cy="2481287"/>
          </a:xfrm>
          <a:prstGeom prst="rect">
            <a:avLst/>
          </a:prstGeom>
        </p:spPr>
      </p:pic>
      <p:pic>
        <p:nvPicPr>
          <p:cNvPr id="4" name="Picture 3"/>
          <p:cNvPicPr>
            <a:picLocks noChangeAspect="1"/>
          </p:cNvPicPr>
          <p:nvPr/>
        </p:nvPicPr>
        <p:blipFill>
          <a:blip r:embed="rId5"/>
          <a:stretch>
            <a:fillRect/>
          </a:stretch>
        </p:blipFill>
        <p:spPr>
          <a:xfrm>
            <a:off x="4289212" y="1941058"/>
            <a:ext cx="6730567" cy="1254885"/>
          </a:xfrm>
          <a:prstGeom prst="rect">
            <a:avLst/>
          </a:prstGeom>
        </p:spPr>
      </p:pic>
      <p:pic>
        <p:nvPicPr>
          <p:cNvPr id="5" name="Picture 4"/>
          <p:cNvPicPr>
            <a:picLocks noChangeAspect="1"/>
          </p:cNvPicPr>
          <p:nvPr/>
        </p:nvPicPr>
        <p:blipFill>
          <a:blip r:embed="rId6"/>
          <a:stretch>
            <a:fillRect/>
          </a:stretch>
        </p:blipFill>
        <p:spPr>
          <a:xfrm>
            <a:off x="3227295" y="3762215"/>
            <a:ext cx="7401185" cy="749873"/>
          </a:xfrm>
          <a:prstGeom prst="rect">
            <a:avLst/>
          </a:prstGeom>
        </p:spPr>
      </p:pic>
      <p:pic>
        <p:nvPicPr>
          <p:cNvPr id="7" name="Picture 6"/>
          <p:cNvPicPr>
            <a:picLocks noChangeAspect="1"/>
          </p:cNvPicPr>
          <p:nvPr/>
        </p:nvPicPr>
        <p:blipFill>
          <a:blip r:embed="rId7"/>
          <a:stretch>
            <a:fillRect/>
          </a:stretch>
        </p:blipFill>
        <p:spPr>
          <a:xfrm>
            <a:off x="3689208" y="4712080"/>
            <a:ext cx="7126842" cy="1164437"/>
          </a:xfrm>
          <a:prstGeom prst="rect">
            <a:avLst/>
          </a:prstGeom>
        </p:spPr>
      </p:pic>
      <p:sp>
        <p:nvSpPr>
          <p:cNvPr id="9" name="Left Arrow 8"/>
          <p:cNvSpPr/>
          <p:nvPr/>
        </p:nvSpPr>
        <p:spPr>
          <a:xfrm>
            <a:off x="5984009" y="2215057"/>
            <a:ext cx="188775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443736" y="3977051"/>
            <a:ext cx="1943141" cy="4296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522293" y="5078360"/>
            <a:ext cx="194314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4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783770" y="1665514"/>
            <a:ext cx="10863943" cy="1384995"/>
          </a:xfrm>
          <a:prstGeom prst="rect">
            <a:avLst/>
          </a:prstGeom>
          <a:noFill/>
        </p:spPr>
        <p:txBody>
          <a:bodyPr wrap="square" rtlCol="0">
            <a:spAutoFit/>
          </a:bodyPr>
          <a:lstStyle/>
          <a:p>
            <a:pPr algn="r"/>
            <a:r>
              <a:rPr lang="fa-IR" sz="2800" b="1" dirty="0">
                <a:solidFill>
                  <a:schemeClr val="accent6">
                    <a:lumMod val="40000"/>
                    <a:lumOff val="60000"/>
                  </a:schemeClr>
                </a:solidFill>
                <a:cs typeface="B Nazanin" panose="00000400000000000000" pitchFamily="2" charset="-78"/>
              </a:rPr>
              <a:t>دریک کارگاه تولید پوشاک سالانه 7500عددپوشاک به ارزش هریک 25هزارتومان تولید وبه فروش  می رسددرصورتی که هزینه های مستقیم تولید در این کارگاه 132میلیون ریال باشدمیزان سود یا زیان آن چند ریال است؟</a:t>
            </a:r>
            <a:endParaRPr lang="en-US" sz="2800" b="1" dirty="0">
              <a:solidFill>
                <a:schemeClr val="accent6">
                  <a:lumMod val="40000"/>
                  <a:lumOff val="60000"/>
                </a:schemeClr>
              </a:solidFill>
              <a:cs typeface="B Nazanin" panose="00000400000000000000" pitchFamily="2" charset="-78"/>
            </a:endParaRPr>
          </a:p>
        </p:txBody>
      </p:sp>
      <p:sp>
        <p:nvSpPr>
          <p:cNvPr id="4" name="TextBox 3"/>
          <p:cNvSpPr txBox="1"/>
          <p:nvPr/>
        </p:nvSpPr>
        <p:spPr>
          <a:xfrm>
            <a:off x="6338206" y="3233057"/>
            <a:ext cx="365215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a-IR" b="1" dirty="0">
                <a:solidFill>
                  <a:schemeClr val="bg1"/>
                </a:solidFill>
                <a:cs typeface="B Nazanin" panose="00000400000000000000" pitchFamily="2" charset="-78"/>
              </a:rPr>
              <a:t>ابتدا درآمد را محاسبه کرده </a:t>
            </a:r>
            <a:r>
              <a:rPr lang="fa-IR" b="1" dirty="0">
                <a:solidFill>
                  <a:srgbClr val="FF0000"/>
                </a:solidFill>
                <a:cs typeface="B Nazanin" panose="00000400000000000000" pitchFamily="2" charset="-78"/>
              </a:rPr>
              <a:t>برحسب ریال</a:t>
            </a:r>
            <a:endParaRPr lang="en-US" b="1" dirty="0">
              <a:solidFill>
                <a:srgbClr val="FF0000"/>
              </a:solidFill>
              <a:cs typeface="B Nazanin" panose="00000400000000000000" pitchFamily="2" charset="-78"/>
            </a:endParaRPr>
          </a:p>
        </p:txBody>
      </p:sp>
      <p:sp>
        <p:nvSpPr>
          <p:cNvPr id="5" name="Oval 4"/>
          <p:cNvSpPr/>
          <p:nvPr/>
        </p:nvSpPr>
        <p:spPr>
          <a:xfrm>
            <a:off x="10287000" y="3233057"/>
            <a:ext cx="1153886" cy="62048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solidFill>
                  <a:schemeClr val="bg1"/>
                </a:solidFill>
              </a:rPr>
              <a:t>پاسخ</a:t>
            </a:r>
            <a:endParaRPr lang="en-US" dirty="0">
              <a:solidFill>
                <a:schemeClr val="bg1"/>
              </a:solidFill>
            </a:endParaRPr>
          </a:p>
        </p:txBody>
      </p:sp>
      <p:sp>
        <p:nvSpPr>
          <p:cNvPr id="6" name="TextBox 5"/>
          <p:cNvSpPr txBox="1"/>
          <p:nvPr/>
        </p:nvSpPr>
        <p:spPr>
          <a:xfrm>
            <a:off x="337456" y="3714690"/>
            <a:ext cx="5203372" cy="400110"/>
          </a:xfrm>
          <a:prstGeom prst="rect">
            <a:avLst/>
          </a:prstGeom>
          <a:solidFill>
            <a:srgbClr val="002060"/>
          </a:solidFill>
        </p:spPr>
        <p:txBody>
          <a:bodyPr wrap="square" rtlCol="0">
            <a:spAutoFit/>
          </a:bodyPr>
          <a:lstStyle/>
          <a:p>
            <a:r>
              <a:rPr lang="fa-IR" sz="2000" dirty="0">
                <a:solidFill>
                  <a:schemeClr val="bg1"/>
                </a:solidFill>
                <a:cs typeface="B Nazanin" panose="00000400000000000000" pitchFamily="2" charset="-78"/>
              </a:rPr>
              <a:t>قیمت یا ارزش پوشاک =درآمد </a:t>
            </a:r>
            <a:r>
              <a:rPr lang="en-US" sz="2000" dirty="0">
                <a:solidFill>
                  <a:schemeClr val="bg1"/>
                </a:solidFill>
                <a:cs typeface="B Nazanin" panose="00000400000000000000" pitchFamily="2" charset="-78"/>
              </a:rPr>
              <a:t>x</a:t>
            </a:r>
            <a:r>
              <a:rPr lang="fa-IR" sz="2000" dirty="0">
                <a:solidFill>
                  <a:schemeClr val="bg1"/>
                </a:solidFill>
                <a:cs typeface="B Nazanin" panose="00000400000000000000" pitchFamily="2" charset="-78"/>
              </a:rPr>
              <a:t>مقدار یا تعداد تولید پوشاک</a:t>
            </a:r>
            <a:endParaRPr lang="en-US" sz="2000" dirty="0">
              <a:solidFill>
                <a:schemeClr val="bg1"/>
              </a:solidFill>
              <a:cs typeface="B Nazanin" panose="00000400000000000000" pitchFamily="2" charset="-78"/>
            </a:endParaRPr>
          </a:p>
        </p:txBody>
      </p:sp>
      <p:sp>
        <p:nvSpPr>
          <p:cNvPr id="7" name="TextBox 6"/>
          <p:cNvSpPr txBox="1"/>
          <p:nvPr/>
        </p:nvSpPr>
        <p:spPr>
          <a:xfrm>
            <a:off x="1284514" y="3098963"/>
            <a:ext cx="2623457" cy="369332"/>
          </a:xfrm>
          <a:prstGeom prst="rect">
            <a:avLst/>
          </a:prstGeom>
          <a:noFill/>
        </p:spPr>
        <p:txBody>
          <a:bodyPr wrap="square" rtlCol="0">
            <a:spAutoFit/>
          </a:bodyPr>
          <a:lstStyle/>
          <a:p>
            <a:r>
              <a:rPr lang="fa-IR" dirty="0"/>
              <a:t>250000</a:t>
            </a:r>
            <a:r>
              <a:rPr lang="en-US" dirty="0"/>
              <a:t>x</a:t>
            </a:r>
            <a:r>
              <a:rPr lang="fa-IR" dirty="0"/>
              <a:t>250،000=10</a:t>
            </a:r>
            <a:endParaRPr lang="en-US" dirty="0"/>
          </a:p>
        </p:txBody>
      </p:sp>
      <p:sp>
        <p:nvSpPr>
          <p:cNvPr id="8" name="TextBox 7"/>
          <p:cNvSpPr txBox="1"/>
          <p:nvPr/>
        </p:nvSpPr>
        <p:spPr>
          <a:xfrm>
            <a:off x="3714749" y="3105600"/>
            <a:ext cx="631372" cy="369332"/>
          </a:xfrm>
          <a:prstGeom prst="rect">
            <a:avLst/>
          </a:prstGeom>
          <a:noFill/>
        </p:spPr>
        <p:txBody>
          <a:bodyPr wrap="square" rtlCol="0">
            <a:spAutoFit/>
          </a:bodyPr>
          <a:lstStyle/>
          <a:p>
            <a:r>
              <a:rPr lang="fa-IR" dirty="0"/>
              <a:t>ریال</a:t>
            </a:r>
            <a:endParaRPr lang="en-US" dirty="0"/>
          </a:p>
        </p:txBody>
      </p:sp>
      <p:sp>
        <p:nvSpPr>
          <p:cNvPr id="10" name="TextBox 9"/>
          <p:cNvSpPr txBox="1"/>
          <p:nvPr/>
        </p:nvSpPr>
        <p:spPr>
          <a:xfrm>
            <a:off x="979714" y="4299466"/>
            <a:ext cx="1676400" cy="369332"/>
          </a:xfrm>
          <a:prstGeom prst="rect">
            <a:avLst/>
          </a:prstGeom>
          <a:noFill/>
        </p:spPr>
        <p:txBody>
          <a:bodyPr wrap="square" rtlCol="0">
            <a:spAutoFit/>
          </a:bodyPr>
          <a:lstStyle/>
          <a:p>
            <a:r>
              <a:rPr lang="fa-IR" dirty="0"/>
              <a:t>7500</a:t>
            </a:r>
            <a:r>
              <a:rPr lang="en-US" dirty="0"/>
              <a:t>x</a:t>
            </a:r>
            <a:r>
              <a:rPr lang="fa-IR" dirty="0"/>
              <a:t>250،000</a:t>
            </a:r>
            <a:endParaRPr lang="en-US" dirty="0"/>
          </a:p>
        </p:txBody>
      </p:sp>
      <p:sp>
        <p:nvSpPr>
          <p:cNvPr id="13" name="TextBox 12"/>
          <p:cNvSpPr txBox="1"/>
          <p:nvPr/>
        </p:nvSpPr>
        <p:spPr>
          <a:xfrm>
            <a:off x="2841171" y="4299466"/>
            <a:ext cx="1763485" cy="369332"/>
          </a:xfrm>
          <a:prstGeom prst="rect">
            <a:avLst/>
          </a:prstGeom>
          <a:noFill/>
        </p:spPr>
        <p:txBody>
          <a:bodyPr wrap="square" rtlCol="0">
            <a:spAutoFit/>
          </a:bodyPr>
          <a:lstStyle/>
          <a:p>
            <a:r>
              <a:rPr lang="fa-IR" dirty="0"/>
              <a:t>1،875،000،000</a:t>
            </a:r>
            <a:endParaRPr lang="en-US" dirty="0"/>
          </a:p>
        </p:txBody>
      </p:sp>
      <p:sp>
        <p:nvSpPr>
          <p:cNvPr id="14" name="TextBox 13"/>
          <p:cNvSpPr txBox="1"/>
          <p:nvPr/>
        </p:nvSpPr>
        <p:spPr>
          <a:xfrm>
            <a:off x="2579915" y="4317142"/>
            <a:ext cx="261257" cy="369332"/>
          </a:xfrm>
          <a:prstGeom prst="rect">
            <a:avLst/>
          </a:prstGeom>
          <a:noFill/>
        </p:spPr>
        <p:txBody>
          <a:bodyPr wrap="square" rtlCol="0">
            <a:spAutoFit/>
          </a:bodyPr>
          <a:lstStyle/>
          <a:p>
            <a:r>
              <a:rPr lang="fa-IR" dirty="0"/>
              <a:t>=</a:t>
            </a:r>
            <a:endParaRPr lang="en-US" dirty="0"/>
          </a:p>
        </p:txBody>
      </p:sp>
      <p:sp>
        <p:nvSpPr>
          <p:cNvPr id="16" name="TextBox 15"/>
          <p:cNvSpPr txBox="1"/>
          <p:nvPr/>
        </p:nvSpPr>
        <p:spPr>
          <a:xfrm>
            <a:off x="4604656" y="4281790"/>
            <a:ext cx="64225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dirty="0"/>
              <a:t>ریال</a:t>
            </a:r>
            <a:endParaRPr lang="en-US" dirty="0"/>
          </a:p>
        </p:txBody>
      </p:sp>
      <p:sp>
        <p:nvSpPr>
          <p:cNvPr id="17" name="TextBox 16"/>
          <p:cNvSpPr txBox="1"/>
          <p:nvPr/>
        </p:nvSpPr>
        <p:spPr>
          <a:xfrm>
            <a:off x="1284514" y="5031639"/>
            <a:ext cx="3222172" cy="381000"/>
          </a:xfrm>
          <a:prstGeom prst="rect">
            <a:avLst/>
          </a:prstGeom>
          <a:solidFill>
            <a:schemeClr val="tx2">
              <a:lumMod val="75000"/>
            </a:schemeClr>
          </a:solidFill>
        </p:spPr>
        <p:txBody>
          <a:bodyPr wrap="square" rtlCol="0">
            <a:spAutoFit/>
          </a:bodyPr>
          <a:lstStyle/>
          <a:p>
            <a:r>
              <a:rPr lang="fa-IR" dirty="0">
                <a:solidFill>
                  <a:schemeClr val="bg1"/>
                </a:solidFill>
              </a:rPr>
              <a:t>هزینه  -   درآمد = سود یا زیان</a:t>
            </a:r>
            <a:endParaRPr lang="en-US" dirty="0">
              <a:solidFill>
                <a:schemeClr val="bg1"/>
              </a:solidFill>
            </a:endParaRPr>
          </a:p>
        </p:txBody>
      </p:sp>
      <p:sp>
        <p:nvSpPr>
          <p:cNvPr id="18" name="TextBox 17"/>
          <p:cNvSpPr txBox="1"/>
          <p:nvPr/>
        </p:nvSpPr>
        <p:spPr>
          <a:xfrm>
            <a:off x="7043057" y="4732939"/>
            <a:ext cx="3526971" cy="369332"/>
          </a:xfrm>
          <a:prstGeom prst="rect">
            <a:avLst/>
          </a:prstGeom>
          <a:solidFill>
            <a:schemeClr val="accent1">
              <a:lumMod val="60000"/>
              <a:lumOff val="40000"/>
            </a:schemeClr>
          </a:solidFill>
        </p:spPr>
        <p:txBody>
          <a:bodyPr wrap="square" rtlCol="0">
            <a:spAutoFit/>
          </a:bodyPr>
          <a:lstStyle/>
          <a:p>
            <a:pPr algn="r"/>
            <a:r>
              <a:rPr lang="fa-IR" dirty="0"/>
              <a:t>2-فرمول سود را نوشته جایگزاری میکنیم</a:t>
            </a:r>
            <a:endParaRPr lang="en-US" dirty="0"/>
          </a:p>
        </p:txBody>
      </p:sp>
      <p:sp>
        <p:nvSpPr>
          <p:cNvPr id="19" name="TextBox 18"/>
          <p:cNvSpPr txBox="1"/>
          <p:nvPr/>
        </p:nvSpPr>
        <p:spPr>
          <a:xfrm>
            <a:off x="979714" y="5810832"/>
            <a:ext cx="3069772" cy="369332"/>
          </a:xfrm>
          <a:prstGeom prst="rect">
            <a:avLst/>
          </a:prstGeom>
          <a:noFill/>
        </p:spPr>
        <p:txBody>
          <a:bodyPr wrap="square" rtlCol="0">
            <a:spAutoFit/>
          </a:bodyPr>
          <a:lstStyle/>
          <a:p>
            <a:r>
              <a:rPr lang="fa-IR" dirty="0">
                <a:solidFill>
                  <a:schemeClr val="bg1"/>
                </a:solidFill>
              </a:rPr>
              <a:t>132،000،000-1،875،000،000</a:t>
            </a:r>
            <a:endParaRPr lang="en-US" dirty="0">
              <a:solidFill>
                <a:schemeClr val="bg1"/>
              </a:solidFill>
            </a:endParaRPr>
          </a:p>
        </p:txBody>
      </p:sp>
      <p:sp>
        <p:nvSpPr>
          <p:cNvPr id="20" name="TextBox 19"/>
          <p:cNvSpPr txBox="1"/>
          <p:nvPr/>
        </p:nvSpPr>
        <p:spPr>
          <a:xfrm>
            <a:off x="3861706" y="5810832"/>
            <a:ext cx="337457" cy="369332"/>
          </a:xfrm>
          <a:prstGeom prst="rect">
            <a:avLst/>
          </a:prstGeom>
          <a:noFill/>
        </p:spPr>
        <p:txBody>
          <a:bodyPr wrap="square" rtlCol="0">
            <a:spAutoFit/>
          </a:bodyPr>
          <a:lstStyle/>
          <a:p>
            <a:r>
              <a:rPr lang="fa-IR" dirty="0"/>
              <a:t>=</a:t>
            </a:r>
            <a:endParaRPr lang="en-US" dirty="0"/>
          </a:p>
        </p:txBody>
      </p:sp>
      <p:sp>
        <p:nvSpPr>
          <p:cNvPr id="21" name="TextBox 20"/>
          <p:cNvSpPr txBox="1"/>
          <p:nvPr/>
        </p:nvSpPr>
        <p:spPr>
          <a:xfrm>
            <a:off x="4199163" y="5793156"/>
            <a:ext cx="1692730" cy="369332"/>
          </a:xfrm>
          <a:prstGeom prst="rect">
            <a:avLst/>
          </a:prstGeom>
          <a:noFill/>
        </p:spPr>
        <p:txBody>
          <a:bodyPr wrap="square" rtlCol="0">
            <a:spAutoFit/>
          </a:bodyPr>
          <a:lstStyle/>
          <a:p>
            <a:r>
              <a:rPr lang="fa-IR" dirty="0">
                <a:solidFill>
                  <a:schemeClr val="bg1"/>
                </a:solidFill>
              </a:rPr>
              <a:t>1،743،000،000</a:t>
            </a:r>
            <a:endParaRPr lang="en-US" dirty="0">
              <a:solidFill>
                <a:schemeClr val="bg1"/>
              </a:solidFill>
            </a:endParaRPr>
          </a:p>
        </p:txBody>
      </p:sp>
      <p:sp>
        <p:nvSpPr>
          <p:cNvPr id="22" name="TextBox 21"/>
          <p:cNvSpPr txBox="1"/>
          <p:nvPr/>
        </p:nvSpPr>
        <p:spPr>
          <a:xfrm>
            <a:off x="6041570" y="5810832"/>
            <a:ext cx="3948793" cy="369332"/>
          </a:xfrm>
          <a:prstGeom prst="rect">
            <a:avLst/>
          </a:prstGeom>
          <a:solidFill>
            <a:schemeClr val="accent5">
              <a:lumMod val="50000"/>
            </a:schemeClr>
          </a:solidFill>
        </p:spPr>
        <p:txBody>
          <a:bodyPr wrap="square" rtlCol="0">
            <a:spAutoFit/>
          </a:bodyPr>
          <a:lstStyle/>
          <a:p>
            <a:r>
              <a:rPr lang="fa-IR" b="1" dirty="0">
                <a:solidFill>
                  <a:schemeClr val="bg1"/>
                </a:solidFill>
              </a:rPr>
              <a:t>چون عدد بدست آمده مثبت است پس سود داشتیم</a:t>
            </a:r>
            <a:endParaRPr lang="en-US" b="1" dirty="0">
              <a:solidFill>
                <a:schemeClr val="bg1"/>
              </a:solidFill>
            </a:endParaRPr>
          </a:p>
        </p:txBody>
      </p:sp>
      <p:sp>
        <p:nvSpPr>
          <p:cNvPr id="9" name="Rectangle 8"/>
          <p:cNvSpPr/>
          <p:nvPr/>
        </p:nvSpPr>
        <p:spPr>
          <a:xfrm>
            <a:off x="4743976" y="348733"/>
            <a:ext cx="1593706" cy="646331"/>
          </a:xfrm>
          <a:prstGeom prst="rect">
            <a:avLst/>
          </a:prstGeom>
        </p:spPr>
        <p:txBody>
          <a:bodyPr wrap="none">
            <a:spAutoFit/>
          </a:bodyPr>
          <a:lstStyle/>
          <a:p>
            <a:pPr algn="ctr"/>
            <a:r>
              <a:rPr lang="fa-IR" sz="3600" dirty="0">
                <a:solidFill>
                  <a:srgbClr val="FFFF00"/>
                </a:solidFill>
              </a:rPr>
              <a:t>حل مساله</a:t>
            </a:r>
            <a:endParaRPr lang="en-US" sz="3600" dirty="0">
              <a:solidFill>
                <a:srgbClr val="FFFF00"/>
              </a:solidFill>
            </a:endParaRPr>
          </a:p>
        </p:txBody>
      </p:sp>
    </p:spTree>
    <p:extLst>
      <p:ext uri="{BB962C8B-B14F-4D97-AF65-F5344CB8AC3E}">
        <p14:creationId xmlns:p14="http://schemas.microsoft.com/office/powerpoint/2010/main" val="257337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0370" y="985973"/>
            <a:ext cx="11342913" cy="424731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a:lnSpc>
                <a:spcPct val="150000"/>
              </a:lnSpc>
            </a:pPr>
            <a:r>
              <a:rPr lang="fa-IR" b="1" dirty="0">
                <a:solidFill>
                  <a:schemeClr val="bg1"/>
                </a:solidFill>
                <a:cs typeface="B Titr" panose="00000700000000000000" pitchFamily="2" charset="-78"/>
              </a:rPr>
              <a:t>تولید کنندگان تلاش می کنند </a:t>
            </a:r>
            <a:r>
              <a:rPr lang="fa-IR" b="1" dirty="0">
                <a:solidFill>
                  <a:srgbClr val="C00000"/>
                </a:solidFill>
                <a:cs typeface="B Titr" panose="00000700000000000000" pitchFamily="2" charset="-78"/>
              </a:rPr>
              <a:t>با افزایش درآمد </a:t>
            </a:r>
            <a:r>
              <a:rPr lang="fa-IR" b="1" dirty="0">
                <a:solidFill>
                  <a:schemeClr val="bg1"/>
                </a:solidFill>
                <a:cs typeface="B Titr" panose="00000700000000000000" pitchFamily="2" charset="-78"/>
              </a:rPr>
              <a:t>و </a:t>
            </a:r>
            <a:r>
              <a:rPr lang="fa-IR" b="1" dirty="0">
                <a:solidFill>
                  <a:srgbClr val="C00000"/>
                </a:solidFill>
                <a:cs typeface="B Titr" panose="00000700000000000000" pitchFamily="2" charset="-78"/>
              </a:rPr>
              <a:t>کاهش هزینه ها </a:t>
            </a:r>
            <a:r>
              <a:rPr lang="fa-IR" b="1" dirty="0">
                <a:solidFill>
                  <a:schemeClr val="bg1"/>
                </a:solidFill>
                <a:cs typeface="B Titr" panose="00000700000000000000" pitchFamily="2" charset="-78"/>
              </a:rPr>
              <a:t>از وضعیت زیان دوری کنند.</a:t>
            </a:r>
          </a:p>
          <a:p>
            <a:pPr algn="r">
              <a:lnSpc>
                <a:spcPct val="150000"/>
              </a:lnSpc>
            </a:pPr>
            <a:r>
              <a:rPr lang="fa-IR" b="1" dirty="0">
                <a:solidFill>
                  <a:schemeClr val="bg1"/>
                </a:solidFill>
                <a:cs typeface="B Titr" panose="00000700000000000000" pitchFamily="2" charset="-78"/>
              </a:rPr>
              <a:t>-</a:t>
            </a:r>
            <a:r>
              <a:rPr lang="fa-IR" b="1" dirty="0">
                <a:solidFill>
                  <a:srgbClr val="C00000"/>
                </a:solidFill>
                <a:cs typeface="B Titr" panose="00000700000000000000" pitchFamily="2" charset="-78"/>
              </a:rPr>
              <a:t>چگونه می توان با کمک </a:t>
            </a:r>
            <a:r>
              <a:rPr lang="fa-IR" b="1" u="sng" dirty="0">
                <a:solidFill>
                  <a:srgbClr val="C00000"/>
                </a:solidFill>
                <a:cs typeface="B Titr" panose="00000700000000000000" pitchFamily="2" charset="-78"/>
              </a:rPr>
              <a:t>صرفه جویی و افزایش بهره وری </a:t>
            </a:r>
            <a:r>
              <a:rPr lang="fa-IR" b="1" dirty="0">
                <a:solidFill>
                  <a:srgbClr val="C00000"/>
                </a:solidFill>
                <a:cs typeface="B Titr" panose="00000700000000000000" pitchFamily="2" charset="-78"/>
              </a:rPr>
              <a:t>از ضرر و زیان جلوگیری کرد؟</a:t>
            </a:r>
          </a:p>
          <a:p>
            <a:pPr algn="r">
              <a:lnSpc>
                <a:spcPct val="150000"/>
              </a:lnSpc>
            </a:pPr>
            <a:r>
              <a:rPr lang="fa-IR" b="1" dirty="0">
                <a:solidFill>
                  <a:schemeClr val="bg1"/>
                </a:solidFill>
                <a:cs typeface="B Titr" panose="00000700000000000000" pitchFamily="2" charset="-78"/>
              </a:rPr>
              <a:t>1-پرهیز از استخدام نیروی کار غیرلازم</a:t>
            </a:r>
          </a:p>
          <a:p>
            <a:pPr algn="r">
              <a:lnSpc>
                <a:spcPct val="150000"/>
              </a:lnSpc>
            </a:pPr>
            <a:r>
              <a:rPr lang="fa-IR" b="1" dirty="0">
                <a:solidFill>
                  <a:schemeClr val="bg1"/>
                </a:solidFill>
                <a:cs typeface="B Titr" panose="00000700000000000000" pitchFamily="2" charset="-78"/>
              </a:rPr>
              <a:t> 2-صرفه جویی در مواد اولیه (بدون اینکه باعث کاهش کیفیت شود زیرا اگر کیفیت تولیدپایین بیاید به مرور</a:t>
            </a:r>
          </a:p>
          <a:p>
            <a:pPr algn="r">
              <a:lnSpc>
                <a:spcPct val="150000"/>
              </a:lnSpc>
            </a:pPr>
            <a:r>
              <a:rPr lang="fa-IR" b="1" dirty="0">
                <a:solidFill>
                  <a:schemeClr val="bg1"/>
                </a:solidFill>
                <a:cs typeface="B Titr" panose="00000700000000000000" pitchFamily="2" charset="-78"/>
              </a:rPr>
              <a:t>زمان مشتری از دست خواهد رفت.)</a:t>
            </a:r>
          </a:p>
          <a:p>
            <a:pPr algn="r">
              <a:lnSpc>
                <a:spcPct val="150000"/>
              </a:lnSpc>
            </a:pPr>
            <a:r>
              <a:rPr lang="fa-IR" b="1" dirty="0">
                <a:solidFill>
                  <a:schemeClr val="bg1"/>
                </a:solidFill>
                <a:cs typeface="B Titr" panose="00000700000000000000" pitchFamily="2" charset="-78"/>
              </a:rPr>
              <a:t>3-صرفه جویی در انرژی (بعد از زمان کاری سیستم های گرمایشی و سرمایشی خاموش شودو.... )</a:t>
            </a:r>
          </a:p>
          <a:p>
            <a:pPr algn="r">
              <a:lnSpc>
                <a:spcPct val="150000"/>
              </a:lnSpc>
            </a:pPr>
            <a:r>
              <a:rPr lang="fa-IR" b="1" dirty="0">
                <a:solidFill>
                  <a:schemeClr val="bg1"/>
                </a:solidFill>
                <a:cs typeface="B Titr" panose="00000700000000000000" pitchFamily="2" charset="-78"/>
              </a:rPr>
              <a:t>4-جلوگیری از ریخت و پاش ها (ایجاد زمینه برای دور کاری کارمندان،جلوگیری از سفرهای غیر ضروری</a:t>
            </a:r>
          </a:p>
          <a:p>
            <a:pPr algn="r">
              <a:lnSpc>
                <a:spcPct val="150000"/>
              </a:lnSpc>
            </a:pPr>
            <a:r>
              <a:rPr lang="fa-IR" b="1" dirty="0">
                <a:solidFill>
                  <a:schemeClr val="bg1"/>
                </a:solidFill>
                <a:cs typeface="B Titr" panose="00000700000000000000" pitchFamily="2" charset="-78"/>
              </a:rPr>
              <a:t>،ممنوعیت استفاده از اتومبیلهای شرکت برای مصارف شخصی و....)</a:t>
            </a:r>
          </a:p>
          <a:p>
            <a:pPr algn="r">
              <a:lnSpc>
                <a:spcPct val="150000"/>
              </a:lnSpc>
            </a:pPr>
            <a:r>
              <a:rPr lang="fa-IR" b="1" dirty="0">
                <a:solidFill>
                  <a:schemeClr val="bg1"/>
                </a:solidFill>
                <a:cs typeface="B Titr" panose="00000700000000000000" pitchFamily="2" charset="-78"/>
              </a:rPr>
              <a:t>       -</a:t>
            </a:r>
            <a:r>
              <a:rPr lang="fa-IR" b="1" u="sng" dirty="0">
                <a:solidFill>
                  <a:srgbClr val="C00000"/>
                </a:solidFill>
                <a:cs typeface="B Titr" panose="00000700000000000000" pitchFamily="2" charset="-78"/>
              </a:rPr>
              <a:t>افزایش درآمد بدون کاستن از هزینه های تولید:  </a:t>
            </a:r>
          </a:p>
          <a:p>
            <a:pPr algn="r">
              <a:lnSpc>
                <a:spcPct val="150000"/>
              </a:lnSpc>
            </a:pPr>
            <a:r>
              <a:rPr lang="fa-IR" b="1" dirty="0">
                <a:solidFill>
                  <a:schemeClr val="bg1"/>
                </a:solidFill>
                <a:cs typeface="B Titr" panose="00000700000000000000" pitchFamily="2" charset="-78"/>
              </a:rPr>
              <a:t> 1-از طریق بازار یابی میتوان برای محصولات خود،بازارخوبی فراهم کرد             2-کالاها راباقیمت مناسب بفروشد </a:t>
            </a:r>
          </a:p>
        </p:txBody>
      </p:sp>
    </p:spTree>
    <p:extLst>
      <p:ext uri="{BB962C8B-B14F-4D97-AF65-F5344CB8AC3E}">
        <p14:creationId xmlns:p14="http://schemas.microsoft.com/office/powerpoint/2010/main" val="428557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914401" y="4778829"/>
            <a:ext cx="9895114" cy="132805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C00000"/>
                </a:solidFill>
              </a:rPr>
              <a:t>بهره وری: بهترین استفاده از منابع و امکانات (کمترین ورودی)وبیشترین خروجی یا تولید</a:t>
            </a:r>
            <a:endParaRPr lang="en-US" b="1" dirty="0">
              <a:solidFill>
                <a:srgbClr val="C000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 y="283914"/>
            <a:ext cx="9648391" cy="3863543"/>
          </a:xfrm>
          <a:prstGeom prst="rect">
            <a:avLst/>
          </a:prstGeom>
        </p:spPr>
      </p:pic>
    </p:spTree>
    <p:extLst>
      <p:ext uri="{BB962C8B-B14F-4D97-AF65-F5344CB8AC3E}">
        <p14:creationId xmlns:p14="http://schemas.microsoft.com/office/powerpoint/2010/main" val="180861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2178" y="344055"/>
            <a:ext cx="4267201" cy="830997"/>
          </a:xfrm>
          <a:prstGeom prst="rect">
            <a:avLst/>
          </a:prstGeom>
          <a:solidFill>
            <a:schemeClr val="accent4">
              <a:lumMod val="20000"/>
              <a:lumOff val="80000"/>
            </a:schemeClr>
          </a:solidFill>
        </p:spPr>
        <p:txBody>
          <a:bodyPr wrap="square">
            <a:spAutoFit/>
          </a:bodyPr>
          <a:lstStyle/>
          <a:p>
            <a:pPr algn="r"/>
            <a:r>
              <a:rPr lang="fa-IR" sz="2400" b="1" dirty="0">
                <a:solidFill>
                  <a:srgbClr val="C00000"/>
                </a:solidFill>
                <a:cs typeface="B Titr" panose="00000700000000000000" pitchFamily="2" charset="-78"/>
              </a:rPr>
              <a:t>مسئولیت اخلاقی و کسب درآمد حلال</a:t>
            </a:r>
            <a:r>
              <a:rPr lang="fa-IR" sz="2400" dirty="0">
                <a:solidFill>
                  <a:srgbClr val="C00000"/>
                </a:solidFill>
                <a:cs typeface="B Titr" panose="00000700000000000000" pitchFamily="2" charset="-78"/>
              </a:rPr>
              <a:t> </a:t>
            </a:r>
            <a:br>
              <a:rPr lang="fa-IR" sz="2400" dirty="0">
                <a:solidFill>
                  <a:srgbClr val="C00000"/>
                </a:solidFill>
                <a:cs typeface="B Titr" panose="00000700000000000000" pitchFamily="2" charset="-78"/>
              </a:rPr>
            </a:br>
            <a:endParaRPr lang="en-US" sz="2400" b="1" dirty="0">
              <a:solidFill>
                <a:srgbClr val="C00000"/>
              </a:solidFill>
              <a:cs typeface="B Titr" panose="00000700000000000000" pitchFamily="2" charset="-78"/>
            </a:endParaRPr>
          </a:p>
        </p:txBody>
      </p:sp>
      <p:sp>
        <p:nvSpPr>
          <p:cNvPr id="4" name="Rectangle 3"/>
          <p:cNvSpPr/>
          <p:nvPr/>
        </p:nvSpPr>
        <p:spPr>
          <a:xfrm>
            <a:off x="3015344" y="989995"/>
            <a:ext cx="7296150" cy="30008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742950" lvl="1" indent="-285750" algn="r" rtl="1">
              <a:lnSpc>
                <a:spcPct val="150000"/>
              </a:lnSpc>
              <a:buFont typeface="Wingdings" panose="05000000000000000000" pitchFamily="2" charset="2"/>
              <a:buChar char="v"/>
            </a:pPr>
            <a:r>
              <a:rPr lang="fa-IR" b="1" dirty="0">
                <a:solidFill>
                  <a:srgbClr val="FF0000"/>
                </a:solidFill>
              </a:rPr>
              <a:t>احتکار</a:t>
            </a:r>
          </a:p>
          <a:p>
            <a:pPr marL="742950" lvl="1" indent="-285750" algn="r" rtl="1">
              <a:lnSpc>
                <a:spcPct val="150000"/>
              </a:lnSpc>
              <a:buFont typeface="Wingdings" panose="05000000000000000000" pitchFamily="2" charset="2"/>
              <a:buChar char="v"/>
            </a:pPr>
            <a:r>
              <a:rPr lang="fa-IR" b="1" dirty="0">
                <a:solidFill>
                  <a:srgbClr val="FF0000"/>
                </a:solidFill>
              </a:rPr>
              <a:t>استفاده از رانت</a:t>
            </a:r>
          </a:p>
          <a:p>
            <a:pPr marL="742950" lvl="1" indent="-285750" algn="r" rtl="1">
              <a:lnSpc>
                <a:spcPct val="150000"/>
              </a:lnSpc>
              <a:buFont typeface="Wingdings" panose="05000000000000000000" pitchFamily="2" charset="2"/>
              <a:buChar char="v"/>
            </a:pPr>
            <a:r>
              <a:rPr lang="fa-IR" b="1" dirty="0">
                <a:solidFill>
                  <a:srgbClr val="FF0000"/>
                </a:solidFill>
              </a:rPr>
              <a:t>دادن و گرفتن رشوه</a:t>
            </a:r>
          </a:p>
          <a:p>
            <a:pPr marL="742950" lvl="1" indent="-285750" algn="r" rtl="1">
              <a:lnSpc>
                <a:spcPct val="150000"/>
              </a:lnSpc>
              <a:buFont typeface="Wingdings" panose="05000000000000000000" pitchFamily="2" charset="2"/>
              <a:buChar char="v"/>
            </a:pPr>
            <a:r>
              <a:rPr lang="fa-IR" b="1" dirty="0">
                <a:solidFill>
                  <a:srgbClr val="FF0000"/>
                </a:solidFill>
              </a:rPr>
              <a:t>رباخواری</a:t>
            </a:r>
          </a:p>
          <a:p>
            <a:pPr marL="742950" lvl="1" indent="-285750" algn="r" rtl="1">
              <a:lnSpc>
                <a:spcPct val="150000"/>
              </a:lnSpc>
              <a:buFont typeface="Wingdings" panose="05000000000000000000" pitchFamily="2" charset="2"/>
              <a:buChar char="v"/>
            </a:pPr>
            <a:r>
              <a:rPr lang="fa-IR" b="1" dirty="0">
                <a:solidFill>
                  <a:srgbClr val="FF0000"/>
                </a:solidFill>
              </a:rPr>
              <a:t>قاچاق</a:t>
            </a:r>
          </a:p>
          <a:p>
            <a:pPr marL="742950" lvl="1" indent="-285750" algn="r" rtl="1">
              <a:lnSpc>
                <a:spcPct val="150000"/>
              </a:lnSpc>
              <a:buFont typeface="Wingdings" panose="05000000000000000000" pitchFamily="2" charset="2"/>
              <a:buChar char="v"/>
            </a:pPr>
            <a:r>
              <a:rPr lang="fa-IR" b="1" dirty="0">
                <a:solidFill>
                  <a:srgbClr val="FF0000"/>
                </a:solidFill>
              </a:rPr>
              <a:t>کتابها یا فیلمهای مبتذل و غیراخلاقی را تولیدو منتشر میکنند</a:t>
            </a:r>
          </a:p>
          <a:p>
            <a:pPr marL="742950" lvl="1" indent="-285750" algn="r" rtl="1">
              <a:lnSpc>
                <a:spcPct val="150000"/>
              </a:lnSpc>
              <a:buFont typeface="Wingdings" panose="05000000000000000000" pitchFamily="2" charset="2"/>
              <a:buChar char="v"/>
            </a:pPr>
            <a:r>
              <a:rPr lang="fa-IR" b="1" dirty="0">
                <a:solidFill>
                  <a:srgbClr val="FF0000"/>
                </a:solidFill>
              </a:rPr>
              <a:t>کالایی را برخلاف آنچه هست، به مشتری نشان میدهند تا مشتری را فریب دهند</a:t>
            </a:r>
          </a:p>
        </p:txBody>
      </p:sp>
      <p:sp>
        <p:nvSpPr>
          <p:cNvPr id="2" name="Rectangle 1"/>
          <p:cNvSpPr/>
          <p:nvPr/>
        </p:nvSpPr>
        <p:spPr>
          <a:xfrm>
            <a:off x="435427" y="3990816"/>
            <a:ext cx="11680371" cy="2400657"/>
          </a:xfrm>
          <a:prstGeom prst="rect">
            <a:avLst/>
          </a:prstGeom>
          <a:solidFill>
            <a:schemeClr val="tx2">
              <a:lumMod val="50000"/>
            </a:schemeClr>
          </a:solidFill>
        </p:spPr>
        <p:txBody>
          <a:bodyPr wrap="square">
            <a:spAutoFit/>
          </a:bodyPr>
          <a:lstStyle/>
          <a:p>
            <a:pPr algn="r">
              <a:lnSpc>
                <a:spcPct val="150000"/>
              </a:lnSpc>
            </a:pPr>
            <a:r>
              <a:rPr lang="fa-IR" sz="2000" b="1" dirty="0">
                <a:solidFill>
                  <a:srgbClr val="C00000"/>
                </a:solidFill>
              </a:rPr>
              <a:t>نتایج کسب درآمد حرام</a:t>
            </a:r>
          </a:p>
          <a:p>
            <a:pPr algn="r">
              <a:lnSpc>
                <a:spcPct val="150000"/>
              </a:lnSpc>
            </a:pPr>
            <a:r>
              <a:rPr lang="fa-IR" sz="2000" b="1" dirty="0">
                <a:solidFill>
                  <a:schemeClr val="bg2">
                    <a:lumMod val="75000"/>
                  </a:schemeClr>
                </a:solidFill>
              </a:rPr>
              <a:t>  -با فعالیت های غیرقانونی و غیرشرعی به همنوعانشان " ظلم " می کنند.</a:t>
            </a:r>
          </a:p>
          <a:p>
            <a:pPr algn="r">
              <a:lnSpc>
                <a:spcPct val="150000"/>
              </a:lnSpc>
            </a:pPr>
            <a:r>
              <a:rPr lang="fa-IR" sz="2000" b="1" dirty="0">
                <a:solidFill>
                  <a:schemeClr val="bg2">
                    <a:lumMod val="75000"/>
                  </a:schemeClr>
                </a:solidFill>
              </a:rPr>
              <a:t>   -برکتی که به واسطه کسب درآمد حلال به دست می آید را از زندگی خود دور می کنند</a:t>
            </a:r>
          </a:p>
          <a:p>
            <a:pPr algn="r">
              <a:lnSpc>
                <a:spcPct val="150000"/>
              </a:lnSpc>
            </a:pPr>
            <a:r>
              <a:rPr lang="fa-IR" sz="2000" b="1" u="sng" dirty="0">
                <a:solidFill>
                  <a:srgbClr val="C00000"/>
                </a:solidFill>
              </a:rPr>
              <a:t>اقتصاد خود و جامعه را در سراشیبی سقوط قرار می دهند(چگونه)؟</a:t>
            </a:r>
            <a:r>
              <a:rPr lang="fa-IR" sz="2000" b="1" dirty="0">
                <a:solidFill>
                  <a:schemeClr val="bg2">
                    <a:lumMod val="75000"/>
                  </a:schemeClr>
                </a:solidFill>
              </a:rPr>
              <a:t> چون  کار مولد در جامعه از رونق خواهد افتاد و رشد و پیشرفتی نخواهیم داشت.</a:t>
            </a:r>
          </a:p>
        </p:txBody>
      </p:sp>
    </p:spTree>
    <p:extLst>
      <p:ext uri="{BB962C8B-B14F-4D97-AF65-F5344CB8AC3E}">
        <p14:creationId xmlns:p14="http://schemas.microsoft.com/office/powerpoint/2010/main" val="119511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277145" y="369527"/>
              <a:ext cx="46440" cy="74160"/>
            </p14:xfrm>
          </p:contentPart>
        </mc:Choice>
        <mc:Fallback xmlns="">
          <p:pic>
            <p:nvPicPr>
              <p:cNvPr id="12" name="Ink 11"/>
              <p:cNvPicPr/>
              <p:nvPr/>
            </p:nvPicPr>
            <p:blipFill>
              <a:blip r:embed="rId4"/>
              <a:stretch>
                <a:fillRect/>
              </a:stretch>
            </p:blipFill>
            <p:spPr>
              <a:xfrm>
                <a:off x="-292265" y="354407"/>
                <a:ext cx="76680" cy="104400"/>
              </a:xfrm>
              <a:prstGeom prst="rect">
                <a:avLst/>
              </a:prstGeom>
            </p:spPr>
          </p:pic>
        </mc:Fallback>
      </mc:AlternateContent>
      <p:sp>
        <p:nvSpPr>
          <p:cNvPr id="6" name="Rounded Rectangle 5"/>
          <p:cNvSpPr/>
          <p:nvPr/>
        </p:nvSpPr>
        <p:spPr>
          <a:xfrm>
            <a:off x="2714625" y="814385"/>
            <a:ext cx="6457950" cy="53578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6600" dirty="0">
                <a:solidFill>
                  <a:srgbClr val="7030A0"/>
                </a:solidFill>
                <a:cs typeface="B Davat" pitchFamily="2" charset="-78"/>
              </a:rPr>
              <a:t>موفق و پیروز باشید.</a:t>
            </a:r>
            <a:endParaRPr lang="en-US" sz="6600" dirty="0">
              <a:solidFill>
                <a:srgbClr val="7030A0"/>
              </a:solidFill>
              <a:cs typeface="B Davat" pitchFamily="2" charset="-78"/>
            </a:endParaRPr>
          </a:p>
        </p:txBody>
      </p:sp>
    </p:spTree>
    <p:extLst>
      <p:ext uri="{BB962C8B-B14F-4D97-AF65-F5344CB8AC3E}">
        <p14:creationId xmlns:p14="http://schemas.microsoft.com/office/powerpoint/2010/main" val="39746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511143" y="5475515"/>
            <a:ext cx="2438400" cy="838200"/>
          </a:xfrm>
        </p:spPr>
        <p:txBody>
          <a:bodyPr>
            <a:normAutofit fontScale="55000" lnSpcReduction="20000"/>
          </a:bodyPr>
          <a:lstStyle/>
          <a:p>
            <a:endParaRPr lang="fa-IR" sz="3800" dirty="0">
              <a:solidFill>
                <a:srgbClr val="EBEBEB"/>
              </a:solidFill>
            </a:endParaRPr>
          </a:p>
          <a:p>
            <a:pPr algn="r"/>
            <a:br>
              <a:rPr lang="en-US" sz="3800" dirty="0">
                <a:solidFill>
                  <a:srgbClr val="EBEBEB"/>
                </a:solidFill>
              </a:rPr>
            </a:br>
            <a:endParaRPr lang="en-US" dirty="0"/>
          </a:p>
        </p:txBody>
      </p:sp>
      <p:sp>
        <p:nvSpPr>
          <p:cNvPr id="7" name="TextBox 6"/>
          <p:cNvSpPr txBox="1"/>
          <p:nvPr/>
        </p:nvSpPr>
        <p:spPr>
          <a:xfrm>
            <a:off x="4229100" y="828674"/>
            <a:ext cx="7229475" cy="830997"/>
          </a:xfrm>
          <a:prstGeom prst="rect">
            <a:avLst/>
          </a:prstGeom>
          <a:noFill/>
        </p:spPr>
        <p:txBody>
          <a:bodyPr wrap="square" rtlCol="0">
            <a:spAutoFit/>
          </a:bodyPr>
          <a:lstStyle/>
          <a:p>
            <a:pPr algn="r"/>
            <a:r>
              <a:rPr lang="fa-IR" sz="4800" dirty="0">
                <a:solidFill>
                  <a:srgbClr val="FFFF00"/>
                </a:solidFill>
                <a:cs typeface="B Titr" pitchFamily="2" charset="-78"/>
              </a:rPr>
              <a:t>نقشه راه</a:t>
            </a:r>
            <a:endParaRPr lang="en-US" sz="4800" dirty="0">
              <a:solidFill>
                <a:srgbClr val="FFFF00"/>
              </a:solidFill>
              <a:cs typeface="B Titr" pitchFamily="2" charset="-78"/>
            </a:endParaRPr>
          </a:p>
        </p:txBody>
      </p:sp>
      <p:sp>
        <p:nvSpPr>
          <p:cNvPr id="10" name="TextBox 9"/>
          <p:cNvSpPr txBox="1"/>
          <p:nvPr/>
        </p:nvSpPr>
        <p:spPr>
          <a:xfrm>
            <a:off x="471488" y="2157413"/>
            <a:ext cx="10987087" cy="3785652"/>
          </a:xfrm>
          <a:prstGeom prst="rect">
            <a:avLst/>
          </a:prstGeom>
          <a:noFill/>
        </p:spPr>
        <p:txBody>
          <a:bodyPr wrap="square" rtlCol="0">
            <a:spAutoFit/>
          </a:bodyPr>
          <a:lstStyle/>
          <a:p>
            <a:pPr algn="r" rtl="1"/>
            <a:r>
              <a:rPr lang="fa-IR" sz="3200" dirty="0">
                <a:solidFill>
                  <a:srgbClr val="7030A0"/>
                </a:solidFill>
                <a:cs typeface="B Titr" pitchFamily="2" charset="-78"/>
              </a:rPr>
              <a:t>در پایان این درس خواهیم دانست:</a:t>
            </a:r>
          </a:p>
          <a:p>
            <a:pPr algn="r" rtl="1"/>
            <a:endParaRPr lang="fa-IR" sz="3200" dirty="0">
              <a:cs typeface="B Titr" pitchFamily="2" charset="-78"/>
            </a:endParaRPr>
          </a:p>
          <a:p>
            <a:pPr marL="285750" indent="-285750" algn="r" rtl="1">
              <a:lnSpc>
                <a:spcPct val="150000"/>
              </a:lnSpc>
              <a:buFont typeface="Arial" pitchFamily="34" charset="0"/>
              <a:buChar char="•"/>
            </a:pPr>
            <a:r>
              <a:rPr lang="fa-IR" sz="3200" b="1" dirty="0">
                <a:solidFill>
                  <a:schemeClr val="bg2">
                    <a:lumMod val="10000"/>
                  </a:schemeClr>
                </a:solidFill>
                <a:cs typeface="B Titr" pitchFamily="2" charset="-78"/>
              </a:rPr>
              <a:t>چرا و چگونه کارآفرینان یک کسب و کار را راه اندازی می کنند.</a:t>
            </a:r>
          </a:p>
          <a:p>
            <a:pPr marL="285750" indent="-285750" algn="r" rtl="1">
              <a:lnSpc>
                <a:spcPct val="150000"/>
              </a:lnSpc>
              <a:buFont typeface="Arial" pitchFamily="34" charset="0"/>
              <a:buChar char="•"/>
            </a:pPr>
            <a:r>
              <a:rPr lang="fa-IR" sz="3200" b="1" dirty="0">
                <a:solidFill>
                  <a:schemeClr val="bg2">
                    <a:lumMod val="10000"/>
                  </a:schemeClr>
                </a:solidFill>
                <a:cs typeface="B Titr" pitchFamily="2" charset="-78"/>
              </a:rPr>
              <a:t>ویژگی های کسب و کار موفق چه هستند.</a:t>
            </a:r>
          </a:p>
          <a:p>
            <a:pPr marL="285750" indent="-285750" algn="r" rtl="1">
              <a:lnSpc>
                <a:spcPct val="150000"/>
              </a:lnSpc>
              <a:buFont typeface="Arial" pitchFamily="34" charset="0"/>
              <a:buChar char="•"/>
            </a:pPr>
            <a:r>
              <a:rPr lang="fa-IR" sz="3200" b="1" dirty="0">
                <a:solidFill>
                  <a:schemeClr val="bg2">
                    <a:lumMod val="10000"/>
                  </a:schemeClr>
                </a:solidFill>
                <a:cs typeface="B Titr" pitchFamily="2" charset="-78"/>
              </a:rPr>
              <a:t>سود و زیان کسب و کار چگونه مشخص می شود.</a:t>
            </a:r>
            <a:endParaRPr lang="fa-IR" sz="3200" dirty="0">
              <a:solidFill>
                <a:schemeClr val="bg2">
                  <a:lumMod val="10000"/>
                </a:schemeClr>
              </a:solidFill>
              <a:cs typeface="B Titr" pitchFamily="2" charset="-78"/>
            </a:endParaRPr>
          </a:p>
          <a:p>
            <a:pPr marL="285750" indent="-285750" algn="r" rtl="1">
              <a:buFont typeface="Arial" pitchFamily="34" charset="0"/>
              <a:buChar char="•"/>
            </a:pPr>
            <a:endParaRPr lang="en-US" sz="3200" dirty="0">
              <a:cs typeface="B Titr" pitchFamily="2" charset="-78"/>
            </a:endParaRPr>
          </a:p>
        </p:txBody>
      </p:sp>
    </p:spTree>
    <p:extLst>
      <p:ext uri="{BB962C8B-B14F-4D97-AF65-F5344CB8AC3E}">
        <p14:creationId xmlns:p14="http://schemas.microsoft.com/office/powerpoint/2010/main" val="402382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loud Callout 6"/>
          <p:cNvSpPr/>
          <p:nvPr/>
        </p:nvSpPr>
        <p:spPr>
          <a:xfrm>
            <a:off x="385764" y="528638"/>
            <a:ext cx="10801350" cy="5414962"/>
          </a:xfrm>
          <a:prstGeom prst="cloudCallout">
            <a:avLst>
              <a:gd name="adj1" fmla="val -19113"/>
              <a:gd name="adj2" fmla="val 50627"/>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b="1" dirty="0">
                <a:solidFill>
                  <a:srgbClr val="7030A0"/>
                </a:solidFill>
                <a:cs typeface="B Davat" pitchFamily="2" charset="-78"/>
              </a:rPr>
              <a:t>روزانه هزاران کسب و کار جدید متولد می شود و هزاران کسب و کار می میرد.</a:t>
            </a:r>
          </a:p>
          <a:p>
            <a:pPr algn="r" rtl="1"/>
            <a:r>
              <a:rPr lang="fa-IR" sz="2800" b="1" dirty="0">
                <a:solidFill>
                  <a:srgbClr val="FF0000"/>
                </a:solidFill>
                <a:cs typeface="B Davat" pitchFamily="2" charset="-78"/>
              </a:rPr>
              <a:t>این شرکت ها کارآفرینان یا موسس هایی دارند که آن ها را تاسیس می کنند.</a:t>
            </a:r>
          </a:p>
          <a:p>
            <a:pPr algn="r" rtl="1"/>
            <a:r>
              <a:rPr lang="fa-IR" sz="2800" b="1" dirty="0">
                <a:solidFill>
                  <a:srgbClr val="009900"/>
                </a:solidFill>
                <a:cs typeface="B Davat" pitchFamily="2" charset="-78"/>
              </a:rPr>
              <a:t>بسیاری از کسب و کارهای نوپا عمر کوتاهی دارند ،  به طوری که تنها</a:t>
            </a:r>
            <a:r>
              <a:rPr lang="en-US" sz="2800" b="1" dirty="0">
                <a:solidFill>
                  <a:srgbClr val="009900"/>
                </a:solidFill>
                <a:cs typeface="B Davat" pitchFamily="2" charset="-78"/>
              </a:rPr>
              <a:t> </a:t>
            </a:r>
            <a:r>
              <a:rPr lang="fa-IR" sz="2800" b="1" dirty="0">
                <a:solidFill>
                  <a:srgbClr val="009900"/>
                </a:solidFill>
                <a:cs typeface="B Davat" pitchFamily="2" charset="-78"/>
              </a:rPr>
              <a:t> </a:t>
            </a:r>
            <a:r>
              <a:rPr lang="fa-IR" sz="2800" b="1" dirty="0">
                <a:solidFill>
                  <a:srgbClr val="FF0000"/>
                </a:solidFill>
                <a:cs typeface="B Davat" pitchFamily="2" charset="-78"/>
              </a:rPr>
              <a:t>نیمی</a:t>
            </a:r>
            <a:r>
              <a:rPr lang="en-US" sz="2800" b="1" dirty="0">
                <a:solidFill>
                  <a:srgbClr val="FF0000"/>
                </a:solidFill>
                <a:cs typeface="B Davat" pitchFamily="2" charset="-78"/>
              </a:rPr>
              <a:t> </a:t>
            </a:r>
            <a:r>
              <a:rPr lang="fa-IR" sz="2800" b="1" dirty="0">
                <a:solidFill>
                  <a:srgbClr val="009900"/>
                </a:solidFill>
                <a:cs typeface="B Davat" pitchFamily="2" charset="-78"/>
              </a:rPr>
              <a:t>از آن ها می توانند از </a:t>
            </a:r>
            <a:r>
              <a:rPr lang="fa-IR" sz="2800" b="1" dirty="0">
                <a:solidFill>
                  <a:srgbClr val="FF0000"/>
                </a:solidFill>
                <a:cs typeface="B Davat" pitchFamily="2" charset="-78"/>
              </a:rPr>
              <a:t>شش سالگی </a:t>
            </a:r>
            <a:r>
              <a:rPr lang="fa-IR" sz="2800" b="1" dirty="0">
                <a:solidFill>
                  <a:srgbClr val="009900"/>
                </a:solidFill>
                <a:cs typeface="B Davat" pitchFamily="2" charset="-78"/>
              </a:rPr>
              <a:t>عبور کنند و به کارشان ادامه دهند</a:t>
            </a:r>
            <a:r>
              <a:rPr lang="en-US" sz="2800" b="1" dirty="0">
                <a:solidFill>
                  <a:srgbClr val="009900"/>
                </a:solidFill>
                <a:cs typeface="B Davat" pitchFamily="2" charset="-78"/>
              </a:rPr>
              <a:t>.</a:t>
            </a:r>
            <a:endParaRPr lang="en-US" sz="2800" dirty="0">
              <a:solidFill>
                <a:srgbClr val="009900"/>
              </a:solidFill>
              <a:cs typeface="B Davat" pitchFamily="2" charset="-78"/>
            </a:endParaRPr>
          </a:p>
        </p:txBody>
      </p:sp>
    </p:spTree>
    <p:extLst>
      <p:ext uri="{BB962C8B-B14F-4D97-AF65-F5344CB8AC3E}">
        <p14:creationId xmlns:p14="http://schemas.microsoft.com/office/powerpoint/2010/main" val="364477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stretch>
            <a:fillRect/>
          </a:stretch>
        </p:blipFill>
        <p:spPr>
          <a:xfrm>
            <a:off x="5966449" y="3425189"/>
            <a:ext cx="259102" cy="7621"/>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695" y="3572036"/>
            <a:ext cx="7497711" cy="1796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8930780" y="693080"/>
            <a:ext cx="2225289" cy="369332"/>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p>
            <a:r>
              <a:rPr lang="fa-IR" b="1" dirty="0"/>
              <a:t>فراز و فرود کسب و کارها</a:t>
            </a:r>
            <a:r>
              <a:rPr lang="fa-IR" dirty="0"/>
              <a:t> </a:t>
            </a:r>
            <a:endParaRPr lang="en-US" dirty="0"/>
          </a:p>
        </p:txBody>
      </p:sp>
      <p:sp>
        <p:nvSpPr>
          <p:cNvPr id="4" name="Rectangle 3"/>
          <p:cNvSpPr/>
          <p:nvPr/>
        </p:nvSpPr>
        <p:spPr>
          <a:xfrm>
            <a:off x="855606" y="1320600"/>
            <a:ext cx="8464281"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lnSpc>
                <a:spcPct val="150000"/>
              </a:lnSpc>
            </a:pPr>
            <a:r>
              <a:rPr lang="fa-IR" b="1" dirty="0"/>
              <a:t>کارآفرینان با کار و تلاش خود از کسب و کارها مراقبت میکنند که البته این کار چندان آسان نیست، </a:t>
            </a:r>
            <a:br>
              <a:rPr lang="fa-IR" b="1" dirty="0"/>
            </a:br>
            <a:r>
              <a:rPr lang="fa-IR" b="1" dirty="0"/>
              <a:t>چرا که، بسیاری از </a:t>
            </a:r>
            <a:r>
              <a:rPr lang="fa-IR" b="1" u="sng" dirty="0">
                <a:solidFill>
                  <a:srgbClr val="7030A0"/>
                </a:solidFill>
              </a:rPr>
              <a:t>کسب و کارهای نوپا عمر کوتاهی </a:t>
            </a:r>
            <a:r>
              <a:rPr lang="fa-IR" b="1" dirty="0"/>
              <a:t>دارند؛ به طوریکه تنها </a:t>
            </a:r>
            <a:r>
              <a:rPr lang="fa-IR" b="1" u="sng" dirty="0">
                <a:solidFill>
                  <a:srgbClr val="7030A0"/>
                </a:solidFill>
              </a:rPr>
              <a:t>نیمی ازآنها </a:t>
            </a:r>
            <a:r>
              <a:rPr lang="fa-IR" b="1" dirty="0"/>
              <a:t>میتوانند از </a:t>
            </a:r>
            <a:r>
              <a:rPr lang="fa-IR" b="1" dirty="0">
                <a:solidFill>
                  <a:srgbClr val="FF0000"/>
                </a:solidFill>
              </a:rPr>
              <a:t>شش</a:t>
            </a:r>
            <a:r>
              <a:rPr lang="fa-IR" b="1" dirty="0">
                <a:solidFill>
                  <a:srgbClr val="C00000"/>
                </a:solidFill>
              </a:rPr>
              <a:t> </a:t>
            </a:r>
            <a:r>
              <a:rPr lang="fa-IR" b="1" dirty="0">
                <a:solidFill>
                  <a:srgbClr val="FF0000"/>
                </a:solidFill>
              </a:rPr>
              <a:t>سالگی</a:t>
            </a:r>
            <a:r>
              <a:rPr lang="fa-IR" b="1" dirty="0"/>
              <a:t> عبورکنند و به کارشان ادامه بدهند </a:t>
            </a:r>
            <a:endParaRPr lang="en-US" b="1" dirty="0"/>
          </a:p>
        </p:txBody>
      </p:sp>
      <p:sp>
        <p:nvSpPr>
          <p:cNvPr id="5" name="TextBox 4"/>
          <p:cNvSpPr txBox="1"/>
          <p:nvPr/>
        </p:nvSpPr>
        <p:spPr>
          <a:xfrm>
            <a:off x="7474220" y="3114346"/>
            <a:ext cx="1730829" cy="369332"/>
          </a:xfrm>
          <a:prstGeom prst="rect">
            <a:avLst/>
          </a:prstGeom>
          <a:solidFill>
            <a:srgbClr val="00B0F0"/>
          </a:solidFill>
        </p:spPr>
        <p:txBody>
          <a:bodyPr wrap="square" rtlCol="0">
            <a:spAutoFit/>
          </a:bodyPr>
          <a:lstStyle/>
          <a:p>
            <a:r>
              <a:rPr lang="fa-IR" dirty="0">
                <a:solidFill>
                  <a:schemeClr val="bg1"/>
                </a:solidFill>
              </a:rPr>
              <a:t>تولید کالا و خدمات</a:t>
            </a:r>
            <a:endParaRPr lang="en-US" dirty="0">
              <a:solidFill>
                <a:schemeClr val="bg1"/>
              </a:solidFill>
            </a:endParaRPr>
          </a:p>
        </p:txBody>
      </p:sp>
      <p:sp>
        <p:nvSpPr>
          <p:cNvPr id="6" name="TextBox 5"/>
          <p:cNvSpPr txBox="1"/>
          <p:nvPr/>
        </p:nvSpPr>
        <p:spPr>
          <a:xfrm>
            <a:off x="4928214" y="3121666"/>
            <a:ext cx="2046514" cy="369332"/>
          </a:xfrm>
          <a:prstGeom prst="rect">
            <a:avLst/>
          </a:prstGeom>
          <a:solidFill>
            <a:srgbClr val="00B0F0"/>
          </a:solidFill>
        </p:spPr>
        <p:txBody>
          <a:bodyPr wrap="square" rtlCol="0">
            <a:spAutoFit/>
          </a:bodyPr>
          <a:lstStyle/>
          <a:p>
            <a:r>
              <a:rPr lang="fa-IR" b="1" dirty="0">
                <a:solidFill>
                  <a:schemeClr val="bg1"/>
                </a:solidFill>
              </a:rPr>
              <a:t>رفع نیازها وخواسته</a:t>
            </a:r>
            <a:endParaRPr lang="en-US" b="1" dirty="0">
              <a:solidFill>
                <a:schemeClr val="bg1"/>
              </a:solidFill>
            </a:endParaRPr>
          </a:p>
        </p:txBody>
      </p:sp>
      <p:sp>
        <p:nvSpPr>
          <p:cNvPr id="7" name="TextBox 6"/>
          <p:cNvSpPr txBox="1"/>
          <p:nvPr/>
        </p:nvSpPr>
        <p:spPr>
          <a:xfrm>
            <a:off x="3529549" y="3102101"/>
            <a:ext cx="1088571" cy="400110"/>
          </a:xfrm>
          <a:prstGeom prst="rect">
            <a:avLst/>
          </a:prstGeom>
          <a:solidFill>
            <a:srgbClr val="00B0F0"/>
          </a:solidFill>
        </p:spPr>
        <p:txBody>
          <a:bodyPr wrap="square" rtlCol="0">
            <a:spAutoFit/>
          </a:bodyPr>
          <a:lstStyle/>
          <a:p>
            <a:r>
              <a:rPr lang="fa-IR" sz="2000" b="1" dirty="0">
                <a:solidFill>
                  <a:schemeClr val="bg1"/>
                </a:solidFill>
              </a:rPr>
              <a:t>کسب سود</a:t>
            </a:r>
            <a:endParaRPr lang="en-US" sz="2000" b="1" dirty="0">
              <a:solidFill>
                <a:schemeClr val="bg1"/>
              </a:solidFill>
            </a:endParaRPr>
          </a:p>
        </p:txBody>
      </p:sp>
      <p:cxnSp>
        <p:nvCxnSpPr>
          <p:cNvPr id="9" name="Straight Arrow Connector 8"/>
          <p:cNvCxnSpPr/>
          <p:nvPr/>
        </p:nvCxnSpPr>
        <p:spPr>
          <a:xfrm flipH="1">
            <a:off x="4618120" y="2643184"/>
            <a:ext cx="833311" cy="418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76934" y="2624391"/>
            <a:ext cx="46557" cy="51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46045" y="2658914"/>
            <a:ext cx="1657643" cy="40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3"/>
          <a:stretch>
            <a:fillRect/>
          </a:stretch>
        </p:blipFill>
        <p:spPr>
          <a:xfrm>
            <a:off x="12185650" y="3997325"/>
            <a:ext cx="6350" cy="7938"/>
          </a:xfrm>
        </p:spPr>
      </p:pic>
      <p:pic>
        <p:nvPicPr>
          <p:cNvPr id="6" name="Picture 5" descr="Screen Clipping"/>
          <p:cNvPicPr>
            <a:picLocks noChangeAspect="1"/>
          </p:cNvPicPr>
          <p:nvPr/>
        </p:nvPicPr>
        <p:blipFill>
          <a:blip r:embed="rId3"/>
          <a:stretch>
            <a:fillRect/>
          </a:stretch>
        </p:blipFill>
        <p:spPr>
          <a:xfrm>
            <a:off x="6092189" y="3425189"/>
            <a:ext cx="7621" cy="7621"/>
          </a:xfrm>
          <a:prstGeom prst="rect">
            <a:avLst/>
          </a:prstGeom>
        </p:spPr>
      </p:pic>
      <p:sp>
        <p:nvSpPr>
          <p:cNvPr id="3" name="Rectangle 2"/>
          <p:cNvSpPr/>
          <p:nvPr/>
        </p:nvSpPr>
        <p:spPr>
          <a:xfrm>
            <a:off x="614363" y="1749806"/>
            <a:ext cx="3082702" cy="6530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000" b="1" dirty="0">
                <a:solidFill>
                  <a:schemeClr val="bg1"/>
                </a:solidFill>
              </a:rPr>
              <a:t>نو آوری= کارآفرینی</a:t>
            </a:r>
            <a:r>
              <a:rPr lang="en-US" sz="2000" b="1" dirty="0">
                <a:solidFill>
                  <a:schemeClr val="bg1"/>
                </a:solidFill>
              </a:rPr>
              <a:t>x</a:t>
            </a:r>
            <a:r>
              <a:rPr lang="fa-IR" sz="2000" b="1" dirty="0">
                <a:solidFill>
                  <a:schemeClr val="bg1"/>
                </a:solidFill>
              </a:rPr>
              <a:t>خطرپذیری </a:t>
            </a:r>
            <a:endParaRPr lang="en-US" sz="2000" b="1" dirty="0">
              <a:solidFill>
                <a:schemeClr val="bg1"/>
              </a:solidFill>
            </a:endParaRPr>
          </a:p>
        </p:txBody>
      </p:sp>
      <p:sp>
        <p:nvSpPr>
          <p:cNvPr id="7" name="Rounded Rectangle 6"/>
          <p:cNvSpPr/>
          <p:nvPr/>
        </p:nvSpPr>
        <p:spPr>
          <a:xfrm>
            <a:off x="885825" y="2714625"/>
            <a:ext cx="10158413" cy="37004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50000"/>
              </a:lnSpc>
            </a:pPr>
            <a:r>
              <a:rPr lang="fa-IR" sz="2800" dirty="0">
                <a:solidFill>
                  <a:srgbClr val="FF0000"/>
                </a:solidFill>
                <a:cs typeface="B Morvarid" pitchFamily="2" charset="-78"/>
              </a:rPr>
              <a:t>یک کارآفرین موفق ضرورتا از ابتدا حتی کارآفرین نبوده است، اما</a:t>
            </a:r>
            <a:r>
              <a:rPr lang="en-US" sz="2800" dirty="0">
                <a:solidFill>
                  <a:srgbClr val="FF0000"/>
                </a:solidFill>
                <a:cs typeface="B Morvarid" pitchFamily="2" charset="-78"/>
              </a:rPr>
              <a:t>:</a:t>
            </a:r>
            <a:endParaRPr lang="fa-IR" sz="2800" dirty="0">
              <a:solidFill>
                <a:srgbClr val="FF0000"/>
              </a:solidFill>
              <a:cs typeface="B Morvarid" pitchFamily="2" charset="-78"/>
            </a:endParaRPr>
          </a:p>
          <a:p>
            <a:pPr marL="457200" indent="-457200" algn="r" rtl="1">
              <a:lnSpc>
                <a:spcPct val="150000"/>
              </a:lnSpc>
              <a:buFont typeface="Wingdings" pitchFamily="2" charset="2"/>
              <a:buChar char="v"/>
            </a:pPr>
            <a:r>
              <a:rPr lang="fa-IR" sz="2800" dirty="0">
                <a:solidFill>
                  <a:srgbClr val="FF0000"/>
                </a:solidFill>
                <a:cs typeface="B Morvarid" pitchFamily="2" charset="-78"/>
              </a:rPr>
              <a:t>حرکت با چشم باز</a:t>
            </a:r>
            <a:r>
              <a:rPr lang="en-US" sz="2800" dirty="0">
                <a:solidFill>
                  <a:srgbClr val="FF0000"/>
                </a:solidFill>
                <a:cs typeface="B Morvarid" pitchFamily="2" charset="-78"/>
              </a:rPr>
              <a:t> </a:t>
            </a:r>
            <a:r>
              <a:rPr lang="fa-IR" sz="2800" dirty="0">
                <a:solidFill>
                  <a:srgbClr val="FF0000"/>
                </a:solidFill>
                <a:cs typeface="B Morvarid" pitchFamily="2" charset="-78"/>
              </a:rPr>
              <a:t>و بر مبنای شناخت ظرفیت خود و اتفاقات اطراف</a:t>
            </a:r>
          </a:p>
          <a:p>
            <a:pPr algn="r" rtl="1">
              <a:lnSpc>
                <a:spcPct val="150000"/>
              </a:lnSpc>
            </a:pPr>
            <a:r>
              <a:rPr lang="fa-IR" sz="2800" dirty="0">
                <a:solidFill>
                  <a:srgbClr val="FF0000"/>
                </a:solidFill>
                <a:cs typeface="B Morvarid" pitchFamily="2" charset="-78"/>
              </a:rPr>
              <a:t>قدم به قدم از سطوح ابتدایی به درجه های بالای آن (منظور سطح کارآفرینی است) می رساند.</a:t>
            </a:r>
          </a:p>
          <a:p>
            <a:pPr lvl="0" algn="r" rtl="1">
              <a:lnSpc>
                <a:spcPct val="150000"/>
              </a:lnSpc>
            </a:pPr>
            <a:r>
              <a:rPr lang="fa-IR" sz="2800" dirty="0">
                <a:solidFill>
                  <a:srgbClr val="FF0000"/>
                </a:solidFill>
                <a:cs typeface="B Morvarid" pitchFamily="2" charset="-78"/>
              </a:rPr>
              <a:t>مصداق </a:t>
            </a:r>
            <a:r>
              <a:rPr lang="en-US" sz="2800" dirty="0">
                <a:solidFill>
                  <a:srgbClr val="FF0000"/>
                </a:solidFill>
                <a:cs typeface="B Morvarid" pitchFamily="2" charset="-78"/>
              </a:rPr>
              <a:t>:  </a:t>
            </a:r>
            <a:r>
              <a:rPr lang="fa-IR" sz="2800" dirty="0">
                <a:solidFill>
                  <a:srgbClr val="FF0000"/>
                </a:solidFill>
                <a:cs typeface="B Morvarid" pitchFamily="2" charset="-78"/>
              </a:rPr>
              <a:t>میرمصطفی عالی نسب</a:t>
            </a:r>
            <a:endParaRPr lang="en-US" sz="2800" dirty="0">
              <a:solidFill>
                <a:srgbClr val="FF0000"/>
              </a:solidFill>
              <a:cs typeface="B Morvarid" pitchFamily="2" charset="-78"/>
            </a:endParaRPr>
          </a:p>
          <a:p>
            <a:pPr algn="r"/>
            <a:r>
              <a:rPr lang="fa-IR" sz="2800" b="1" dirty="0">
                <a:solidFill>
                  <a:schemeClr val="bg1">
                    <a:lumMod val="95000"/>
                    <a:lumOff val="5000"/>
                  </a:schemeClr>
                </a:solidFill>
              </a:rPr>
              <a:t> </a:t>
            </a:r>
            <a:endParaRPr lang="en-US" sz="2800" b="1" dirty="0">
              <a:solidFill>
                <a:schemeClr val="bg1">
                  <a:lumMod val="95000"/>
                  <a:lumOff val="5000"/>
                </a:schemeClr>
              </a:solidFill>
            </a:endParaRPr>
          </a:p>
        </p:txBody>
      </p:sp>
      <p:sp>
        <p:nvSpPr>
          <p:cNvPr id="9" name="Rectangle 8"/>
          <p:cNvSpPr/>
          <p:nvPr/>
        </p:nvSpPr>
        <p:spPr>
          <a:xfrm>
            <a:off x="4728130" y="258246"/>
            <a:ext cx="2997937" cy="646331"/>
          </a:xfrm>
          <a:prstGeom prst="rect">
            <a:avLst/>
          </a:prstGeom>
        </p:spPr>
        <p:txBody>
          <a:bodyPr wrap="none">
            <a:spAutoFit/>
          </a:bodyPr>
          <a:lstStyle/>
          <a:p>
            <a:r>
              <a:rPr lang="fa-IR" sz="3600" dirty="0">
                <a:solidFill>
                  <a:srgbClr val="FFFF00"/>
                </a:solidFill>
                <a:cs typeface="B Titr" pitchFamily="2" charset="-78"/>
              </a:rPr>
              <a:t>کارآفرین کیست؟</a:t>
            </a:r>
            <a:endParaRPr lang="en-US" sz="3600" dirty="0">
              <a:solidFill>
                <a:srgbClr val="FFFF00"/>
              </a:solidFill>
              <a:cs typeface="B Titr" pitchFamily="2" charset="-78"/>
            </a:endParaRPr>
          </a:p>
        </p:txBody>
      </p:sp>
      <p:sp>
        <p:nvSpPr>
          <p:cNvPr id="10" name="Rectangle 9"/>
          <p:cNvSpPr/>
          <p:nvPr/>
        </p:nvSpPr>
        <p:spPr>
          <a:xfrm>
            <a:off x="1057274" y="927586"/>
            <a:ext cx="9468035" cy="1261884"/>
          </a:xfrm>
          <a:prstGeom prst="rect">
            <a:avLst/>
          </a:prstGeom>
        </p:spPr>
        <p:txBody>
          <a:bodyPr wrap="square">
            <a:spAutoFit/>
          </a:bodyPr>
          <a:lstStyle/>
          <a:p>
            <a:pPr algn="r"/>
            <a:r>
              <a:rPr lang="fa-IR" sz="2400" b="1" dirty="0">
                <a:solidFill>
                  <a:schemeClr val="accent5">
                    <a:lumMod val="20000"/>
                    <a:lumOff val="80000"/>
                  </a:schemeClr>
                </a:solidFill>
                <a:cs typeface="B Titr" pitchFamily="2" charset="-78"/>
              </a:rPr>
              <a:t>کارآفرین کسی است که با</a:t>
            </a:r>
            <a:r>
              <a:rPr lang="fa-IR" sz="2800" b="1" dirty="0">
                <a:solidFill>
                  <a:schemeClr val="accent5">
                    <a:lumMod val="20000"/>
                    <a:lumOff val="80000"/>
                  </a:schemeClr>
                </a:solidFill>
                <a:cs typeface="B Titr" pitchFamily="2" charset="-78"/>
              </a:rPr>
              <a:t>   </a:t>
            </a:r>
            <a:r>
              <a:rPr lang="fa-IR" sz="2800" b="1" u="sng" dirty="0">
                <a:solidFill>
                  <a:srgbClr val="FF0000"/>
                </a:solidFill>
                <a:cs typeface="B Titr" pitchFamily="2" charset="-78"/>
              </a:rPr>
              <a:t>نوآوری</a:t>
            </a:r>
            <a:r>
              <a:rPr lang="fa-IR" sz="2800" b="1" dirty="0">
                <a:solidFill>
                  <a:schemeClr val="accent5">
                    <a:lumMod val="20000"/>
                    <a:lumOff val="80000"/>
                  </a:schemeClr>
                </a:solidFill>
                <a:cs typeface="B Titr" pitchFamily="2" charset="-78"/>
              </a:rPr>
              <a:t>   </a:t>
            </a:r>
            <a:r>
              <a:rPr lang="fa-IR" sz="2400" b="1" dirty="0">
                <a:solidFill>
                  <a:schemeClr val="accent5">
                    <a:lumMod val="20000"/>
                    <a:lumOff val="80000"/>
                  </a:schemeClr>
                </a:solidFill>
                <a:cs typeface="B Titr" pitchFamily="2" charset="-78"/>
              </a:rPr>
              <a:t>و  </a:t>
            </a:r>
            <a:r>
              <a:rPr lang="fa-IR" sz="2400" b="1" u="sng" dirty="0">
                <a:solidFill>
                  <a:srgbClr val="FF0000"/>
                </a:solidFill>
                <a:cs typeface="B Titr" panose="00000700000000000000" pitchFamily="2" charset="-78"/>
              </a:rPr>
              <a:t>خطرپذیری</a:t>
            </a:r>
            <a:r>
              <a:rPr lang="fa-IR" sz="2400" b="1" dirty="0">
                <a:solidFill>
                  <a:schemeClr val="accent5">
                    <a:lumMod val="20000"/>
                    <a:lumOff val="80000"/>
                  </a:schemeClr>
                </a:solidFill>
                <a:cs typeface="B Titr" pitchFamily="2" charset="-78"/>
              </a:rPr>
              <a:t>  ، محصولات جدیدی </a:t>
            </a:r>
            <a:r>
              <a:rPr lang="en-US" sz="2400" b="1" dirty="0">
                <a:solidFill>
                  <a:schemeClr val="accent5">
                    <a:lumMod val="20000"/>
                    <a:lumOff val="80000"/>
                  </a:schemeClr>
                </a:solidFill>
                <a:cs typeface="B Titr" pitchFamily="2" charset="-78"/>
              </a:rPr>
              <a:t>.</a:t>
            </a:r>
            <a:r>
              <a:rPr lang="fa-IR" sz="2400" b="1" dirty="0">
                <a:solidFill>
                  <a:schemeClr val="accent5">
                    <a:lumMod val="20000"/>
                    <a:lumOff val="80000"/>
                  </a:schemeClr>
                </a:solidFill>
                <a:cs typeface="B Titr" pitchFamily="2" charset="-78"/>
              </a:rPr>
              <a:t>تولید و </a:t>
            </a:r>
            <a:r>
              <a:rPr lang="en-US" sz="2400" b="1" dirty="0">
                <a:solidFill>
                  <a:schemeClr val="accent5">
                    <a:lumMod val="20000"/>
                    <a:lumOff val="80000"/>
                  </a:schemeClr>
                </a:solidFill>
                <a:cs typeface="B Titr" pitchFamily="2" charset="-78"/>
              </a:rPr>
              <a:t>.</a:t>
            </a:r>
            <a:r>
              <a:rPr lang="fa-IR" sz="2400" b="1" dirty="0">
                <a:solidFill>
                  <a:schemeClr val="accent5">
                    <a:lumMod val="20000"/>
                    <a:lumOff val="80000"/>
                  </a:schemeClr>
                </a:solidFill>
                <a:cs typeface="B Titr" pitchFamily="2" charset="-78"/>
              </a:rPr>
              <a:t>عرضه میکندیا راههای جدیدی برای تولید کشف میکند</a:t>
            </a:r>
          </a:p>
          <a:p>
            <a:pPr algn="r"/>
            <a:endParaRPr lang="fa-IR" sz="2400" b="1" dirty="0">
              <a:solidFill>
                <a:schemeClr val="accent5">
                  <a:lumMod val="20000"/>
                  <a:lumOff val="80000"/>
                </a:schemeClr>
              </a:solidFill>
              <a:cs typeface="B Titr" pitchFamily="2" charset="-78"/>
            </a:endParaRPr>
          </a:p>
        </p:txBody>
      </p:sp>
    </p:spTree>
    <p:extLst>
      <p:ext uri="{BB962C8B-B14F-4D97-AF65-F5344CB8AC3E}">
        <p14:creationId xmlns:p14="http://schemas.microsoft.com/office/powerpoint/2010/main" val="8442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15686"/>
            <a:ext cx="11811000" cy="654231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b="1" dirty="0">
                <a:solidFill>
                  <a:schemeClr val="tx1"/>
                </a:solidFill>
                <a:cs typeface="B Titr" panose="00000700000000000000" pitchFamily="2" charset="-78"/>
              </a:rPr>
              <a:t>ویژگی های کارآفرینان</a:t>
            </a:r>
          </a:p>
          <a:p>
            <a:pPr algn="r" rtl="1">
              <a:lnSpc>
                <a:spcPct val="150000"/>
              </a:lnSpc>
            </a:pP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کارآفرینان بینشی برای دیدن فرصت های کسب و کار دارند که دیگران از مشاهده آن ناتوان اند.</a:t>
            </a:r>
          </a:p>
          <a:p>
            <a:pPr algn="r" rtl="1">
              <a:lnSpc>
                <a:spcPct val="150000"/>
              </a:lnSpc>
            </a:pP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آن ها #شجاعتی برای شروع یک سرمایه گذاری جدید دارند.</a:t>
            </a:r>
          </a:p>
          <a:p>
            <a:pPr algn="r" rtl="1">
              <a:lnSpc>
                <a:spcPct val="150000"/>
              </a:lnSpc>
            </a:pP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آن ها ایده های خود راامیدوارانه به کسب و کارهای سودآور تبدیل می کنند</a:t>
            </a:r>
          </a:p>
          <a:p>
            <a:pPr algn="r" rtl="1">
              <a:lnSpc>
                <a:spcPct val="150000"/>
              </a:lnSpc>
            </a:pP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عده </a:t>
            </a: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خاصی </a:t>
            </a: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یک کسب و کار جدید را راه اندازی کنند.</a:t>
            </a:r>
          </a:p>
          <a:p>
            <a:pPr algn="r" rtl="1">
              <a:lnSpc>
                <a:spcPct val="150000"/>
              </a:lnSpc>
            </a:pPr>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کارآفرین باید مهارت های ابتکار_عمل را داشته باشد تا بتواند با جمع کردن عوامل مختلف در کنار هم، کالا یا خدمتی را تولید کند.</a:t>
            </a:r>
          </a:p>
          <a:p>
            <a:pPr algn="r" rtl="1"/>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ابتکار_عمل</a:t>
            </a:r>
          </a:p>
          <a:p>
            <a:pPr algn="ctr" rtl="1"/>
            <a:r>
              <a:rPr lang="fa-IR" b="1" dirty="0">
                <a:solidFill>
                  <a:schemeClr val="tx1"/>
                </a:solidFill>
                <a:cs typeface="B Titr" panose="00000700000000000000" pitchFamily="2" charset="-78"/>
              </a:rPr>
              <a:t> کارآفرین باید ابتکار عمل داشته باشد و یک ایده تغییر یا یک مفهوم بالقوه جدید را که می‌تواند در بازار موفق شود، ارائه دهد. </a:t>
            </a:r>
          </a:p>
          <a:p>
            <a:pPr algn="ctr" rtl="1"/>
            <a:endParaRPr lang="fa-IR" b="1" dirty="0">
              <a:solidFill>
                <a:schemeClr val="tx1"/>
              </a:solidFill>
              <a:cs typeface="B Titr" panose="00000700000000000000" pitchFamily="2" charset="-78"/>
            </a:endParaRPr>
          </a:p>
          <a:p>
            <a:pPr algn="r" rtl="1"/>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به همین دلیل کارآفرین به کار_و_تلاش زیادی نیاز دارد تا کسب و کار را زنده نگه دارد.</a:t>
            </a:r>
          </a:p>
          <a:p>
            <a:pPr algn="r" rtl="1"/>
            <a:endParaRPr lang="fa-IR" b="1" dirty="0">
              <a:solidFill>
                <a:schemeClr val="tx1"/>
              </a:solidFill>
              <a:cs typeface="B Titr" panose="00000700000000000000" pitchFamily="2" charset="-78"/>
            </a:endParaRPr>
          </a:p>
          <a:p>
            <a:pPr algn="r" rtl="1"/>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کارآفرین لازم است تا آگاهی و دانش زیادی برای اخذ تصمیمات مناسب درباره ی</a:t>
            </a:r>
          </a:p>
          <a:p>
            <a:pPr algn="r" rtl="1"/>
            <a:endParaRPr lang="fa-IR" b="1" dirty="0">
              <a:solidFill>
                <a:schemeClr val="tx1"/>
              </a:solidFill>
              <a:cs typeface="B Titr" panose="00000700000000000000" pitchFamily="2" charset="-78"/>
            </a:endParaRPr>
          </a:p>
          <a:p>
            <a:pPr lvl="0" algn="r" rtl="1"/>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 موقعیت شرکت                                           </a:t>
            </a:r>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پیشنهاد محصول                                                 -  قیمت گذاری</a:t>
            </a:r>
          </a:p>
          <a:p>
            <a:pPr algn="r" rtl="1"/>
            <a:endParaRPr lang="fa-IR" b="1" dirty="0">
              <a:solidFill>
                <a:schemeClr val="tx1"/>
              </a:solidFill>
              <a:cs typeface="B Titr" panose="00000700000000000000" pitchFamily="2" charset="-78"/>
            </a:endParaRPr>
          </a:p>
          <a:p>
            <a:pPr algn="r" rtl="1"/>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تبلیغات                                                        </a:t>
            </a:r>
            <a:r>
              <a:rPr lang="en-US" b="1" dirty="0">
                <a:solidFill>
                  <a:schemeClr val="tx1"/>
                </a:solidFill>
                <a:cs typeface="B Titr" panose="00000700000000000000" pitchFamily="2" charset="-78"/>
              </a:rPr>
              <a:t>➖</a:t>
            </a:r>
            <a:r>
              <a:rPr lang="fa-IR" b="1" dirty="0">
                <a:solidFill>
                  <a:schemeClr val="tx1"/>
                </a:solidFill>
                <a:cs typeface="B Titr" panose="00000700000000000000" pitchFamily="2" charset="-78"/>
              </a:rPr>
              <a:t>استخدام نیروی کار                                  داشته باشد.</a:t>
            </a:r>
          </a:p>
          <a:p>
            <a:pPr algn="r" rtl="1"/>
            <a:endParaRPr lang="fa-IR" b="1" dirty="0">
              <a:solidFill>
                <a:schemeClr val="tx1"/>
              </a:solidFill>
              <a:cs typeface="B Titr" panose="00000700000000000000" pitchFamily="2" charset="-78"/>
            </a:endParaRPr>
          </a:p>
          <a:p>
            <a:pPr algn="r" rtl="1"/>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کارآفرین باید #توانایی_مالی لازم را برای راه اندازی کسب و کارش داشته باشد.</a:t>
            </a:r>
          </a:p>
          <a:p>
            <a:pPr algn="r" rtl="1"/>
            <a:endParaRPr lang="fa-IR" b="1" dirty="0">
              <a:solidFill>
                <a:schemeClr val="tx1"/>
              </a:solidFill>
              <a:cs typeface="B Titr" panose="00000700000000000000" pitchFamily="2" charset="-78"/>
            </a:endParaRPr>
          </a:p>
          <a:p>
            <a:pPr algn="r" rtl="1"/>
            <a:r>
              <a:rPr lang="en-US" b="1" dirty="0">
                <a:solidFill>
                  <a:schemeClr val="tx1"/>
                </a:solidFill>
                <a:cs typeface="B Titr" panose="00000700000000000000" pitchFamily="2" charset="-78"/>
              </a:rPr>
              <a:t>✅ </a:t>
            </a:r>
            <a:r>
              <a:rPr lang="fa-IR" b="1" dirty="0">
                <a:solidFill>
                  <a:schemeClr val="tx1"/>
                </a:solidFill>
                <a:cs typeface="B Titr" panose="00000700000000000000" pitchFamily="2" charset="-78"/>
              </a:rPr>
              <a:t>کارافرین باید بداند در آغاز کارش ممکن است با موفقیت کمتر یا عدم موفقیت روبرو شود.</a:t>
            </a:r>
            <a:endParaRPr lang="en-US" b="1" dirty="0">
              <a:solidFill>
                <a:schemeClr val="tx1"/>
              </a:solidFill>
              <a:cs typeface="B Titr" panose="00000700000000000000" pitchFamily="2" charset="-78"/>
            </a:endParaRPr>
          </a:p>
        </p:txBody>
      </p:sp>
    </p:spTree>
    <p:extLst>
      <p:ext uri="{BB962C8B-B14F-4D97-AF65-F5344CB8AC3E}">
        <p14:creationId xmlns:p14="http://schemas.microsoft.com/office/powerpoint/2010/main" val="8639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4782953"/>
              </p:ext>
            </p:extLst>
          </p:nvPr>
        </p:nvGraphicFramePr>
        <p:xfrm>
          <a:off x="2243138" y="1285875"/>
          <a:ext cx="8043862" cy="5467172"/>
        </p:xfrm>
        <a:graphic>
          <a:graphicData uri="http://schemas.openxmlformats.org/drawingml/2006/table">
            <a:tbl>
              <a:tblPr firstRow="1" bandRow="1">
                <a:tableStyleId>{16D9F66E-5EB9-4882-86FB-DCBF35E3C3E4}</a:tableStyleId>
              </a:tblPr>
              <a:tblGrid>
                <a:gridCol w="5723992">
                  <a:extLst>
                    <a:ext uri="{9D8B030D-6E8A-4147-A177-3AD203B41FA5}">
                      <a16:colId xmlns:a16="http://schemas.microsoft.com/office/drawing/2014/main" val="20000"/>
                    </a:ext>
                  </a:extLst>
                </a:gridCol>
                <a:gridCol w="2319870">
                  <a:extLst>
                    <a:ext uri="{9D8B030D-6E8A-4147-A177-3AD203B41FA5}">
                      <a16:colId xmlns:a16="http://schemas.microsoft.com/office/drawing/2014/main" val="20001"/>
                    </a:ext>
                  </a:extLst>
                </a:gridCol>
              </a:tblGrid>
              <a:tr h="7303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فرصت های کسب و کار را زمانی که دیگران شاید متوجه نشوند،.می بینند</a:t>
                      </a:r>
                      <a:endParaRPr lang="en-US" sz="1600" dirty="0">
                        <a:cs typeface="B Titr" pitchFamily="2" charset="-78"/>
                      </a:endParaRPr>
                    </a:p>
                    <a:p>
                      <a:pPr algn="ctr"/>
                      <a:endParaRPr lang="en-US" sz="1600" dirty="0">
                        <a:cs typeface="B Titr"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تیز بین</a:t>
                      </a:r>
                    </a:p>
                    <a:p>
                      <a:pPr algn="ctr"/>
                      <a:endParaRPr lang="en-US" sz="1600" dirty="0">
                        <a:cs typeface="B Titr" pitchFamily="2" charset="-78"/>
                      </a:endParaRPr>
                    </a:p>
                  </a:txBody>
                  <a:tcPr/>
                </a:tc>
                <a:extLst>
                  <a:ext uri="{0D108BD9-81ED-4DB2-BD59-A6C34878D82A}">
                    <a16:rowId xmlns:a16="http://schemas.microsoft.com/office/drawing/2014/main" val="10000"/>
                  </a:ext>
                </a:extLst>
              </a:tr>
              <a:tr h="674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تبدیل می کنندایده ها را به محصولات جدید، فرایندها و یا کسب و کارهای جدید</a:t>
                      </a:r>
                      <a:endParaRPr lang="en-US" sz="1600" dirty="0">
                        <a:cs typeface="B Titr" pitchFamily="2" charset="-78"/>
                      </a:endParaRPr>
                    </a:p>
                    <a:p>
                      <a:pPr algn="ctr"/>
                      <a:endParaRPr lang="en-US" sz="1600" dirty="0">
                        <a:cs typeface="B Titr"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نوآور</a:t>
                      </a:r>
                    </a:p>
                    <a:p>
                      <a:pPr algn="ctr"/>
                      <a:endParaRPr lang="en-US" sz="1600" dirty="0">
                        <a:cs typeface="B Titr" pitchFamily="2" charset="-78"/>
                      </a:endParaRPr>
                    </a:p>
                  </a:txBody>
                  <a:tcPr/>
                </a:tc>
                <a:extLst>
                  <a:ext uri="{0D108BD9-81ED-4DB2-BD59-A6C34878D82A}">
                    <a16:rowId xmlns:a16="http://schemas.microsoft.com/office/drawing/2014/main" val="10001"/>
                  </a:ext>
                </a:extLst>
              </a:tr>
              <a:tr h="725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پس انداز و خوش نامی شان را با شجاعت و تدبیر، به میدان می.آورند تا فعالیت اقتصادی جدیدی را راه اندازی کنند</a:t>
                      </a:r>
                      <a:endParaRPr lang="en-US" sz="1600" dirty="0">
                        <a:cs typeface="B Titr" pitchFamily="2" charset="-78"/>
                      </a:endParaRPr>
                    </a:p>
                    <a:p>
                      <a:pPr algn="ctr"/>
                      <a:endParaRPr lang="en-US" sz="1600" dirty="0">
                        <a:cs typeface="B Titr" pitchFamily="2" charset="-78"/>
                      </a:endParaRPr>
                    </a:p>
                  </a:txBody>
                  <a:tcPr/>
                </a:tc>
                <a:tc>
                  <a:txBody>
                    <a:bodyPr/>
                    <a:lstStyle/>
                    <a:p>
                      <a:pPr algn="ctr"/>
                      <a:r>
                        <a:rPr lang="fa-IR" sz="1600" dirty="0">
                          <a:cs typeface="B Titr" pitchFamily="2" charset="-78"/>
                        </a:rPr>
                        <a:t>ریسک پذیر</a:t>
                      </a:r>
                      <a:endParaRPr lang="en-US" sz="1600" b="1" dirty="0">
                        <a:cs typeface="B Titr" pitchFamily="2" charset="-78"/>
                      </a:endParaRPr>
                    </a:p>
                  </a:txBody>
                  <a:tcPr/>
                </a:tc>
                <a:extLst>
                  <a:ext uri="{0D108BD9-81ED-4DB2-BD59-A6C34878D82A}">
                    <a16:rowId xmlns:a16="http://schemas.microsoft.com/office/drawing/2014/main" val="10002"/>
                  </a:ext>
                </a:extLst>
              </a:tr>
              <a:tr h="674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کارآفرینان واقع بین هستند اما مطمئن و دلگرم به موفقیت اقتصادی.هستند</a:t>
                      </a:r>
                      <a:endParaRPr lang="en-US" sz="1600" dirty="0">
                        <a:cs typeface="B Titr" pitchFamily="2" charset="-78"/>
                      </a:endParaRPr>
                    </a:p>
                    <a:p>
                      <a:pPr algn="ctr"/>
                      <a:endParaRPr lang="en-US" sz="1600" dirty="0">
                        <a:cs typeface="B Titr"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خوش بین</a:t>
                      </a:r>
                    </a:p>
                    <a:p>
                      <a:pPr algn="ctr"/>
                      <a:endParaRPr lang="en-US" sz="1600" dirty="0">
                        <a:cs typeface="B Titr" pitchFamily="2" charset="-78"/>
                      </a:endParaRPr>
                    </a:p>
                  </a:txBody>
                  <a:tcPr/>
                </a:tc>
                <a:extLst>
                  <a:ext uri="{0D108BD9-81ED-4DB2-BD59-A6C34878D82A}">
                    <a16:rowId xmlns:a16="http://schemas.microsoft.com/office/drawing/2014/main" val="10003"/>
                  </a:ext>
                </a:extLst>
              </a:tr>
              <a:tr h="674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.نظم، انضباط، پایداری، اشتیاق و توانایی حل مسئله را دارند</a:t>
                      </a:r>
                      <a:endParaRPr lang="en-US" sz="1600" dirty="0">
                        <a:cs typeface="B Titr" pitchFamily="2" charset="-78"/>
                      </a:endParaRPr>
                    </a:p>
                    <a:p>
                      <a:pPr algn="ctr"/>
                      <a:endParaRPr lang="en-US" sz="1600" dirty="0">
                        <a:cs typeface="B Titr"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پرانگیزه</a:t>
                      </a:r>
                      <a:endParaRPr lang="en-US" sz="1600" dirty="0">
                        <a:cs typeface="B Titr" pitchFamily="2" charset="-78"/>
                      </a:endParaRPr>
                    </a:p>
                    <a:p>
                      <a:pPr algn="ctr"/>
                      <a:endParaRPr lang="en-US" sz="1600" dirty="0">
                        <a:cs typeface="B Titr" pitchFamily="2" charset="-78"/>
                      </a:endParaRPr>
                    </a:p>
                  </a:txBody>
                  <a:tcPr/>
                </a:tc>
                <a:extLst>
                  <a:ext uri="{0D108BD9-81ED-4DB2-BD59-A6C34878D82A}">
                    <a16:rowId xmlns:a16="http://schemas.microsoft.com/office/drawing/2014/main" val="10004"/>
                  </a:ext>
                </a:extLst>
              </a:tr>
              <a:tr h="725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از کارشناسان، همکاران و مشتریان می آموزند و خود را با شرایط  بازار وفق می دهند</a:t>
                      </a:r>
                      <a:endParaRPr lang="en-US" sz="1600" dirty="0">
                        <a:cs typeface="B Titr"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cs typeface="B Titr" pitchFamily="2" charset="-78"/>
                      </a:endParaRPr>
                    </a:p>
                    <a:p>
                      <a:pPr algn="ctr"/>
                      <a:endParaRPr lang="en-US" sz="1600" dirty="0">
                        <a:cs typeface="B Titr" pitchFamily="2" charset="-78"/>
                      </a:endParaRPr>
                    </a:p>
                  </a:txBody>
                  <a:tcPr/>
                </a:tc>
                <a:tc>
                  <a:txBody>
                    <a:bodyPr/>
                    <a:lstStyle/>
                    <a:p>
                      <a:pPr algn="ctr"/>
                      <a:r>
                        <a:rPr lang="fa-IR" sz="1600" dirty="0">
                          <a:cs typeface="B Titr" pitchFamily="2" charset="-78"/>
                        </a:rPr>
                        <a:t>یادگیرنده</a:t>
                      </a:r>
                      <a:endParaRPr lang="en-US" sz="1600" dirty="0">
                        <a:cs typeface="B Titr" pitchFamily="2" charset="-78"/>
                      </a:endParaRPr>
                    </a:p>
                  </a:txBody>
                  <a:tcPr/>
                </a:tc>
                <a:extLst>
                  <a:ext uri="{0D108BD9-81ED-4DB2-BD59-A6C34878D82A}">
                    <a16:rowId xmlns:a16="http://schemas.microsoft.com/office/drawing/2014/main" val="10005"/>
                  </a:ext>
                </a:extLst>
              </a:tr>
              <a:tr h="674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منابع را به شکل کارایی مدیریت و هماهنگ می کنند</a:t>
                      </a:r>
                      <a:endParaRPr lang="en-US" sz="1600" dirty="0">
                        <a:cs typeface="B Titr" pitchFamily="2" charset="-78"/>
                      </a:endParaRPr>
                    </a:p>
                    <a:p>
                      <a:pPr algn="ctr"/>
                      <a:endParaRPr lang="en-US" sz="1600" dirty="0">
                        <a:cs typeface="B Titr"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dirty="0">
                          <a:cs typeface="B Titr" pitchFamily="2" charset="-78"/>
                        </a:rPr>
                        <a:t>سازمان دهنده</a:t>
                      </a:r>
                      <a:endParaRPr lang="en-US" sz="1600" dirty="0">
                        <a:cs typeface="B Titr" pitchFamily="2" charset="-78"/>
                      </a:endParaRPr>
                    </a:p>
                    <a:p>
                      <a:pPr algn="ctr"/>
                      <a:endParaRPr lang="en-US" sz="1600" dirty="0">
                        <a:cs typeface="B Titr" pitchFamily="2" charset="-78"/>
                      </a:endParaRPr>
                    </a:p>
                  </a:txBody>
                  <a:tcPr/>
                </a:tc>
                <a:extLst>
                  <a:ext uri="{0D108BD9-81ED-4DB2-BD59-A6C34878D82A}">
                    <a16:rowId xmlns:a16="http://schemas.microsoft.com/office/drawing/2014/main" val="10006"/>
                  </a:ext>
                </a:extLst>
              </a:tr>
            </a:tbl>
          </a:graphicData>
        </a:graphic>
      </p:graphicFrame>
      <p:sp>
        <p:nvSpPr>
          <p:cNvPr id="3" name="Curved Down Ribbon 2"/>
          <p:cNvSpPr/>
          <p:nvPr/>
        </p:nvSpPr>
        <p:spPr>
          <a:xfrm>
            <a:off x="2428875" y="128588"/>
            <a:ext cx="7858125" cy="871538"/>
          </a:xfrm>
          <a:prstGeom prst="ellipseRibbon">
            <a:avLst>
              <a:gd name="adj1" fmla="val 25000"/>
              <a:gd name="adj2" fmla="val 75000"/>
              <a:gd name="adj3" fmla="val 1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09323"/>
            <a:ext cx="4529138" cy="516464"/>
          </a:xfrm>
          <a:prstGeom prst="rect">
            <a:avLst/>
          </a:prstGeom>
        </p:spPr>
      </p:pic>
    </p:spTree>
    <p:extLst>
      <p:ext uri="{BB962C8B-B14F-4D97-AF65-F5344CB8AC3E}">
        <p14:creationId xmlns:p14="http://schemas.microsoft.com/office/powerpoint/2010/main" val="323987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277200" y="1892160"/>
              <a:ext cx="360" cy="360"/>
            </p14:xfrm>
          </p:contentPart>
        </mc:Choice>
        <mc:Fallback xmlns="">
          <p:pic>
            <p:nvPicPr>
              <p:cNvPr id="3" name="Ink 2"/>
              <p:cNvPicPr/>
              <p:nvPr/>
            </p:nvPicPr>
            <p:blipFill>
              <a:blip r:embed="rId4"/>
              <a:stretch>
                <a:fillRect/>
              </a:stretch>
            </p:blipFill>
            <p:spPr>
              <a:xfrm>
                <a:off x="9267840" y="1882800"/>
                <a:ext cx="19080" cy="19080"/>
              </a:xfrm>
              <a:prstGeom prst="rect">
                <a:avLst/>
              </a:prstGeom>
            </p:spPr>
          </p:pic>
        </mc:Fallback>
      </mc:AlternateContent>
      <p:sp>
        <p:nvSpPr>
          <p:cNvPr id="6" name="Rectangle 5"/>
          <p:cNvSpPr/>
          <p:nvPr/>
        </p:nvSpPr>
        <p:spPr>
          <a:xfrm>
            <a:off x="2778420" y="3056640"/>
            <a:ext cx="886097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fa-IR" sz="2400" dirty="0"/>
              <a:t>1-اجاره یا خرید محل کار(اعم اززمین کشاورزی، سوله یا کارگاه، دفتر کار و )</a:t>
            </a:r>
          </a:p>
          <a:p>
            <a:pPr algn="r"/>
            <a:endParaRPr lang="fa-IR" sz="2400" dirty="0"/>
          </a:p>
        </p:txBody>
      </p:sp>
      <p:sp>
        <p:nvSpPr>
          <p:cNvPr id="8" name="Rectangle 7"/>
          <p:cNvSpPr/>
          <p:nvPr/>
        </p:nvSpPr>
        <p:spPr>
          <a:xfrm>
            <a:off x="4352194" y="4834005"/>
            <a:ext cx="693712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dirty="0"/>
              <a:t>3</a:t>
            </a:r>
            <a:r>
              <a:rPr lang="fa-IR" sz="2800" dirty="0"/>
              <a:t>- پرداخت حقوق و دستمزد به کارگران کارمندان</a:t>
            </a:r>
          </a:p>
        </p:txBody>
      </p:sp>
      <p:sp>
        <p:nvSpPr>
          <p:cNvPr id="9" name="Rectangle 8"/>
          <p:cNvSpPr/>
          <p:nvPr/>
        </p:nvSpPr>
        <p:spPr>
          <a:xfrm>
            <a:off x="5345782" y="2222276"/>
            <a:ext cx="3416320"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r"/>
            <a:r>
              <a:rPr lang="fa-IR" sz="3200" b="1" u="sng" dirty="0"/>
              <a:t>هزینه های مستقیم تولید</a:t>
            </a:r>
          </a:p>
        </p:txBody>
      </p:sp>
      <p:sp>
        <p:nvSpPr>
          <p:cNvPr id="10" name="Rectangle 9"/>
          <p:cNvSpPr/>
          <p:nvPr/>
        </p:nvSpPr>
        <p:spPr>
          <a:xfrm>
            <a:off x="3459355" y="4053401"/>
            <a:ext cx="7916007"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a-IR" sz="2000" b="1" dirty="0"/>
              <a:t>2-تهیه مواد اولیه،ماشین آلات و ابزارمورد نیاز جهت تولید کالا یا خدمات</a:t>
            </a:r>
          </a:p>
          <a:p>
            <a:pPr algn="r"/>
            <a:endParaRPr lang="fa-IR" sz="2000" b="1" dirty="0"/>
          </a:p>
        </p:txBody>
      </p:sp>
      <p:pic>
        <p:nvPicPr>
          <p:cNvPr id="11" name="Picture 10"/>
          <p:cNvPicPr>
            <a:picLocks noChangeAspect="1"/>
          </p:cNvPicPr>
          <p:nvPr/>
        </p:nvPicPr>
        <p:blipFill>
          <a:blip r:embed="rId5"/>
          <a:stretch>
            <a:fillRect/>
          </a:stretch>
        </p:blipFill>
        <p:spPr>
          <a:xfrm>
            <a:off x="202589" y="390654"/>
            <a:ext cx="2619375" cy="1743075"/>
          </a:xfrm>
          <a:prstGeom prst="rect">
            <a:avLst/>
          </a:prstGeom>
        </p:spPr>
      </p:pic>
      <p:sp>
        <p:nvSpPr>
          <p:cNvPr id="2" name="Rectangle 1"/>
          <p:cNvSpPr/>
          <p:nvPr/>
        </p:nvSpPr>
        <p:spPr>
          <a:xfrm>
            <a:off x="3298397" y="1320254"/>
            <a:ext cx="823792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fa-IR" sz="2000" u="sng" dirty="0">
                <a:solidFill>
                  <a:srgbClr val="C00000"/>
                </a:solidFill>
                <a:cs typeface="B Titr" panose="00000700000000000000" pitchFamily="2" charset="-78"/>
              </a:rPr>
              <a:t>کارآفرین موفق برای انتخاب صحیح و درست، باید هزینه ها و درآمدهایش را محاسبه کند</a:t>
            </a:r>
            <a:endParaRPr lang="en-US" sz="2000" u="sng" dirty="0">
              <a:solidFill>
                <a:srgbClr val="C00000"/>
              </a:solidFill>
              <a:cs typeface="B Titr" panose="00000700000000000000" pitchFamily="2" charset="-78"/>
            </a:endParaRPr>
          </a:p>
        </p:txBody>
      </p:sp>
    </p:spTree>
    <p:extLst>
      <p:ext uri="{BB962C8B-B14F-4D97-AF65-F5344CB8AC3E}">
        <p14:creationId xmlns:p14="http://schemas.microsoft.com/office/powerpoint/2010/main" val="36642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2395538" y="1838945"/>
            <a:ext cx="78703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r"/>
            <a:r>
              <a:rPr lang="fa-IR" sz="3200" u="sng" dirty="0">
                <a:solidFill>
                  <a:srgbClr val="C00000"/>
                </a:solidFill>
                <a:effectLst>
                  <a:outerShdw blurRad="38100" dist="38100" dir="2700000" algn="tl">
                    <a:srgbClr val="000000">
                      <a:alpha val="43137"/>
                    </a:srgbClr>
                  </a:outerShdw>
                </a:effectLst>
              </a:rPr>
              <a:t>در آمد </a:t>
            </a:r>
            <a:r>
              <a:rPr lang="fa-IR" sz="3200" dirty="0">
                <a:solidFill>
                  <a:schemeClr val="bg1"/>
                </a:solidFill>
              </a:rPr>
              <a:t>از فروش محصول (کالا یا خدمات) بدست می آید</a:t>
            </a:r>
          </a:p>
        </p:txBody>
      </p:sp>
      <p:sp>
        <p:nvSpPr>
          <p:cNvPr id="4" name="Rectangle 3"/>
          <p:cNvSpPr/>
          <p:nvPr/>
        </p:nvSpPr>
        <p:spPr>
          <a:xfrm>
            <a:off x="283709" y="371912"/>
            <a:ext cx="787037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a-IR" sz="4000" dirty="0">
                <a:solidFill>
                  <a:schemeClr val="bg1"/>
                </a:solidFill>
              </a:rPr>
              <a:t>  قیمت یک واحد=</a:t>
            </a:r>
            <a:r>
              <a:rPr lang="fa-IR" sz="4000" dirty="0">
                <a:solidFill>
                  <a:srgbClr val="FFFF00"/>
                </a:solidFill>
              </a:rPr>
              <a:t>درآمد</a:t>
            </a:r>
            <a:r>
              <a:rPr lang="fa-IR" sz="4000" dirty="0">
                <a:solidFill>
                  <a:schemeClr val="bg1"/>
                </a:solidFill>
              </a:rPr>
              <a:t>   </a:t>
            </a:r>
            <a:r>
              <a:rPr lang="en-US" sz="4000" dirty="0">
                <a:solidFill>
                  <a:schemeClr val="bg1"/>
                </a:solidFill>
              </a:rPr>
              <a:t>X</a:t>
            </a:r>
            <a:r>
              <a:rPr lang="fa-IR" sz="4000" dirty="0">
                <a:solidFill>
                  <a:schemeClr val="bg1"/>
                </a:solidFill>
              </a:rPr>
              <a:t>کل محصول</a:t>
            </a:r>
            <a:endParaRPr lang="en-US" sz="4000" dirty="0">
              <a:solidFill>
                <a:schemeClr val="bg1"/>
              </a:solidFill>
            </a:endParaRPr>
          </a:p>
        </p:txBody>
      </p:sp>
      <p:sp>
        <p:nvSpPr>
          <p:cNvPr id="5" name="Rectangle 4"/>
          <p:cNvSpPr/>
          <p:nvPr/>
        </p:nvSpPr>
        <p:spPr>
          <a:xfrm>
            <a:off x="4273324" y="3639149"/>
            <a:ext cx="7761514" cy="646331"/>
          </a:xfrm>
          <a:prstGeom prst="rect">
            <a:avLst/>
          </a:prstGeom>
          <a:solidFill>
            <a:schemeClr val="accent1">
              <a:lumMod val="60000"/>
              <a:lumOff val="40000"/>
            </a:schemeClr>
          </a:solidFill>
        </p:spPr>
        <p:txBody>
          <a:bodyPr wrap="square">
            <a:spAutoFit/>
          </a:bodyPr>
          <a:lstStyle/>
          <a:p>
            <a:pPr algn="ctr"/>
            <a:r>
              <a:rPr lang="fa-IR" sz="3600" dirty="0">
                <a:solidFill>
                  <a:schemeClr val="bg1"/>
                </a:solidFill>
              </a:rPr>
              <a:t>ســـــود یا زیان = هزینه – درآمد</a:t>
            </a:r>
            <a:endParaRPr lang="en-US" sz="3600" dirty="0">
              <a:solidFill>
                <a:schemeClr val="bg1"/>
              </a:solidFill>
            </a:endParaRPr>
          </a:p>
        </p:txBody>
      </p:sp>
      <p:pic>
        <p:nvPicPr>
          <p:cNvPr id="8" name="Picture 7"/>
          <p:cNvPicPr>
            <a:picLocks noChangeAspect="1"/>
          </p:cNvPicPr>
          <p:nvPr/>
        </p:nvPicPr>
        <p:blipFill>
          <a:blip r:embed="rId3"/>
          <a:stretch>
            <a:fillRect/>
          </a:stretch>
        </p:blipFill>
        <p:spPr>
          <a:xfrm rot="20508835">
            <a:off x="202233" y="4647909"/>
            <a:ext cx="2988551" cy="1774256"/>
          </a:xfrm>
          <a:prstGeom prst="rect">
            <a:avLst/>
          </a:prstGeom>
        </p:spPr>
      </p:pic>
    </p:spTree>
    <p:extLst>
      <p:ext uri="{BB962C8B-B14F-4D97-AF65-F5344CB8AC3E}">
        <p14:creationId xmlns:p14="http://schemas.microsoft.com/office/powerpoint/2010/main" val="24883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TotalTime>
  <Words>1011</Words>
  <Application>Microsoft Office PowerPoint</Application>
  <PresentationFormat>صفحه گسترده</PresentationFormat>
  <Paragraphs>114</Paragraphs>
  <Slides>15</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15</vt:i4>
      </vt:variant>
    </vt:vector>
  </HeadingPairs>
  <TitlesOfParts>
    <vt:vector size="16" baseType="lpstr">
      <vt:lpstr>Office Theme</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xp shop</dc:creator>
  <cp:lastModifiedBy>کاربر ناشناخته</cp:lastModifiedBy>
  <cp:revision>120</cp:revision>
  <dcterms:created xsi:type="dcterms:W3CDTF">2020-08-22T09:55:47Z</dcterms:created>
  <dcterms:modified xsi:type="dcterms:W3CDTF">2021-10-27T17:07:45Z</dcterms:modified>
</cp:coreProperties>
</file>