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90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3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35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139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0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67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09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8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3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8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4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6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8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B37E5F-3568-4325-940C-3992D4ABCDB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7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77798" y="2696087"/>
            <a:ext cx="3048000" cy="97536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/>
              <a:t>درس چهارم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977947" y="4145637"/>
            <a:ext cx="2847703" cy="94923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مرز امکانات تولید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599123" y="1216201"/>
            <a:ext cx="3326675" cy="87956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/>
              <a:t>فصل اول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300811" y="5466338"/>
            <a:ext cx="156754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a-IR" dirty="0" smtClean="0"/>
              <a:t>تهیه کننده: </a:t>
            </a:r>
            <a:r>
              <a:rPr lang="fa-IR" dirty="0" smtClean="0"/>
              <a:t>شیخی</a:t>
            </a:r>
            <a:endParaRPr lang="fa-I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86534" y="5466338"/>
            <a:ext cx="208582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fa-IR" dirty="0" smtClean="0"/>
              <a:t>استان سیستان و بلوچستان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1826239" cy="6949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5187" y="2653621"/>
            <a:ext cx="357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/>
              <a:t>پایان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1921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52708" y="811181"/>
            <a:ext cx="192552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a-IR" sz="2400" b="1" dirty="0" smtClean="0"/>
              <a:t>مرزامکانات تولید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820091" y="2081741"/>
            <a:ext cx="67830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a-IR" b="1" dirty="0" smtClean="0"/>
              <a:t>چگونه می توانیم یک الگو برای استفاده ی حداکثری ازمنابع کمیاب پیدا کنیم ؟</a:t>
            </a:r>
            <a:endParaRPr lang="en-US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4" y="3660561"/>
            <a:ext cx="11756571" cy="2813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eft Arrow 5"/>
          <p:cNvSpPr/>
          <p:nvPr/>
        </p:nvSpPr>
        <p:spPr>
          <a:xfrm>
            <a:off x="8804389" y="1796144"/>
            <a:ext cx="1803556" cy="940526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63589" y="2041157"/>
            <a:ext cx="1244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/>
              <a:t>نقشه راه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18469" y="2981683"/>
            <a:ext cx="121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اهداف درس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29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545" y="5698232"/>
            <a:ext cx="775404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fa-IR" b="1" dirty="0" smtClean="0"/>
              <a:t>الگو در اقتصادجزئیات دنیای واقعی را کنار میگذارد تا به ما کمک کند به آنچه اهمیت دارد توجه کنیم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952" y="1970040"/>
            <a:ext cx="4867275" cy="409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21493" y="543612"/>
            <a:ext cx="2969623" cy="1341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الگوههای اقتصادی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96709" y="2109439"/>
            <a:ext cx="984069" cy="9100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الگو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9426" y="3609045"/>
            <a:ext cx="1341120" cy="51380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نقشه راهها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1901" y="3604690"/>
            <a:ext cx="1558834" cy="52251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الگوی آناتومی بدن انسان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 rot="19294624">
            <a:off x="6066790" y="2804392"/>
            <a:ext cx="278850" cy="933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611269">
            <a:off x="5053725" y="2839544"/>
            <a:ext cx="285969" cy="88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2" y="3019533"/>
            <a:ext cx="1908300" cy="2206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111" y="3448594"/>
            <a:ext cx="2048340" cy="1739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572" y="4542711"/>
            <a:ext cx="2850107" cy="1034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414" y="4544386"/>
            <a:ext cx="2817700" cy="1033134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075612" y="4200097"/>
            <a:ext cx="724245" cy="342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58572" y="4156185"/>
            <a:ext cx="643380" cy="3865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0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13579" y="95951"/>
            <a:ext cx="30952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/>
              <a:t>الگوی مرزامکانات تولید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516"/>
            <a:ext cx="4191000" cy="498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2350" y="697835"/>
            <a:ext cx="87382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a-IR" b="1" dirty="0" smtClean="0"/>
              <a:t>یکی از انتخاب های اساسی در هر کسب و کار،چگونگی تقسیم منابع کمیاب در میان تولیدات آن کسب و کار است.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137" y="1657936"/>
            <a:ext cx="4282745" cy="338204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233330"/>
            <a:ext cx="7649722" cy="81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924221" y="1643288"/>
            <a:ext cx="3082899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/>
              <a:t>یکی از انتخابهای اساسی که یک شرکت تولیدی وهر </a:t>
            </a:r>
            <a:r>
              <a:rPr lang="fa-IR" b="1" dirty="0"/>
              <a:t>کسب </a:t>
            </a:r>
            <a:r>
              <a:rPr lang="fa-IR" b="1" dirty="0" smtClean="0"/>
              <a:t> وکارباآن روبروست این است که </a:t>
            </a:r>
            <a:r>
              <a:rPr lang="fa-IR" b="1" dirty="0"/>
              <a:t>شرکت چگونه می </a:t>
            </a:r>
            <a:r>
              <a:rPr lang="fa-IR" b="1" dirty="0" smtClean="0"/>
              <a:t> </a:t>
            </a:r>
            <a:r>
              <a:rPr lang="fa-IR" b="1" dirty="0"/>
              <a:t>تواند منابع کمیاب خود را </a:t>
            </a:r>
            <a:r>
              <a:rPr lang="fa-IR" b="1" dirty="0" smtClean="0"/>
              <a:t>در </a:t>
            </a:r>
            <a:r>
              <a:rPr lang="fa-IR" b="1" dirty="0"/>
              <a:t>میان انواع تولیدات تقسیم </a:t>
            </a:r>
            <a:r>
              <a:rPr lang="fa-IR" b="1" dirty="0" smtClean="0"/>
              <a:t>کند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62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73750" y="4537675"/>
            <a:ext cx="6653348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solidFill>
                  <a:srgbClr val="242021"/>
                </a:solidFill>
                <a:latin typeface="BMitra"/>
              </a:rPr>
              <a:t>البته هر کشور صرفا </a:t>
            </a:r>
            <a:r>
              <a:rPr lang="fa-IR" sz="2000" b="1" dirty="0">
                <a:solidFill>
                  <a:srgbClr val="C00000"/>
                </a:solidFill>
                <a:latin typeface="BMitra"/>
              </a:rPr>
              <a:t>دو کالا تولید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نمیکند،</a:t>
            </a:r>
            <a:br>
              <a:rPr lang="fa-IR" sz="2000" b="1" dirty="0">
                <a:solidFill>
                  <a:srgbClr val="242021"/>
                </a:solidFill>
                <a:latin typeface="BMitra"/>
              </a:rPr>
            </a:br>
            <a:r>
              <a:rPr lang="fa-IR" sz="2000" b="1" dirty="0">
                <a:solidFill>
                  <a:srgbClr val="242021"/>
                </a:solidFill>
                <a:latin typeface="BMitra"/>
              </a:rPr>
              <a:t>اما کار کردن با یک الگوی واقعی که شامل هزاران کالا و خدمات است، بسیار دشوار است و از اینرو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میتوان تولیدات یک کشور را همچون تولیدات یک شرکت، به صورت ساده با دو کالا نشان داد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.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9" y="757140"/>
            <a:ext cx="4194412" cy="4980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9680" y="367120"/>
            <a:ext cx="4635863" cy="36933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مهمترین نکات در مورد منحنی مرز امکانات تولید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7521" y="1494797"/>
            <a:ext cx="7750629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b="1" dirty="0"/>
              <a:t>بهتر است یک شرکت</a:t>
            </a:r>
            <a:r>
              <a:rPr lang="fa-IR" b="1" dirty="0" smtClean="0"/>
              <a:t>،</a:t>
            </a:r>
            <a:r>
              <a:rPr lang="fa-IR" b="1" dirty="0"/>
              <a:t> </a:t>
            </a:r>
            <a:r>
              <a:rPr lang="fa-IR" b="1" dirty="0" smtClean="0"/>
              <a:t>به جای </a:t>
            </a:r>
            <a:r>
              <a:rPr lang="fa-IR" b="1" dirty="0"/>
              <a:t>تولید در درون مرز امکانات تولید، بر روی مرز امکانات تولید کند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7521" y="2558214"/>
            <a:ext cx="76287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/>
              <a:t>نقاط خارج از مرز مانند نقطۀح غیرقابل</a:t>
            </a:r>
            <a:r>
              <a:rPr lang="fa-IR" b="1" dirty="0"/>
              <a:t> دستیابی است و منابع کافی برای تولید آن وجود ندارد.</a:t>
            </a:r>
            <a:r>
              <a:rPr lang="fa-IR" b="1" dirty="0" smtClean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18445" y="3692240"/>
            <a:ext cx="714883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b="1" dirty="0" smtClean="0"/>
              <a:t>کشورها </a:t>
            </a:r>
            <a:r>
              <a:rPr lang="fa-IR" b="1" dirty="0"/>
              <a:t>باید </a:t>
            </a:r>
            <a:r>
              <a:rPr lang="fa-IR" b="1" dirty="0" smtClean="0"/>
              <a:t>تصمیم </a:t>
            </a:r>
            <a:r>
              <a:rPr lang="fa-IR" b="1" dirty="0"/>
              <a:t>بگیرند که منابع کمیاب خود را چگونه میان تولید کالاها اختصاص </a:t>
            </a:r>
            <a:r>
              <a:rPr lang="fa-IR" b="1" dirty="0" smtClean="0"/>
              <a:t>دهند 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>
            <a:off x="7048136" y="825053"/>
            <a:ext cx="566058" cy="62752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127238" y="1972157"/>
            <a:ext cx="574766" cy="5860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158446" y="3056750"/>
            <a:ext cx="566781" cy="52746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1" y="3025503"/>
            <a:ext cx="6453051" cy="2473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79" y="3246459"/>
            <a:ext cx="4362995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solidFill>
                  <a:srgbClr val="242021"/>
                </a:solidFill>
                <a:latin typeface="BMitra"/>
              </a:rPr>
              <a:t>چیزی به نام ناهار مجانی وجود ندارد». در اقتصاد از این جمله برای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اشاره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به بعضی از مدارس که در گذشته ناهار رایگان به دانش آموزان میدادند، استفاده میشود. ناهاری که حتی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اگر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 برای دانش آموزان رایگان باشد، برای جامعه رایگان نیست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.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 تولید غذا به منابع نیاز دارد. از این منابع میتوان برای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تولید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 چیزهای دیگری استفاده کرد. 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7315200" y="319852"/>
            <a:ext cx="3524793" cy="53122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هزینه فرصت اجتماع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5623" y="2393449"/>
            <a:ext cx="1019773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solidFill>
                  <a:srgbClr val="C00000"/>
                </a:solidFill>
                <a:latin typeface="BMitra"/>
              </a:rPr>
              <a:t>مرز امکانات تولید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به ما اجازه میدهد تا </a:t>
            </a:r>
            <a:r>
              <a:rPr lang="fa-IR" sz="2000" b="1" dirty="0">
                <a:solidFill>
                  <a:srgbClr val="C00000"/>
                </a:solidFill>
                <a:latin typeface="BMitra"/>
              </a:rPr>
              <a:t>هزینه فرصت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یک شرکت یا یک کشور را زمانی که بیش از یک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کالا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 تولید میکند، مجسم کنیم</a:t>
            </a:r>
            <a:r>
              <a:rPr lang="fa-IR" sz="2000" b="1" dirty="0"/>
              <a:t> 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6990" y="958589"/>
            <a:ext cx="970074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کالاهایی که برای افراد «رایگان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»</a:t>
            </a:r>
            <a:r>
              <a:rPr lang="fa-IR" sz="2000" b="1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است، برای تولیدشان</a:t>
            </a:r>
            <a:r>
              <a:rPr lang="fa-IR" sz="2000" b="1" u="sng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sz="2000" b="1" u="sng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زمان</a:t>
            </a:r>
            <a:r>
              <a:rPr lang="fa-IR" sz="2000" b="1" u="sng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صرف </a:t>
            </a:r>
            <a:r>
              <a:rPr lang="fa-IR" sz="2000" b="1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میشود و </a:t>
            </a:r>
            <a:r>
              <a:rPr lang="fa-IR" sz="2000" b="1" u="sng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هزینه </a:t>
            </a:r>
            <a:r>
              <a:rPr lang="fa-IR" sz="2000" b="1" u="sng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فرصتی</a:t>
            </a:r>
            <a:r>
              <a:rPr lang="fa-IR" sz="2000" b="1" u="sng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sz="2000" b="1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برای جامعه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دارد.</a:t>
            </a:r>
            <a:endParaRPr lang="en-US" sz="2000" b="1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6185" y="1688821"/>
            <a:ext cx="4152952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رابطه مرز امکانات تولید با هزینه فرصت</a:t>
            </a:r>
            <a:r>
              <a:rPr lang="fa-IR" dirty="0" smtClean="0"/>
              <a:t>: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829006" y="2058153"/>
            <a:ext cx="653143" cy="382990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708" y="4816199"/>
            <a:ext cx="8682445" cy="12618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solidFill>
                  <a:srgbClr val="242021"/>
                </a:solidFill>
                <a:latin typeface="BMitra"/>
              </a:rPr>
              <a:t>مرز امکانات تولید نشان می ِ دهد که برای داشتن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بستنی بیشتر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، شرکت تولیدی ما باید از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مقداری آبمیوه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صرف نظر کند.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آبمیوه های 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از دست رفته، هزینه فرصت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بستنی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بیشتر است</a:t>
            </a:r>
            <a:r>
              <a:rPr lang="fa-IR" sz="2000" b="1" dirty="0"/>
              <a:t>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/>
            </a:r>
            <a:br>
              <a:rPr lang="fa-IR" sz="2000" b="1" dirty="0">
                <a:solidFill>
                  <a:srgbClr val="242021"/>
                </a:solidFill>
                <a:latin typeface="BMitra"/>
              </a:rPr>
            </a:br>
            <a:r>
              <a:rPr lang="fa-IR" b="1" dirty="0" smtClean="0"/>
              <a:t/>
            </a:r>
            <a:br>
              <a:rPr lang="fa-IR" b="1" dirty="0" smtClean="0"/>
            </a:b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39636" y="1591896"/>
            <a:ext cx="330926" cy="200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11325" y="1345378"/>
            <a:ext cx="55368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برای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تولید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بستنی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بیشتر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نیازاست که شرکت به سمت چپ و بالا در طول مرز امکانات تولید جابه جا شود، یعنی در این حالت از نقطۀ ج به نقطۀب برویم. در نقطۀ ب، تولیدات شرکت 900بستنی است؛ یعنی 150بستنی بیشتر از تولیدات در نقطۀ ج است. همچنین شرکت، 100بطری آب میوه در نقطۀ ب تولید میکند که 100عدد کمتر از تولید بستنی در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نقطۀ ج است. بنابراین </a:t>
            </a:r>
            <a:r>
              <a:rPr lang="fa-IR" sz="2000" b="1" dirty="0">
                <a:solidFill>
                  <a:srgbClr val="C00000"/>
                </a:solidFill>
                <a:latin typeface="BMitra"/>
              </a:rPr>
              <a:t>هزینه فرصت ِ </a:t>
            </a:r>
            <a:r>
              <a:rPr lang="fa-IR" sz="2000" b="1" dirty="0" smtClean="0">
                <a:solidFill>
                  <a:srgbClr val="C00000"/>
                </a:solidFill>
                <a:latin typeface="BMitra"/>
              </a:rPr>
              <a:t>150بستنی بیشتر</a:t>
            </a:r>
            <a:r>
              <a:rPr lang="fa-IR" sz="2000" b="1" dirty="0">
                <a:solidFill>
                  <a:srgbClr val="C00000"/>
                </a:solidFill>
                <a:latin typeface="BMitra"/>
              </a:rPr>
              <a:t>، </a:t>
            </a:r>
            <a:r>
              <a:rPr lang="fa-IR" sz="2000" b="1" dirty="0" smtClean="0">
                <a:solidFill>
                  <a:srgbClr val="C00000"/>
                </a:solidFill>
                <a:latin typeface="BMitra"/>
              </a:rPr>
              <a:t>100بطری آبمیوه است</a:t>
            </a:r>
            <a:r>
              <a:rPr lang="fa-IR" sz="2000" b="1" dirty="0">
                <a:solidFill>
                  <a:srgbClr val="C00000"/>
                </a:solidFill>
                <a:latin typeface="BMitra"/>
              </a:rPr>
              <a:t>.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/>
            </a:r>
            <a:br>
              <a:rPr lang="fa-IR" sz="2000" b="1" dirty="0">
                <a:solidFill>
                  <a:srgbClr val="242021"/>
                </a:solidFill>
                <a:latin typeface="BMitra"/>
              </a:rPr>
            </a:b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به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این دلیل که برای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تولید150 بستنی بیشتر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/>
            </a:r>
            <a:br>
              <a:rPr lang="fa-IR" sz="2000" b="1" dirty="0">
                <a:solidFill>
                  <a:srgbClr val="242021"/>
                </a:solidFill>
                <a:latin typeface="BMitra"/>
              </a:rPr>
            </a:b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شرکت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باید از تولید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100بطری آبمیوه،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صرفنظر کند</a:t>
            </a:r>
            <a:r>
              <a:rPr lang="fa-IR" sz="2000" b="1" dirty="0" smtClean="0"/>
              <a:t> </a:t>
            </a:r>
            <a:endParaRPr lang="en-US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2881"/>
            <a:ext cx="4145280" cy="3850260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3259544" y="1336125"/>
            <a:ext cx="723176" cy="147595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982720" y="1483720"/>
            <a:ext cx="45719" cy="2031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3158308" y="916600"/>
            <a:ext cx="468812" cy="157099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627120" y="1032739"/>
            <a:ext cx="70756" cy="25639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3459480" y="3762821"/>
            <a:ext cx="594360" cy="377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/>
              <a:t>100</a:t>
            </a:r>
            <a:endParaRPr lang="en-US" sz="1200" b="1" dirty="0"/>
          </a:p>
        </p:txBody>
      </p:sp>
      <p:sp>
        <p:nvSpPr>
          <p:cNvPr id="20" name="Up Arrow 19"/>
          <p:cNvSpPr/>
          <p:nvPr/>
        </p:nvSpPr>
        <p:spPr>
          <a:xfrm>
            <a:off x="1913708" y="916600"/>
            <a:ext cx="959756" cy="675296"/>
          </a:xfrm>
          <a:prstGeom prst="upArrow">
            <a:avLst>
              <a:gd name="adj1" fmla="val 50000"/>
              <a:gd name="adj2" fmla="val 55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/>
              <a:t>150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90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601" y="604099"/>
            <a:ext cx="11020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/>
              <a:t>فرض کنید که شما در تیم ورزشی دو و میدانی مدرسه عضو هستید و تخصص اصلي شما دوی  1500متراست. دوستتان هم در تیم </a:t>
            </a:r>
          </a:p>
          <a:p>
            <a:pPr algn="r"/>
            <a:r>
              <a:rPr lang="fa-IR" b="1" dirty="0" smtClean="0"/>
              <a:t>عضو است و در مسابقه به همان سرعت شما میدود؛ ولي دوي 100متر و  1500متربرایش فرقی نمیکند چون در هر دورکورد مناسبی</a:t>
            </a:r>
          </a:p>
          <a:p>
            <a:pPr algn="r"/>
            <a:r>
              <a:rPr lang="fa-IR" b="1" dirty="0" smtClean="0"/>
              <a:t>دارد. اگر مربی، شما را برای دوی 100متر و دوستتان را برای دوی  1500متر انتخاب کند، باعث ناراحتی شما میشودبا عوض کردن</a:t>
            </a:r>
          </a:p>
          <a:p>
            <a:pPr algn="r"/>
            <a:r>
              <a:rPr lang="fa-IR" b="1" dirty="0" smtClean="0"/>
              <a:t>موقعیتها، شما وضعیت بهتري پیدا ميکنید و دوستتان نیز مشکلی نخواهد داشت</a:t>
            </a:r>
            <a:r>
              <a:rPr lang="fa-IR" b="1" dirty="0"/>
              <a:t>. تلاش برای به دست آوردن کارایی به معنای یافتن موقعیتهایی</a:t>
            </a:r>
          </a:p>
          <a:p>
            <a:pPr algn="r"/>
            <a:r>
              <a:rPr lang="fa-IR" b="1" dirty="0"/>
              <a:t>براي پیشرفت، مانند این مثال </a:t>
            </a:r>
            <a:r>
              <a:rPr lang="fa-IR" b="1" dirty="0" smtClean="0"/>
              <a:t>است</a:t>
            </a:r>
            <a:r>
              <a:rPr lang="fa-IR" b="1" dirty="0"/>
              <a:t>.</a:t>
            </a:r>
            <a:endParaRPr lang="fa-IR" b="1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428"/>
            <a:ext cx="4714240" cy="40552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503" y="4833190"/>
            <a:ext cx="2354667" cy="187832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35" y="2550347"/>
            <a:ext cx="2484335" cy="19063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00159" y="224412"/>
            <a:ext cx="1976845" cy="400110"/>
          </a:xfrm>
          <a:prstGeom prst="rect">
            <a:avLst/>
          </a:prstGeom>
          <a:solidFill>
            <a:schemeClr val="accent2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/>
            <a:r>
              <a:rPr lang="fa-IR" sz="2000" b="1" dirty="0" smtClean="0"/>
              <a:t>کارایی و ناکارایی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5478218" y="2546423"/>
            <a:ext cx="3801017" cy="23544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اگر یک شرکت یا یک کشور، هر فرصتی را برای </a:t>
            </a:r>
            <a:r>
              <a:rPr lang="fa-IR" sz="14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استفاده ی بهتر </a:t>
            </a:r>
            <a: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از منابع </a:t>
            </a:r>
            <a:r>
              <a:rPr lang="fa-IR" sz="14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به کار </a:t>
            </a:r>
            <a: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گیرد و این تغییر باعث شود وضع</a:t>
            </a:r>
            <a:b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دیگران بدتر شود (یا مقدار تولید کالای دیگر کاهش یابد)، اقتصاد آن شرکت یا کشور </a:t>
            </a:r>
            <a:r>
              <a:rPr lang="fa-IR" sz="14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کارا  است</a:t>
            </a:r>
            <a: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؛ یعنی شرکت</a:t>
            </a:r>
            <a:b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یا کشور از منابع موجود خود، بیشترین استفاده را میبرد</a:t>
            </a:r>
            <a:r>
              <a:rPr lang="fa-IR" sz="1400" dirty="0">
                <a:cs typeface="B Titr" panose="00000700000000000000" pitchFamily="2" charset="-78"/>
              </a:rPr>
              <a:t> </a:t>
            </a:r>
            <a:r>
              <a:rPr lang="fa-IR" sz="1400" dirty="0" smtClean="0">
                <a:cs typeface="B Titr" panose="00000700000000000000" pitchFamily="2" charset="-78"/>
              </a:rPr>
              <a:t>. پس برای تولیدبیشترازیک کالا،  باید  ازتولید  ، مقداری از کالاهای دیگر صرف نظر کند.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17641" y="2131221"/>
            <a:ext cx="434752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b="1" dirty="0"/>
              <a:t>کارایی به معنای یافتن </a:t>
            </a:r>
            <a:r>
              <a:rPr lang="fa-IR" b="1" dirty="0" smtClean="0"/>
              <a:t>موقعیتهایی برای پیشرفت،است.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261548" y="4895187"/>
            <a:ext cx="4248955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solidFill>
                  <a:srgbClr val="242021"/>
                </a:solidFill>
                <a:latin typeface="BMitra"/>
              </a:rPr>
              <a:t>اقتصادی است که از عوامل تولیدبه بهترین شکل استفاده نشده و برخی از عوامل تولیدی بدون استفاده </a:t>
            </a:r>
            <a:r>
              <a:rPr lang="fa-IR" b="1" dirty="0"/>
              <a:t/>
            </a:r>
            <a:br>
              <a:rPr lang="fa-IR" b="1" dirty="0"/>
            </a:br>
            <a:r>
              <a:rPr lang="fa-IR" b="1" dirty="0" smtClean="0"/>
              <a:t>باقی مانده است بنابراین اگر تولیدکننده بخواهد تولید خود را افزایش دهد میتواند ازاین منابع تولیدی بیکار استفاده کند بدون اینکه از تولید کالاهای دیگر کمترشود.</a:t>
            </a: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31" y="78139"/>
            <a:ext cx="11951789" cy="163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مثلا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فرض کنید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ارائه دهندگان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دسترسی به اینترنت در یک کشور، دو کارگر را برای ارتباط هر خانه با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سرویس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 اینترنت میفرستند. </a:t>
            </a:r>
            <a:br>
              <a:rPr lang="fa-IR" sz="2000" b="1" dirty="0">
                <a:solidFill>
                  <a:srgbClr val="242021"/>
                </a:solidFill>
                <a:latin typeface="BMitra"/>
              </a:rPr>
            </a:b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با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اینکه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یک کارگر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میتوانست کار را به همان سرعت انجام دهد!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(از منابع به درستی استفاده نشده است)                 تولید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در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این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 کشور ناکارا خواهد بود. </a:t>
            </a:r>
            <a:br>
              <a:rPr lang="fa-IR" sz="2000" b="1" dirty="0">
                <a:solidFill>
                  <a:srgbClr val="242021"/>
                </a:solidFill>
                <a:latin typeface="BMitra"/>
              </a:rPr>
            </a:b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در 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مقابل، اگر شرکتها روش کاراتر ارسال یک کارگر را اتخاذ میکردند، کارگر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کمتری</a:t>
            </a:r>
            <a:r>
              <a:rPr lang="fa-IR" sz="2000" b="1" dirty="0">
                <a:solidFill>
                  <a:srgbClr val="242021"/>
                </a:solidFill>
                <a:latin typeface="BMitra"/>
              </a:rPr>
              <a:t> در این صنعت نیاز میشد و کشور میتوانست با آن کارگر، تولیداتش در کالاها و خدمات دیگر را گسترش </a:t>
            </a:r>
            <a:r>
              <a:rPr lang="fa-IR" sz="2000" b="1" dirty="0" smtClean="0">
                <a:solidFill>
                  <a:srgbClr val="242021"/>
                </a:solidFill>
                <a:latin typeface="BMitra"/>
              </a:rPr>
              <a:t>دهد                  </a:t>
            </a:r>
            <a:r>
              <a:rPr lang="fa-IR" sz="2000" b="1" dirty="0" smtClean="0"/>
              <a:t>کشور </a:t>
            </a:r>
            <a:r>
              <a:rPr lang="fa-IR" sz="2000" b="1" dirty="0"/>
              <a:t>ناکارا خواهد بود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2361646" y="443578"/>
            <a:ext cx="653869" cy="375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6721458" y="1317956"/>
            <a:ext cx="772160" cy="3817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bg1"/>
                </a:solidFill>
                <a:latin typeface="BMitra"/>
              </a:rPr>
              <a:t>پس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" y="1439057"/>
            <a:ext cx="4369889" cy="45869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27220" y="2247905"/>
            <a:ext cx="7581900" cy="2897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نقطه الف: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اگر دو کارگر بطور همزمان برای اتصال اینترنت به هر خانه فرستاده شوند، 500 خانه خدمات رسانی می شود و 1000 تیشرت تولید می شود. چون این نقطه در زیر منحنی امکانات تولید قرار دارد ناکارا است و نشان می دهد اقتصاد کشور از حداکثر منابعش استفاده نکرده است.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نقطه د: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اگر دو کارگر بطور جداگانه برای اتصال اینترنت به خانه های مختلف فرستاده شوند اقتصاد کشور از نقطه </a:t>
            </a:r>
            <a:r>
              <a:rPr lang="fa-IR" sz="1600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الف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به </a:t>
            </a:r>
            <a:r>
              <a:rPr lang="fa-IR" sz="1600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جابجا می شود که در نقطه د 900 اتصال اینترنت انجام می شود که 400تا افزایش می یابد و تولید تیشرت 500 عدد و تغییری نمی کند و نقطه ای کارا است و بر روی منحنی امکانات تولید قرار دارد.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نقطه ب</a:t>
            </a:r>
            <a:r>
              <a:rPr lang="fa-IR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اگر از دو کارگر یکی برای اتصال اینترنت فرستاده شود و دیگری برای تولید تیشرت به کار گرفته شود اقتصاد کشور از نقطه الف به ب منتقل می شود که تولید تیشرت به 1800 عدد میرسد و 800تا افزایش می یابد و خدمات اتصال اینترنت 500 خانه و ثابت می ماند، نقطه </a:t>
            </a:r>
            <a:r>
              <a:rPr lang="fa-IR" sz="1600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کارا است.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7220" y="5095896"/>
            <a:ext cx="75819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نقطه ج: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کارگر دوم می تواند نیمی از روز را به اتصال کابل اینترنت بپردازد و نیمی دیگر از روز در کارگاه تولید تیشرت کار کند در این صورت اقتصاد کشور از نقطه </a:t>
            </a:r>
            <a:r>
              <a:rPr lang="fa-IR" sz="1600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الف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به </a:t>
            </a:r>
            <a:r>
              <a:rPr lang="fa-IR" sz="1600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ج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منتقل می شود یعنی هم تعداد بیشتری تیشرت تولید می شود و هم خانه های بیشتری به اینترنت وصل می شود.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331" y="6025963"/>
            <a:ext cx="1200912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نابراین وقتی تولید ناکارا باشد، این امکان وجود دارد که حداقل بیشتر از یک کالا تولید شود؛ بدون آنکه از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تولید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کالاهای دیگر کاسته شود.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ناحیه خارج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از مرز فقط نقاطی هستند که کشور میتواند آرزوی رسیدن به آنها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را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داشته باشد. این نقاط با فرض ثابت ماندن منابع کشور، غیرقابل دستیابی هستند زیرا کشور منابع کافی برای</a:t>
            </a:r>
            <a:b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تولید در آن سطح را ندارد. بعداًراههایی برای رسیدن به این نقاط را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میآموزیم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76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932</TotalTime>
  <Words>918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 Titr</vt:lpstr>
      <vt:lpstr>BMitra</vt:lpstr>
      <vt:lpstr>Calibri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xp shop</dc:creator>
  <cp:lastModifiedBy>xp shop</cp:lastModifiedBy>
  <cp:revision>57</cp:revision>
  <dcterms:created xsi:type="dcterms:W3CDTF">2020-09-25T15:24:35Z</dcterms:created>
  <dcterms:modified xsi:type="dcterms:W3CDTF">2022-11-28T08:11:57Z</dcterms:modified>
</cp:coreProperties>
</file>