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65" r:id="rId2"/>
    <p:sldId id="257" r:id="rId3"/>
    <p:sldId id="270" r:id="rId4"/>
    <p:sldId id="259" r:id="rId5"/>
    <p:sldId id="271" r:id="rId6"/>
    <p:sldId id="272" r:id="rId7"/>
    <p:sldId id="273" r:id="rId8"/>
    <p:sldId id="258" r:id="rId9"/>
    <p:sldId id="260" r:id="rId10"/>
    <p:sldId id="268" r:id="rId11"/>
    <p:sldId id="269" r:id="rId12"/>
    <p:sldId id="261" r:id="rId13"/>
    <p:sldId id="262" r:id="rId14"/>
    <p:sldId id="263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073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47" d="100"/>
          <a:sy n="47" d="100"/>
        </p:scale>
        <p:origin x="20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42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39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4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10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9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42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4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2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46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89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1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78454" y="3447278"/>
            <a:ext cx="5717177" cy="34834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کاری از گروه اقتصاد استان سیستان و بلوچستان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24893" y="5649943"/>
            <a:ext cx="3387635" cy="47026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درس سوم: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اصول انتخاب درست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60811" y="5167351"/>
            <a:ext cx="3100251" cy="4180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فصل اول :کسب و کار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689669" y="5963195"/>
            <a:ext cx="45719" cy="4571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292046" y="6084770"/>
            <a:ext cx="2899953" cy="2873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تهیه</a:t>
            </a:r>
            <a:r>
              <a:rPr lang="fa-IR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کننده :مظفری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Flowchart: Punched Tape 7"/>
          <p:cNvSpPr/>
          <p:nvPr/>
        </p:nvSpPr>
        <p:spPr bwMode="auto">
          <a:xfrm>
            <a:off x="0" y="5714998"/>
            <a:ext cx="2756265" cy="587831"/>
          </a:xfrm>
          <a:prstGeom prst="flowChartPunchedTap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مهر1401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613226" y="3858246"/>
            <a:ext cx="2447636" cy="44849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پایه دهم انسانی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61869" y="4495999"/>
            <a:ext cx="1750349" cy="50495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درس اقتصاد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40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0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286" y="962261"/>
            <a:ext cx="10080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با توجه به اطلاعات ارائه شده در جدول زیر نتیجه 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سود حسابداری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یک بنگاه تولیدی با ۸ کارمند و تولید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سالیانه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۷۰۰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دستگاه هر یک به ارزش ۹۵۰,۰۰۰ ریال کدام است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؟ودرصورتی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که تولیدکننده بر روی این کار سرمایه‌گذاری نمی‌کرد می‌توانست تجهیزات خود را به قیمت ۳۰۰۰۰۰ ریال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سالانه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اجاره دهد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سود ویژه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کدام است است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؟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109857" y="298232"/>
            <a:ext cx="3004458" cy="6640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مسأله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71635"/>
              </p:ext>
            </p:extLst>
          </p:nvPr>
        </p:nvGraphicFramePr>
        <p:xfrm>
          <a:off x="2053771" y="245351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85827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99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4000،000ريال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حقوق متوسط ماهیانه هر فرد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7،250،000ريال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خرید مواد اولیه مورد نیاز سالیانه به ارزش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۱۳ درصد درآمد سالانه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هزینه استهلاک سالیانه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9،500،000ريال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اجاره ماهیانه معادل </a:t>
                      </a:r>
                      <a:endParaRPr lang="en-US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673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84480" y="6012212"/>
            <a:ext cx="7119258" cy="21429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(هزینه پنهان +هزینه آشکار)-درآمد= سود ویژه حسابداری یا سود اقتصادی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1185" y="4572000"/>
            <a:ext cx="2841171" cy="35558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برای حل مسأله باید بدانیم: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84795" y="4747728"/>
            <a:ext cx="4887685" cy="5987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هزینه آشکار تولید - درآمد=سودحسابداری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8659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454729" y="309544"/>
            <a:ext cx="7326086" cy="64225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درآمد سالیانه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=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تعداد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دستگاه تولید شده در سال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x 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قیمت هر دستگاه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56857" y="989200"/>
            <a:ext cx="4865914" cy="33745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700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x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950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=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665،000،000</a:t>
            </a:r>
            <a:endParaRPr lang="fa-IR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0487" y="1348739"/>
            <a:ext cx="10580913" cy="400439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fontAlgn="base"/>
            <a:r>
              <a:rPr lang="fa-IR" b="1" dirty="0"/>
              <a:t>مجموع حقوق ماهیانه کارگران</a:t>
            </a:r>
            <a:r>
              <a:rPr lang="en-US" b="1" dirty="0"/>
              <a:t>=</a:t>
            </a:r>
            <a:r>
              <a:rPr lang="fa-IR" b="1" dirty="0"/>
              <a:t>تعدادکارگران</a:t>
            </a:r>
            <a:r>
              <a:rPr lang="en-US" b="1" dirty="0"/>
              <a:t>  x </a:t>
            </a:r>
            <a:r>
              <a:rPr lang="fa-IR" b="1" dirty="0"/>
              <a:t>حقوق ماهیانه هرکارگر</a:t>
            </a:r>
            <a:r>
              <a:rPr lang="en-US" b="1" dirty="0"/>
              <a:t>=</a:t>
            </a:r>
            <a:r>
              <a:rPr lang="fa-IR" b="1" dirty="0"/>
              <a:t>8</a:t>
            </a:r>
            <a:r>
              <a:rPr lang="en-US" b="1" dirty="0"/>
              <a:t>x</a:t>
            </a:r>
            <a:r>
              <a:rPr lang="fa-IR" b="1" dirty="0"/>
              <a:t> 4000000</a:t>
            </a:r>
            <a:r>
              <a:rPr lang="en-US" b="1" dirty="0"/>
              <a:t>=</a:t>
            </a:r>
            <a:r>
              <a:rPr lang="fa-IR" b="1" dirty="0"/>
              <a:t>32،000،000</a:t>
            </a:r>
            <a:r>
              <a:rPr lang="fa-IR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base"/>
            <a:r>
              <a:rPr lang="fa-IR" b="1" dirty="0">
                <a:solidFill>
                  <a:srgbClr val="C00000"/>
                </a:solidFill>
              </a:rPr>
              <a:t>برای محاسبه </a:t>
            </a:r>
            <a:r>
              <a:rPr lang="fa-IR" b="1" dirty="0" smtClean="0">
                <a:solidFill>
                  <a:srgbClr val="C00000"/>
                </a:solidFill>
              </a:rPr>
              <a:t>مجموع هزینه </a:t>
            </a:r>
            <a:r>
              <a:rPr lang="fa-IR" b="1" dirty="0">
                <a:solidFill>
                  <a:srgbClr val="C00000"/>
                </a:solidFill>
              </a:rPr>
              <a:t>های سالیانه ابتدا باید هزینه ماهیانه را به هزینه های سالیانه تبدیل کنیم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fa-IR" b="1" dirty="0"/>
              <a:t>مجموع حقوق سالیانه کارگران</a:t>
            </a:r>
            <a:r>
              <a:rPr lang="en-US" b="1" dirty="0"/>
              <a:t>=</a:t>
            </a:r>
            <a:r>
              <a:rPr lang="fa-IR" b="1" dirty="0"/>
              <a:t> مجموعه حقوق ماهیانه کارگران </a:t>
            </a:r>
            <a:r>
              <a:rPr lang="en-US" b="1" dirty="0" smtClean="0"/>
              <a:t>x</a:t>
            </a:r>
            <a:r>
              <a:rPr lang="fa-IR" b="1" dirty="0" smtClean="0"/>
              <a:t>12 </a:t>
            </a:r>
            <a:r>
              <a:rPr lang="fa-IR" b="1" dirty="0"/>
              <a:t>ماه </a:t>
            </a:r>
            <a:r>
              <a:rPr lang="en-US" b="1" dirty="0" smtClean="0"/>
              <a:t>=</a:t>
            </a:r>
            <a:r>
              <a:rPr lang="fa-IR" b="1" dirty="0" smtClean="0"/>
              <a:t>32،000،000 </a:t>
            </a:r>
            <a:r>
              <a:rPr lang="en-US" b="1" dirty="0"/>
              <a:t>x</a:t>
            </a:r>
            <a:r>
              <a:rPr lang="fa-IR" b="1" dirty="0"/>
              <a:t>12</a:t>
            </a:r>
            <a:r>
              <a:rPr lang="en-US" b="1" dirty="0"/>
              <a:t>=</a:t>
            </a:r>
            <a:r>
              <a:rPr lang="fa-IR" b="1" dirty="0"/>
              <a:t>ريال384،000،000</a:t>
            </a:r>
            <a:r>
              <a:rPr lang="en-US" b="1" dirty="0" smtClean="0"/>
              <a:t>  </a:t>
            </a:r>
            <a:endParaRPr lang="en-US" b="1" dirty="0"/>
          </a:p>
          <a:p>
            <a:r>
              <a:rPr lang="fa-IR" b="1" dirty="0" smtClean="0"/>
              <a:t>اجاره </a:t>
            </a:r>
            <a:r>
              <a:rPr lang="fa-IR" b="1" dirty="0"/>
              <a:t>سالیانه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اجاره ماهیانه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x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(ماه)12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9500،000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114،000،000 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fa-IR" b="1" dirty="0" smtClean="0">
                <a:solidFill>
                  <a:srgbClr val="C00000"/>
                </a:solidFill>
              </a:rPr>
              <a:t>در </a:t>
            </a:r>
            <a:r>
              <a:rPr lang="fa-IR" b="1" dirty="0">
                <a:solidFill>
                  <a:srgbClr val="C00000"/>
                </a:solidFill>
              </a:rPr>
              <a:t>این مرحله میتوانیم مجموع هزینه های سالیانه را محاسبه کنیم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a-IR" b="1" dirty="0"/>
              <a:t>مجموع هزینه های </a:t>
            </a:r>
            <a:r>
              <a:rPr lang="fa-IR" b="1" dirty="0" smtClean="0"/>
              <a:t>سالیانه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fa-IR" b="1" dirty="0"/>
              <a:t> اجاره سالیانه </a:t>
            </a:r>
            <a:r>
              <a:rPr lang="en-US" b="1" dirty="0"/>
              <a:t>+</a:t>
            </a:r>
            <a:r>
              <a:rPr lang="fa-IR" b="1" dirty="0"/>
              <a:t> حقوق کارگران سالیانه </a:t>
            </a:r>
            <a:r>
              <a:rPr lang="en-US" b="1" dirty="0"/>
              <a:t>+</a:t>
            </a:r>
            <a:r>
              <a:rPr lang="fa-IR" b="1" dirty="0"/>
              <a:t> ارزش اولیه مورد نیاز سالیانه</a:t>
            </a:r>
            <a:r>
              <a:rPr lang="en-US" b="1" dirty="0"/>
              <a:t>+</a:t>
            </a:r>
            <a:r>
              <a:rPr lang="fa-IR" b="1" dirty="0"/>
              <a:t> هزینه استهلاک </a:t>
            </a:r>
            <a:r>
              <a:rPr lang="fa-IR" b="1" dirty="0" smtClean="0"/>
              <a:t>سالیانه</a:t>
            </a:r>
            <a:endParaRPr lang="en-US" b="1" dirty="0"/>
          </a:p>
          <a:p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مجموع هزینه های سالیانه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114،000،000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+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+7،250،000+384،000،000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665،000،000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x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        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)=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ريال591،700،000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a-IR" b="1" dirty="0">
                <a:solidFill>
                  <a:schemeClr val="tx1">
                    <a:lumMod val="50000"/>
                  </a:schemeClr>
                </a:solidFill>
              </a:rPr>
              <a:t>هزینه های سالیانه – درآمدسالیانه=سود یا زیان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سالیانه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6665000000 =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591700000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=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</a:rPr>
              <a:t>ريال73،300،000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fa-IR" b="1" dirty="0" smtClean="0">
                <a:solidFill>
                  <a:srgbClr val="C00000"/>
                </a:solidFill>
              </a:rPr>
              <a:t>عدد </a:t>
            </a:r>
            <a:r>
              <a:rPr lang="fa-IR" b="1" dirty="0">
                <a:solidFill>
                  <a:srgbClr val="C00000"/>
                </a:solidFill>
              </a:rPr>
              <a:t>به دست آمده مثبت است پس تولید کننده سود کرده</a:t>
            </a:r>
            <a:endParaRPr lang="en-US" b="1" dirty="0">
              <a:solidFill>
                <a:srgbClr val="C00000"/>
              </a:solidFill>
            </a:endParaRPr>
          </a:p>
          <a:p>
            <a:pPr algn="r"/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fa-IR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33547" y="4820806"/>
            <a:ext cx="7119258" cy="21429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(هزینه پنهان +هزینه آشکار)-درآمد= سود ویژه حسابداری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0865" y="5081311"/>
            <a:ext cx="7630887" cy="44631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/>
            <a:r>
              <a:rPr lang="fa-IR" dirty="0"/>
              <a:t>سود ویژه حسابداری</a:t>
            </a:r>
            <a:r>
              <a:rPr lang="en-US" dirty="0"/>
              <a:t>=    </a:t>
            </a:r>
            <a:r>
              <a:rPr lang="fa-IR" dirty="0" smtClean="0"/>
              <a:t>665،000،000 </a:t>
            </a:r>
            <a:r>
              <a:rPr lang="en-US" dirty="0" smtClean="0"/>
              <a:t>    </a:t>
            </a:r>
            <a:r>
              <a:rPr lang="fa-IR" dirty="0" smtClean="0"/>
              <a:t>-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b="1" dirty="0" smtClean="0"/>
              <a:t>591،700،000</a:t>
            </a:r>
            <a:r>
              <a:rPr lang="en-US" b="1" dirty="0" smtClean="0"/>
              <a:t>+</a:t>
            </a:r>
            <a:r>
              <a:rPr lang="fa-IR" b="1" dirty="0" smtClean="0"/>
              <a:t>300،000</a:t>
            </a:r>
            <a:r>
              <a:rPr lang="en-US" b="1" dirty="0" smtClean="0"/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b="1" dirty="0" smtClean="0"/>
              <a:t>=</a:t>
            </a:r>
            <a:r>
              <a:rPr lang="fa-IR" b="1" dirty="0" smtClean="0">
                <a:solidFill>
                  <a:srgbClr val="C00000"/>
                </a:solidFill>
              </a:rPr>
              <a:t>73،000،000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48945" y="5601552"/>
            <a:ext cx="3603171" cy="52251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/>
              <a:t>چون عدد بدست </a:t>
            </a:r>
            <a:r>
              <a:rPr lang="fa-IR" dirty="0"/>
              <a:t>آمده مثبت است </a:t>
            </a:r>
            <a:r>
              <a:rPr lang="fa-IR" dirty="0" smtClean="0"/>
              <a:t>پس </a:t>
            </a:r>
            <a:r>
              <a:rPr lang="fa-IR" b="1" dirty="0">
                <a:solidFill>
                  <a:srgbClr val="C00000"/>
                </a:solidFill>
              </a:rPr>
              <a:t>سود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a-IR" dirty="0" smtClean="0"/>
              <a:t>کردیم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7564581" y="3398981"/>
            <a:ext cx="387928" cy="1219200"/>
          </a:xfrm>
          <a:prstGeom prst="leftBrace">
            <a:avLst>
              <a:gd name="adj1" fmla="val 8333"/>
              <a:gd name="adj2" fmla="val 53913"/>
            </a:avLst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1076" y="4034131"/>
            <a:ext cx="104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درآمد سالانه</a:t>
            </a:r>
            <a:endParaRPr lang="en-US" sz="1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7614" y="1026596"/>
            <a:ext cx="161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درآمد سالیانه</a:t>
            </a:r>
            <a:endParaRPr lang="en-US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34088" y="3550120"/>
                <a:ext cx="495328" cy="528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a-IR" b="1" dirty="0" smtClean="0">
                              <a:solidFill>
                                <a:schemeClr val="tx1"/>
                              </a:solidFill>
                            </a:rPr>
                            <m:t>13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fa-IR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a-IR" b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088" y="3550120"/>
                <a:ext cx="495328" cy="528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4440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1708" y="112949"/>
            <a:ext cx="351089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قانون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سوم: قید 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بودجه</a:t>
            </a:r>
            <a:r>
              <a:rPr lang="fa-IR" b="1" dirty="0"/>
              <a:t> </a:t>
            </a:r>
            <a:r>
              <a:rPr lang="fa-IR" sz="1600" b="1" dirty="0">
                <a:cs typeface="B Titr" panose="00000700000000000000" pitchFamily="2" charset="-78"/>
              </a:rPr>
              <a:t>خود را ترسیم کنید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2000" dirty="0"/>
              <a:t/>
            </a:r>
            <a:br>
              <a:rPr lang="fa-IR" sz="2000" dirty="0"/>
            </a:b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398" y="881166"/>
            <a:ext cx="903949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وقتی شما مقدار مشخص و محدودی پول برای خرج کردن دارید، در این حالت می گوییم شما یک </a:t>
            </a:r>
            <a:r>
              <a:rPr lang="ar-SA" sz="2000" b="1" u="sng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قید بودجه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دارید.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34190" y="1646834"/>
            <a:ext cx="71182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635" algn="just" rtl="1">
              <a:spcAft>
                <a:spcPts val="20"/>
              </a:spcAft>
            </a:pP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به دلیل اینکه </a:t>
            </a:r>
            <a:r>
              <a:rPr lang="ar-SA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بودجه تان محدود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است، شما مجبورید بین گزینه های خود بده ـ بستان کنید.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817689" y="1228916"/>
            <a:ext cx="316915" cy="49093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04560" y="3544181"/>
            <a:ext cx="4493624" cy="4465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اگر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از نقطه ی الف به نقطه ی ب حرکت کنیم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27500" y="2125320"/>
            <a:ext cx="5303522" cy="43267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در نقطه ی الف 6  شکلات و2 بیسکویت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میتوان داشت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27500" y="2956585"/>
            <a:ext cx="4824548" cy="39066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در نقطه ب 4شکلات و3بیسکویت میتوان داشت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9" y="2084652"/>
            <a:ext cx="4570109" cy="249039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5971903" y="4357944"/>
            <a:ext cx="5390606" cy="30204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از تعدادشکلاتها کم و به تعدادبیسکوتها اضافه می شود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66555" y="4897393"/>
            <a:ext cx="8995954" cy="33092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یعنی از 6شکلات به 4 شکلات کاهش یافته واز 2 بیسکویت به 3 بیسکویت افزایش می یابد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595155" y="3743149"/>
            <a:ext cx="69668" cy="29762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595155" y="3381245"/>
            <a:ext cx="34834" cy="80280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eft Arrow 20"/>
          <p:cNvSpPr/>
          <p:nvPr/>
        </p:nvSpPr>
        <p:spPr bwMode="auto">
          <a:xfrm>
            <a:off x="1965602" y="2902337"/>
            <a:ext cx="1079376" cy="13147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992146" y="2928671"/>
            <a:ext cx="192793" cy="938275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3583801" y="3285923"/>
            <a:ext cx="141513" cy="51651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1958109" y="3172066"/>
            <a:ext cx="1699733" cy="156997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8862" y="5826894"/>
            <a:ext cx="71182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R="635" algn="just" rtl="1">
              <a:spcAft>
                <a:spcPts val="20"/>
              </a:spcAft>
            </a:pP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به دلیل اینکه </a:t>
            </a:r>
            <a:r>
              <a:rPr lang="ar-SA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بودجه تان محدود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Mitra" panose="00000400000000000000" pitchFamily="2" charset="-78"/>
              </a:rPr>
              <a:t>است، شما مجبورید بین گزینه های خود بده ـ بستان کنید.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8" name="Elbow Connector 27"/>
          <p:cNvCxnSpPr/>
          <p:nvPr/>
        </p:nvCxnSpPr>
        <p:spPr bwMode="auto">
          <a:xfrm rot="16200000" flipH="1">
            <a:off x="1862968" y="5852321"/>
            <a:ext cx="728989" cy="309156"/>
          </a:xfrm>
          <a:prstGeom prst="bentConnector3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Down Arrow 31"/>
          <p:cNvSpPr/>
          <p:nvPr/>
        </p:nvSpPr>
        <p:spPr bwMode="auto">
          <a:xfrm>
            <a:off x="8373292" y="4026540"/>
            <a:ext cx="235132" cy="343614"/>
          </a:xfrm>
          <a:prstGeom prst="downArrow">
            <a:avLst>
              <a:gd name="adj1" fmla="val 50000"/>
              <a:gd name="adj2" fmla="val 61667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6110659" y="5356477"/>
            <a:ext cx="426719" cy="46968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3325505" y="2698690"/>
            <a:ext cx="493776" cy="327909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66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7021" y="285379"/>
            <a:ext cx="429636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قانون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چهارم: هزینه های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</a:t>
            </a: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رفته را 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فراموش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کنید</a:t>
            </a:r>
            <a:r>
              <a:rPr lang="ar-SA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7837" y="1246818"/>
            <a:ext cx="643156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هایی را که اکنون دیگر غیرقابل اجتناب اند و قابل برگشت نیستند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2554013"/>
            <a:ext cx="93163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مفهوم هزینه های دررفته را می توانید پولی تصور کنید که به یک چاه عمیق افتاده است و دیگر قابل دسترس نیست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090957" y="1231593"/>
            <a:ext cx="2717075" cy="3831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هزینه های هدر رفته چیست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319449" y="2078182"/>
            <a:ext cx="348343" cy="483096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8652" y="3316509"/>
            <a:ext cx="6096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تنها هزینه ای که بر تصمیم گیریتان مؤثر 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</a:t>
            </a:r>
            <a:r>
              <a:rPr lang="fa-IR" sz="20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چیست؟</a:t>
            </a:r>
            <a:r>
              <a:rPr lang="ar-SA" sz="20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2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7824" y="4160779"/>
            <a:ext cx="6096000" cy="864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هایی است که </a:t>
            </a:r>
            <a:r>
              <a:rPr lang="ar-SA" b="1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زمان تصمیم گیری شما  به وجود می آیند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fa-IR" b="1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1690"/>
              </a:spcAft>
            </a:pP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7472" y="4487009"/>
            <a:ext cx="405384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برای اینکه یک تصمیم خوب بگیرید</a:t>
            </a: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چه باید کرد؟ </a:t>
            </a:r>
            <a:endParaRPr lang="fa-IR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3130" y="5209731"/>
            <a:ext cx="589948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تشخیص تفاوت هزینه هایی که بر تصمیم شما تأثیرگذارند، بسیار مهم</a:t>
            </a:r>
            <a:r>
              <a:rPr lang="fa-IR" dirty="0" smtClean="0">
                <a:cs typeface="B Titr" panose="00000700000000000000" pitchFamily="2" charset="-78"/>
              </a:rPr>
              <a:t> اند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8138" y="5861862"/>
            <a:ext cx="606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هزینه های هدررفته مهم نیستند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، چون دیگر رفته اند و </a:t>
            </a:r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قابل برگشت نیستند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.</a:t>
            </a:r>
            <a:endParaRPr lang="fa-IR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7679832" y="1298389"/>
            <a:ext cx="1236619" cy="27026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4294" y="16602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>
                <a:solidFill>
                  <a:srgbClr val="242021"/>
                </a:solidFill>
                <a:latin typeface="BMitra"/>
              </a:rPr>
              <a:t>این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هزینه ها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نباید تأثیری در انتخاب و تصمیم شما داشته باشد</a:t>
            </a:r>
            <a:r>
              <a:rPr lang="fa-IR" dirty="0"/>
              <a:t> </a:t>
            </a:r>
            <a:br>
              <a:rPr lang="fa-IR" dirty="0"/>
            </a:b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5397071" y="3799675"/>
            <a:ext cx="283161" cy="3611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6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8131" y="384342"/>
            <a:ext cx="380745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قانون</a:t>
            </a:r>
            <a:r>
              <a:rPr lang="ar-SA" sz="1600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پنجم: بین هزینه ها و منافع خود، مقایسه کنید</a:t>
            </a:r>
            <a:endParaRPr lang="en-US" sz="16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222" y="1193146"/>
            <a:ext cx="68819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برای اینکه تصمیم گیری منطقی باشد باید </a:t>
            </a:r>
            <a:r>
              <a:rPr lang="ar-SA" sz="16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تمام </a:t>
            </a:r>
            <a:r>
              <a:rPr lang="ar-SA" sz="1600" u="sng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منافع</a:t>
            </a:r>
            <a:r>
              <a:rPr lang="ar-SA" sz="16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را با </a:t>
            </a:r>
            <a:r>
              <a:rPr lang="ar-SA" sz="16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تمام </a:t>
            </a:r>
            <a:r>
              <a:rPr lang="ar-SA" sz="1600" u="sng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مقایسه کنید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در نهایت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گزینه ای که شما انتخاب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کرده اید،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منافع </a:t>
            </a:r>
            <a:r>
              <a:rPr lang="fa-IR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بیشتر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از </a:t>
            </a:r>
            <a:r>
              <a:rPr lang="fa-IR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</a:t>
            </a:r>
            <a:r>
              <a:rPr lang="ar-SA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هزینه ها</a:t>
            </a:r>
            <a:r>
              <a:rPr lang="fa-IR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بوده است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9523" y="3222070"/>
            <a:ext cx="815993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63500" algn="just" rtl="1">
              <a:spcAft>
                <a:spcPts val="20"/>
              </a:spcAft>
            </a:pP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*</a:t>
            </a:r>
            <a:r>
              <a:rPr lang="ar-SA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مقایسه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منافع و هزینه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ها بخشی از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تصمیم گیری منطقی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است. اما بهترین رویکرد به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نوع تصمیم شما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بستگی دارد 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0291355" y="2038370"/>
            <a:ext cx="1900645" cy="36933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توجه به چند نکته: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151" y="2449903"/>
            <a:ext cx="6354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" marR="6350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*ه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میشه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مقایسۀ هزینه ها و منافع بر اساس اطلاعاتی که از آنها داریم، انجام می گیرد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94693" y="4066682"/>
            <a:ext cx="3276166" cy="48768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دو نوع گسترده از انواع تصمیمات وجود دارد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857" y="3703577"/>
            <a:ext cx="408446" cy="12138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7302" y="3833070"/>
            <a:ext cx="4834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1_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اولین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دسته به یک انتخاب از میان گزینه های مختلف می پردازد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860" y="4385085"/>
            <a:ext cx="4405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2-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دستۀ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دیگر به انتخاب چه مقدار از هر چیز اشاره می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کند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9990" y="3831629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مطالعه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کنیم یا به گردش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برویم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)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0857" y="4405198"/>
            <a:ext cx="2820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میزان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مطالعه یا مدت زمان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گردش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)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1" y="187325"/>
            <a:ext cx="2619375" cy="1743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8464" y="5118084"/>
            <a:ext cx="935431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شرکت ها هم مجبور هستند تا دربارۀ چیزهایی مثل اینکه چقدر تولید کنند یا چه تعداد نیروی کار استخدام کنند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تصمیم گیری کنند 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198813" y="5074961"/>
            <a:ext cx="1672046" cy="45284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نتیجه: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9990" y="2781238"/>
            <a:ext cx="10819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*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عنوان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یک کارآفرین،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مقایسه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میان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منافع و هزینه های کسب وکار،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مهمترین مراحل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راه اندازی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یا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استمراریک کسب و کاراست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7455" y="5631090"/>
            <a:ext cx="9854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>
                <a:latin typeface="BMitra"/>
                <a:cs typeface="B Titr" panose="00000700000000000000" pitchFamily="2" charset="-78"/>
              </a:rPr>
              <a:t>در برآورد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و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مقایسه میان هزینه ها 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و منافع، اینکه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چه 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چیزی را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هزینه و چه چیزی را منفعت به حساب بیاوریم وابسته به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موقعیتها و ارزش های فرهنگی </a:t>
            </a:r>
            <a:r>
              <a:rPr lang="fa-IR" sz="14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و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اجتماعی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ما است؛ مثلاممکن است آلودگیهای زیست محیطی یک کارخانه 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تولید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مواد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 شیمیایی، برای صاحب آن کارخانه </a:t>
            </a:r>
            <a:r>
              <a:rPr lang="fa-IR" sz="1400" dirty="0" smtClean="0">
                <a:latin typeface="BMitra"/>
                <a:cs typeface="B Titr" panose="00000700000000000000" pitchFamily="2" charset="-78"/>
              </a:rPr>
              <a:t>به عنوان </a:t>
            </a:r>
            <a:r>
              <a:rPr lang="fa-IR" sz="1400" dirty="0">
                <a:latin typeface="BMitra"/>
                <a:cs typeface="B Titr" panose="00000700000000000000" pitchFamily="2" charset="-78"/>
              </a:rPr>
              <a:t>هزینه محسوب نشود، اما برای ساکنان آن منطقه هزینه محسوب میشود</a:t>
            </a:r>
            <a:r>
              <a:rPr lang="fa-IR" sz="14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4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</a:br>
            <a:endParaRPr lang="en-US" sz="14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46204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 animBg="1"/>
      <p:bldP spid="11" grpId="0"/>
      <p:bldP spid="13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3379" y="393689"/>
            <a:ext cx="3720570" cy="35580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80645" marR="0" indent="-6350" algn="r" rtl="1">
              <a:lnSpc>
                <a:spcPct val="107000"/>
              </a:lnSpc>
              <a:spcBef>
                <a:spcPts val="2760"/>
              </a:spcBef>
              <a:spcAft>
                <a:spcPts val="80"/>
              </a:spcAft>
            </a:pPr>
            <a:r>
              <a:rPr lang="fa-IR" sz="16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</a:t>
            </a:r>
            <a:r>
              <a:rPr lang="ar-SA" sz="16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را </a:t>
            </a:r>
            <a:r>
              <a:rPr lang="ar-SA" sz="16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برخی مردم تصمیمات غیرمنطقی می گیرند؟ 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981" y="407900"/>
            <a:ext cx="3666309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" marR="63500" indent="3556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ar-SA" sz="1600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چون گرفتار امیال و هوس های خود شده </a:t>
            </a:r>
            <a:r>
              <a:rPr lang="fa-IR" sz="1600" b="1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اند</a:t>
            </a:r>
            <a:endParaRPr lang="en-US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5205" y="1122965"/>
            <a:ext cx="37102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پنج اشتباه رایج در تصمیم </a:t>
            </a:r>
            <a:r>
              <a:rPr lang="ar-SA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گیری</a:t>
            </a:r>
            <a:r>
              <a:rPr lang="fa-IR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:</a:t>
            </a:r>
            <a:r>
              <a:rPr lang="ar-SA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383882" y="1730260"/>
            <a:ext cx="3565977" cy="72163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اثرگذاری حقه های فروش بر تصمیم گیری ها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 :</a:t>
            </a:r>
            <a:b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6878" y="1774138"/>
            <a:ext cx="5199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وقتی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فقط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دلیل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اینکه حراج یا فروش ویژه اعلام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شده خرید میکنیم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0" y="1329844"/>
            <a:ext cx="1253590" cy="9750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9500910" y="2597522"/>
            <a:ext cx="2691090" cy="576128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توجه 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به </a:t>
            </a: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هزینه های هدر رفته: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b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8409" y="2675156"/>
            <a:ext cx="7364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وقتی غذایی را که سفارش داده شده را دوست نداریم؛ اما به خاطرپولی که داده ایم مجبوریم بخوریم</a:t>
            </a:r>
            <a:b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/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31933" t="-636" r="31933" b="636"/>
          <a:stretch/>
        </p:blipFill>
        <p:spPr>
          <a:xfrm>
            <a:off x="-528808" y="2423106"/>
            <a:ext cx="2401799" cy="9339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0049282" y="3669920"/>
            <a:ext cx="2305699" cy="357874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بی صبری 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زیاد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 :</a:t>
            </a:r>
            <a:b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990333" y="4465662"/>
            <a:ext cx="2972789" cy="452551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a-IR" sz="16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اعتماد 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به نفس بیش ازحد یا خودرأی </a:t>
            </a:r>
            <a:r>
              <a:rPr lang="fa-IR" sz="1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بودن: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010316" y="5311321"/>
            <a:ext cx="1988432" cy="52887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چسبیدن به وضعیت فعلی: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1" y="4520092"/>
            <a:ext cx="1645476" cy="82273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" y="5436666"/>
            <a:ext cx="1436470" cy="8070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25559" y="5436666"/>
            <a:ext cx="7279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چسبیدن به وضعیت فعلی و پرهیز از بررسی گزینه های جدید</a:t>
            </a:r>
            <a:b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6823" y="5464816"/>
            <a:ext cx="3813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با رویکرد  منطقی هزینه ـ فایده تصمیم میگیریم</a:t>
            </a:r>
            <a:r>
              <a:rPr lang="fa-IR" sz="1600" dirty="0" smtClean="0">
                <a:cs typeface="B Titr" panose="00000700000000000000" pitchFamily="2" charset="-78"/>
              </a:rPr>
              <a:t> </a:t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12686" y="4563798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خوشبینی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زیاد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درباره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درآمد آینده و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پس انداز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کمتر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برای نیازهای آتی</a:t>
            </a:r>
            <a:r>
              <a:rPr lang="fa-IR" sz="1600" dirty="0" smtClean="0">
                <a:cs typeface="B Titr" panose="00000700000000000000" pitchFamily="2" charset="-78"/>
              </a:rPr>
              <a:t/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0450" y="3685089"/>
            <a:ext cx="7558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به جای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صبر در تحصیل و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یادگیری و بهره مندی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منافع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آتی آن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، سراغ کارهای کم ارزش آنی می رویم.</a:t>
            </a:r>
            <a:endParaRPr lang="fa-IR" sz="1600" dirty="0" smtClean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/>
            </a:r>
            <a:br>
              <a:rPr lang="fa-IR" sz="1600" dirty="0" smtClean="0"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" y="3443535"/>
            <a:ext cx="1802231" cy="981748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 bwMode="auto">
          <a:xfrm>
            <a:off x="7725565" y="1787941"/>
            <a:ext cx="764969" cy="31594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eft Arrow 21"/>
          <p:cNvSpPr/>
          <p:nvPr/>
        </p:nvSpPr>
        <p:spPr bwMode="auto">
          <a:xfrm>
            <a:off x="9093154" y="2736926"/>
            <a:ext cx="612363" cy="286241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Left Arrow 22"/>
          <p:cNvSpPr/>
          <p:nvPr/>
        </p:nvSpPr>
        <p:spPr bwMode="auto">
          <a:xfrm>
            <a:off x="9478872" y="3704362"/>
            <a:ext cx="828910" cy="303738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8213443" y="4618260"/>
            <a:ext cx="554182" cy="288093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Left Arrow 24"/>
          <p:cNvSpPr/>
          <p:nvPr/>
        </p:nvSpPr>
        <p:spPr bwMode="auto">
          <a:xfrm>
            <a:off x="9677926" y="5468012"/>
            <a:ext cx="371356" cy="26143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0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/>
      <p:bldP spid="9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0"/>
            <a:ext cx="12265152" cy="6940296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 bwMode="auto">
          <a:xfrm>
            <a:off x="3977640" y="2441448"/>
            <a:ext cx="4343400" cy="914400"/>
          </a:xfrm>
          <a:prstGeom prst="round2Diag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با تشکر از توجه شما عزیزان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2994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59978" y="515212"/>
            <a:ext cx="1898469" cy="7228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نقشه راه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0800000" flipV="1">
            <a:off x="1619789" y="1471751"/>
            <a:ext cx="9518469" cy="870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fa-IR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انسان در هرلحظه اززندگی خود هزینه های متعددی دارد که باید از میان آنها یکی را انتخاب کند.</a:t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 نتیجه در تصمیم گیری های منطقی،افراد منافع وهزینه های مختلف را با هم مقایسه می کنند وبهترین را انتخاب می کنند.</a:t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</a:b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830474" y="2995505"/>
            <a:ext cx="2769319" cy="43542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درپایان این درس میتوانیم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 bwMode="auto">
          <a:xfrm>
            <a:off x="8220875" y="2995505"/>
            <a:ext cx="609599" cy="217715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1976850" y="2769082"/>
            <a:ext cx="701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* هزینه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ها ومنافع انتخاب های خودمان را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تشخیص داده وباهم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مقایسه کنیم.</a:t>
            </a:r>
            <a:br>
              <a:rPr lang="fa-IR" b="1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789" y="3230880"/>
            <a:ext cx="6496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*</a:t>
            </a:r>
            <a:r>
              <a:rPr lang="fa-IR" sz="2000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با مفاهیم </a:t>
            </a:r>
            <a:r>
              <a:rPr lang="fa-IR" b="1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هزینه های فرصت،منابع کمیاب،هزینه های </a:t>
            </a:r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هدررفته ،قید بودجه</a:t>
            </a:r>
          </a:p>
          <a:p>
            <a:pPr algn="ctr"/>
            <a:endParaRPr lang="fa-IR" b="1" dirty="0">
              <a:solidFill>
                <a:srgbClr val="FF0000"/>
              </a:solidFill>
              <a:latin typeface="2 KoodakBold"/>
              <a:cs typeface="B Titr" panose="00000700000000000000" pitchFamily="2" charset="-78"/>
            </a:endParaRPr>
          </a:p>
          <a:p>
            <a:pPr algn="ctr"/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   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آشنا شده و در انتخاب های خود  آنها را </a:t>
            </a:r>
            <a:r>
              <a:rPr lang="fa-IR" b="1" dirty="0" smtClean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بکار </a:t>
            </a:r>
            <a:r>
              <a:rPr lang="fa-IR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بگیریم</a:t>
            </a:r>
            <a:r>
              <a:rPr lang="fa-IR" sz="2000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  <a:t>.</a:t>
            </a:r>
            <a:br>
              <a:rPr lang="fa-IR" sz="2000" b="1" dirty="0">
                <a:solidFill>
                  <a:srgbClr val="000000"/>
                </a:solidFill>
                <a:latin typeface="2 KoodakBold"/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/>
            </a:r>
            <a:br>
              <a:rPr lang="fa-IR" sz="2000" dirty="0" smtClean="0">
                <a:cs typeface="B Titr" panose="00000700000000000000" pitchFamily="2" charset="-78"/>
              </a:rPr>
            </a:b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8395073" y="2851471"/>
            <a:ext cx="278674" cy="836244"/>
          </a:xfrm>
          <a:prstGeom prst="rightBrac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6" name="Flowchart: Punched Tape 15"/>
          <p:cNvSpPr/>
          <p:nvPr/>
        </p:nvSpPr>
        <p:spPr bwMode="auto">
          <a:xfrm>
            <a:off x="9640378" y="4191002"/>
            <a:ext cx="1959415" cy="540195"/>
          </a:xfrm>
          <a:prstGeom prst="flowChartPunchedTap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0864" y="4251041"/>
            <a:ext cx="225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MitraBold"/>
              </a:rPr>
              <a:t>اقتصاد و مسئله انتخاب</a:t>
            </a:r>
            <a:r>
              <a:rPr lang="fa-I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734" y="4831318"/>
            <a:ext cx="6999515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هر کسب وکاری چه شخصی باشد و چه در قالب شرکت، با مسئله انتخاب مواجه است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.</a:t>
            </a:r>
          </a:p>
          <a:p>
            <a:pPr algn="r"/>
            <a:endParaRPr lang="fa-IR" dirty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چه چیزی </a:t>
            </a:r>
            <a:r>
              <a:rPr lang="fa-IR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تولید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کنیم؟                     یا             اینکه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چقدر از هرچیز تولید کنیم؟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74034" y="5179182"/>
            <a:ext cx="963056" cy="187619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5259978" y="5179182"/>
            <a:ext cx="714057" cy="237067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429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1" y="1040564"/>
            <a:ext cx="8186058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مسئله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انتخاب   </a:t>
            </a:r>
            <a:r>
              <a:rPr lang="fa-IR" sz="20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آن قدر مهم است که برخی </a:t>
            </a:r>
            <a:r>
              <a:rPr lang="fa-IR" sz="20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اقتصاد  دانان   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علم اقتصاد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راعلم 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انتخاب </a:t>
            </a:r>
            <a:r>
              <a:rPr lang="fa-IR" sz="20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میدانند.</a:t>
            </a:r>
            <a:r>
              <a:rPr lang="fa-IR" sz="2000" dirty="0" smtClean="0"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158" y="2738068"/>
            <a:ext cx="8958943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آنها معتقدند اقتصاد به ما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 آموزد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که در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شرایط کمیابی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منابع، چگونه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بهترین انتخاب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را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انجام دهیم. </a:t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endParaRPr lang="fa-IR" dirty="0" smtClean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انتخاب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فقط محدود </a:t>
            </a:r>
            <a:r>
              <a:rPr lang="fa-IR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به مسئله کسب وکار و تولید </a:t>
            </a:r>
            <a:r>
              <a:rPr lang="fa-IR" u="sng" dirty="0" smtClean="0">
                <a:latin typeface="BMitra"/>
                <a:cs typeface="B Titr" panose="00000700000000000000" pitchFamily="2" charset="-78"/>
              </a:rPr>
              <a:t>نیست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endParaRPr lang="fa-IR" u="sng" dirty="0">
              <a:solidFill>
                <a:srgbClr val="C00000"/>
              </a:solidFill>
              <a:latin typeface="BMitra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latin typeface="BMitra"/>
                <a:cs typeface="B Titr" panose="00000700000000000000" pitchFamily="2" charset="-78"/>
              </a:rPr>
              <a:t>هر فرد در زندگی روزمره خودش</a:t>
            </a:r>
            <a:r>
              <a:rPr lang="fa-IR" dirty="0" smtClean="0">
                <a:latin typeface="BMitra"/>
                <a:cs typeface="B Titr" panose="00000700000000000000" pitchFamily="2" charset="-78"/>
              </a:rPr>
              <a:t>،</a:t>
            </a:r>
            <a:r>
              <a:rPr lang="fa-IR" dirty="0">
                <a:latin typeface="BMitra"/>
                <a:cs typeface="B Titr" panose="00000700000000000000" pitchFamily="2" charset="-78"/>
              </a:rPr>
              <a:t> بارها و بارها با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مسئله انتخاب اقتصادی </a:t>
            </a:r>
            <a:r>
              <a:rPr lang="fa-IR" dirty="0">
                <a:latin typeface="BMitra"/>
                <a:cs typeface="B Titr" panose="00000700000000000000" pitchFamily="2" charset="-78"/>
              </a:rPr>
              <a:t>روبه رو </a:t>
            </a:r>
            <a:r>
              <a:rPr lang="fa-IR" dirty="0" smtClean="0">
                <a:latin typeface="BMitra"/>
                <a:cs typeface="B Titr" panose="00000700000000000000" pitchFamily="2" charset="-78"/>
              </a:rPr>
              <a:t>میشود.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endParaRPr lang="fa-IR" dirty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برای انتخاب درست باید با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مفهوم کمیابی منابع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آشنا شویم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endParaRPr lang="fa-IR" dirty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 بدانیم که چگونه میتوان با </a:t>
            </a:r>
            <a:r>
              <a:rPr lang="fa-IR" u="sng" dirty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درنظر گرفتن </a:t>
            </a:r>
            <a:r>
              <a:rPr lang="fa-IR" u="sng" dirty="0" smtClean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هزینه ها و</a:t>
            </a:r>
            <a:r>
              <a:rPr lang="fa-IR" u="sng" dirty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 منافع هر انتخاب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، تصمیم درستی گرفت. </a:t>
            </a:r>
            <a:endParaRPr lang="fa-IR" dirty="0" smtClean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algn="r" rtl="1"/>
            <a:endParaRPr lang="fa-IR" dirty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5627914" y="1807029"/>
            <a:ext cx="674915" cy="72421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2405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810" y="454076"/>
            <a:ext cx="48205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قانون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اول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: 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منابع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خود 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را شناسایی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کنی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 و بدانیم که آنها کمیابند.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!</a:t>
            </a:r>
            <a:endParaRPr lang="en-US" sz="16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 rot="1867931">
            <a:off x="9603919" y="684440"/>
            <a:ext cx="2702086" cy="3116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قوانین  انتخاب درست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883" y="1255186"/>
            <a:ext cx="59256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برای تولید کالاها و خدمات، باید ابتدا </a:t>
            </a:r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از منابع یا عوامل تولید </a:t>
            </a:r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خودآگاه شویم</a:t>
            </a:r>
            <a:endParaRPr lang="fa-IR" sz="16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r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endParaRPr lang="en-US" sz="16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642" y="5395591"/>
            <a:ext cx="7451867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منابع کمیاب تولید، اولین امکانات ما برای تولید کالاها و خدمات هستند و می توان آنها را عوامل تولید نیز دانست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5400000">
            <a:off x="9307190" y="2635283"/>
            <a:ext cx="3078826" cy="135002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rgbClr val="00206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منابع تولید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9013371" y="2926081"/>
            <a:ext cx="644435" cy="121919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129" y="2301917"/>
            <a:ext cx="517902" cy="17371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40249" y="2438583"/>
            <a:ext cx="1377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</a:t>
            </a:r>
            <a:r>
              <a:rPr lang="ar-SA" sz="1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منابع طبیعی</a:t>
            </a:r>
            <a:endParaRPr lang="fa-IR" sz="16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22769" y="3156407"/>
            <a:ext cx="1253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2-</a:t>
            </a:r>
            <a:r>
              <a:rPr lang="ar-SA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سرمایه‌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05753" y="3815842"/>
            <a:ext cx="106311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4960620" algn="l"/>
              </a:tabLst>
            </a:pPr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3-نیروی کار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8327339" y="2482467"/>
            <a:ext cx="381159" cy="284017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2" name="Left Arrow 21"/>
          <p:cNvSpPr/>
          <p:nvPr/>
        </p:nvSpPr>
        <p:spPr bwMode="auto">
          <a:xfrm>
            <a:off x="8632212" y="3170516"/>
            <a:ext cx="381159" cy="257655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209" y="3870418"/>
            <a:ext cx="377985" cy="2381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0" y="2147515"/>
            <a:ext cx="1717822" cy="739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89" y="3064625"/>
            <a:ext cx="1699319" cy="819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71" y="4168428"/>
            <a:ext cx="2231003" cy="692168"/>
          </a:xfrm>
          <a:prstGeom prst="rect">
            <a:avLst/>
          </a:prstGeom>
        </p:spPr>
      </p:pic>
      <p:sp>
        <p:nvSpPr>
          <p:cNvPr id="30" name="Smiley Face 29"/>
          <p:cNvSpPr/>
          <p:nvPr/>
        </p:nvSpPr>
        <p:spPr bwMode="auto">
          <a:xfrm>
            <a:off x="416290" y="454076"/>
            <a:ext cx="870858" cy="631720"/>
          </a:xfrm>
          <a:prstGeom prst="smileyFace">
            <a:avLst/>
          </a:prstGeom>
          <a:solidFill>
            <a:srgbClr val="FEC2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8061" y="2378468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زمینی که تولیدکننده گندم آن را زیر کشت می برد</a:t>
            </a:r>
            <a:endParaRPr lang="en-US" dirty="0">
              <a:cs typeface="B Titr" panose="000007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957457" y="3048000"/>
            <a:ext cx="455786" cy="250987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7899840" y="3316575"/>
            <a:ext cx="513403" cy="257662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24157" y="2848533"/>
            <a:ext cx="1258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سرمایه فیزیکی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9225" y="3352541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سرمایه انسانی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1165" y="2864240"/>
            <a:ext cx="2597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تراکتوری که روی زمین کار میکند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0951" y="3350923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cs typeface="B Titr" panose="00000700000000000000" pitchFamily="2" charset="-78"/>
              </a:rPr>
              <a:t>دانش و مهارت نیروی انسانی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61610" y="3549455"/>
            <a:ext cx="5203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                                </a:t>
            </a:r>
          </a:p>
          <a:p>
            <a:pPr algn="ctr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                        </a:t>
            </a:r>
            <a:r>
              <a:rPr lang="fa-IR" sz="1600" dirty="0" smtClean="0">
                <a:cs typeface="B Titr" panose="00000700000000000000" pitchFamily="2" charset="-78"/>
              </a:rPr>
              <a:t>کشاورزانی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که </a:t>
            </a:r>
            <a:r>
              <a:rPr lang="fa-IR" sz="1600" dirty="0" smtClean="0">
                <a:cs typeface="B Titr" panose="00000700000000000000" pitchFamily="2" charset="-78"/>
              </a:rPr>
              <a:t>روی زمین </a:t>
            </a:r>
            <a:r>
              <a:rPr lang="fa-IR" sz="1600" dirty="0">
                <a:cs typeface="B Titr" panose="00000700000000000000" pitchFamily="2" charset="-78"/>
              </a:rPr>
              <a:t>کار میکنند</a:t>
            </a:r>
          </a:p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55080" y="4579955"/>
            <a:ext cx="403027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cs typeface="B Titr" panose="00000700000000000000" pitchFamily="2" charset="-78"/>
              </a:rPr>
              <a:t>تولید خدمات هم در اقتصاد نیازمند عوامل تولید است</a:t>
            </a:r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،</a:t>
            </a:r>
            <a:endParaRPr lang="en-US" sz="16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364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1639"/>
            <a:ext cx="107442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نیروی کار و سرمایه در یک شرکت تدریس خصوصی چیست؟ </a:t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</a:b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تولید </a:t>
            </a:r>
            <a:r>
              <a:rPr lang="fa-IR" sz="2000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خدمات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     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هم مانند تولید کالا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در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اقتصاد نیازمند </a:t>
            </a: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عوامل 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تولید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است.</a:t>
            </a:r>
          </a:p>
          <a:p>
            <a:pPr algn="r">
              <a:lnSpc>
                <a:spcPct val="250000"/>
              </a:lnSpc>
            </a:pPr>
            <a:r>
              <a:rPr lang="fa-IR" sz="2000" dirty="0" smtClean="0">
                <a:latin typeface="BMitra"/>
                <a:cs typeface="B Titr" panose="00000700000000000000" pitchFamily="2" charset="-78"/>
              </a:rPr>
              <a:t>عوامل تولید دریک شرکت تدریس خصوصی:</a:t>
            </a:r>
          </a:p>
          <a:p>
            <a:pPr algn="r">
              <a:lnSpc>
                <a:spcPct val="250000"/>
              </a:lnSpc>
            </a:pP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نیروی انسان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ی                         </a:t>
            </a: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معلمان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وکارمندان آن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شرکت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</a:b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سرمایه 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فی</a:t>
            </a:r>
            <a:r>
              <a:rPr lang="fa-IR" sz="2000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زیکی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                     </a:t>
            </a: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itra"/>
                <a:cs typeface="B Titr" panose="00000700000000000000" pitchFamily="2" charset="-78"/>
              </a:rPr>
              <a:t>شامل </a:t>
            </a:r>
            <a:r>
              <a:rPr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Mitra"/>
                <a:cs typeface="B Titr" panose="00000700000000000000" pitchFamily="2" charset="-78"/>
              </a:rPr>
              <a:t>تجهیزات اداری 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(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مثلامیز یا تخته و یا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ابزارهای آموزشی است)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</a:b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سرمایه </a:t>
            </a:r>
            <a:r>
              <a:rPr lang="fa-IR" sz="2000" u="sng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انسانی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                 </a:t>
            </a:r>
            <a:r>
              <a:rPr lang="fa-IR" sz="2000" u="sng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مهارت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و دانش تدریس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معلمان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en-US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743" y="5682176"/>
            <a:ext cx="938348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منابع تولید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در حالت کلی، 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امکاناتی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است که شما برای ارائه محصول یا خدمت خود در اختیار دارید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b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9040586" y="4350694"/>
            <a:ext cx="762000" cy="32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9046029" y="5159180"/>
            <a:ext cx="794657" cy="337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9040586" y="3620830"/>
            <a:ext cx="816429" cy="337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225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93268" y="1008365"/>
            <a:ext cx="11179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000" dirty="0">
                <a:latin typeface="BMitra"/>
                <a:cs typeface="B Titr" panose="00000700000000000000" pitchFamily="2" charset="-78"/>
              </a:rPr>
              <a:t>در ضمن برای منزل هم کمی خرید کنید. چه منبعی در اختیار دارید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؟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 </a:t>
            </a:r>
            <a:endParaRPr lang="fa-IR" sz="2000" dirty="0" smtClean="0">
              <a:latin typeface="BMitra"/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000" dirty="0" smtClean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پول داخل </a:t>
            </a:r>
            <a:r>
              <a:rPr lang="fa-IR" sz="2000" dirty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جیبتان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،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مهمترین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منبعی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 است که در اختیار دارید و باید آن را </a:t>
            </a:r>
            <a:r>
              <a:rPr lang="fa-IR" sz="2000" dirty="0">
                <a:solidFill>
                  <a:srgbClr val="FF0000"/>
                </a:solidFill>
                <a:latin typeface="BMitra"/>
                <a:cs typeface="B Titr" panose="00000700000000000000" pitchFamily="2" charset="-78"/>
              </a:rPr>
              <a:t>مدیریت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کنید. این منبع هرچند 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یک                          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منبع تولیدی نیست</a:t>
            </a: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، اما </a:t>
            </a:r>
            <a:r>
              <a:rPr lang="fa-IR" sz="20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امکانی</a:t>
            </a:r>
            <a:r>
              <a:rPr lang="fa-IR" sz="20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2000" dirty="0">
                <a:latin typeface="BMitra"/>
                <a:cs typeface="B Titr" panose="00000700000000000000" pitchFamily="2" charset="-78"/>
              </a:rPr>
              <a:t>است که در اختیار شما قرار دارد</a:t>
            </a:r>
            <a:r>
              <a:rPr lang="fa-IR" sz="2000" dirty="0" smtClean="0">
                <a:latin typeface="BMitra"/>
                <a:cs typeface="B Titr" panose="00000700000000000000" pitchFamily="2" charset="-78"/>
              </a:rPr>
              <a:t>.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3224" y="232935"/>
            <a:ext cx="9960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</a:br>
            <a:r>
              <a:rPr lang="fa-IR" sz="2000" dirty="0">
                <a:latin typeface="BMitra"/>
                <a:cs typeface="B Titr" panose="00000700000000000000" pitchFamily="2" charset="-78"/>
              </a:rPr>
              <a:t>فرض کنید که به عنوان یک خریدار میخواهید برای دیدن یک فیلم سینمایی، بلیت خریداری کنید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20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en-US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9719" y="2866511"/>
            <a:ext cx="437010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404040">
                    <a:lumMod val="50000"/>
                  </a:srgbClr>
                </a:solidFill>
                <a:latin typeface="BMitra"/>
                <a:cs typeface="B Titr" panose="00000700000000000000" pitchFamily="2" charset="-78"/>
              </a:rPr>
              <a:t>منابعی که در اختیار ما قرار دارد، کمیاب است.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7221" y="3951450"/>
            <a:ext cx="10232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اصل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اول: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منابعی که در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اختیاردارد  </a:t>
            </a:r>
            <a:r>
              <a:rPr lang="fa-IR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بی نهایت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و </a:t>
            </a:r>
            <a:r>
              <a:rPr lang="fa-IR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بی پایان نیست 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بلکه برعکس، کاملا ِ محدود است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.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اصل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دوم: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آن واحد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نمیتوان 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یک چیز </a:t>
            </a:r>
            <a:r>
              <a:rPr lang="fa-IR" dirty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دو </a:t>
            </a:r>
            <a:r>
              <a:rPr lang="fa-IR" dirty="0" smtClean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استفاده</a:t>
            </a:r>
            <a:r>
              <a:rPr lang="fa-IR" dirty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 متفاوت </a:t>
            </a:r>
            <a:r>
              <a:rPr lang="fa-IR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کرد</a:t>
            </a:r>
            <a:r>
              <a:rPr lang="fa-IR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؛ یعنی هر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چیزی دارای محدودیت در استفاده</a:t>
            </a:r>
            <a:r>
              <a:rPr lang="fa-IR" dirty="0">
                <a:solidFill>
                  <a:srgbClr val="002060"/>
                </a:solidFill>
                <a:latin typeface="BMitra"/>
                <a:cs typeface="B Titr" panose="00000700000000000000" pitchFamily="2" charset="-78"/>
              </a:rPr>
              <a:t> است</a:t>
            </a:r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588" y="3447229"/>
            <a:ext cx="76968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در تولید هر کالایی تولید کننده با در نظر گرفتن دو اصل اساسی زیر دست به تولید می زند: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6482" y="5157097"/>
            <a:ext cx="3693230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همه عوامل یا منابع تولید در اقتصاد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کمیاب </a:t>
            </a:r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اند</a:t>
            </a:r>
          </a:p>
          <a:p>
            <a:pPr algn="ctr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پس 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منابع خلق </a:t>
            </a:r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نمیشوند</a:t>
            </a:r>
            <a:endParaRPr lang="en-US" sz="16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818" y="5157097"/>
            <a:ext cx="4886037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هرچه منابع بیشتر                         </a:t>
            </a:r>
            <a:r>
              <a:rPr lang="fa-IR" sz="1600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تولید کالاها و خدمات </a:t>
            </a:r>
            <a:r>
              <a:rPr lang="fa-IR" sz="1600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بیشتر</a:t>
            </a:r>
          </a:p>
          <a:p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اما با منابع معین و محدود 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9679712" y="4950932"/>
            <a:ext cx="1665511" cy="8659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847608" y="2355330"/>
            <a:ext cx="397164" cy="511181"/>
          </a:xfrm>
          <a:prstGeom prst="downArrow">
            <a:avLst>
              <a:gd name="adj1" fmla="val 50000"/>
              <a:gd name="adj2" fmla="val 5703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9194" y="5157097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نکته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5400000">
            <a:off x="3370282" y="5081239"/>
            <a:ext cx="264648" cy="47807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3770" y="6192582"/>
            <a:ext cx="8865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1400" dirty="0" smtClean="0">
              <a:solidFill>
                <a:srgbClr val="242021"/>
              </a:solidFill>
              <a:latin typeface="BMitra"/>
              <a:cs typeface="B Titr" panose="00000700000000000000" pitchFamily="2" charset="-78"/>
            </a:endParaRPr>
          </a:p>
          <a:p>
            <a:pPr algn="r"/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 هر نقطه از زمان، هر شخص یا شرکت و یا هر کشوری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مقدار معینی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از نیروی کار، زمین قابل بهره برداری، سرمایه انسانی و فیزیکی دارد</a:t>
            </a:r>
            <a:r>
              <a:rPr lang="fa-IR" sz="1400" dirty="0" smtClean="0">
                <a:cs typeface="B Titr" panose="00000700000000000000" pitchFamily="2" charset="-78"/>
              </a:rPr>
              <a:t> </a:t>
            </a:r>
            <a: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4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400" dirty="0" smtClean="0">
                <a:cs typeface="B Titr" panose="00000700000000000000" pitchFamily="2" charset="-78"/>
              </a:rPr>
              <a:t/>
            </a:r>
            <a:br>
              <a:rPr lang="fa-IR" sz="1400" dirty="0" smtClean="0">
                <a:cs typeface="B Titr" panose="00000700000000000000" pitchFamily="2" charset="-78"/>
              </a:rPr>
            </a:br>
            <a:endParaRPr lang="en-US" sz="1400" dirty="0">
              <a:cs typeface="B Titr" panose="00000700000000000000" pitchFamily="2" charset="-78"/>
            </a:endParaRPr>
          </a:p>
        </p:txBody>
      </p:sp>
      <p:cxnSp>
        <p:nvCxnSpPr>
          <p:cNvPr id="26" name="Curved Connector 25"/>
          <p:cNvCxnSpPr/>
          <p:nvPr/>
        </p:nvCxnSpPr>
        <p:spPr bwMode="auto">
          <a:xfrm rot="16200000" flipH="1">
            <a:off x="1873340" y="5997977"/>
            <a:ext cx="458538" cy="438771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 bwMode="auto">
          <a:xfrm>
            <a:off x="947221" y="5397239"/>
            <a:ext cx="350982" cy="258379"/>
          </a:xfrm>
          <a:prstGeom prst="curvedConnector3">
            <a:avLst/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443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27" y="2847466"/>
            <a:ext cx="11546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cs typeface="B Titr" panose="00000700000000000000" pitchFamily="2" charset="-78"/>
              </a:rPr>
              <a:t>یک کشاورز میخواهد در زمین خود گندم بکارد واز کشت جو صرف نظر میکند</a:t>
            </a:r>
            <a:endParaRPr lang="fa-IR" sz="2000" b="1" dirty="0">
              <a:cs typeface="B Titr" panose="00000700000000000000" pitchFamily="2" charset="-78"/>
            </a:endParaRPr>
          </a:p>
          <a:p>
            <a:pPr algn="r"/>
            <a:r>
              <a:rPr lang="fa-IR" sz="2000" b="1" dirty="0" smtClean="0">
                <a:cs typeface="B Titr" panose="00000700000000000000" pitchFamily="2" charset="-78"/>
              </a:rPr>
              <a:t>(یعنی کشاورز</a:t>
            </a:r>
            <a:r>
              <a:rPr lang="fa-IR" sz="2000" b="1" dirty="0">
                <a:cs typeface="B Titr" panose="00000700000000000000" pitchFamily="2" charset="-78"/>
              </a:rPr>
              <a:t> ما اگر نمیخواست گندم بکارد گزینه </a:t>
            </a:r>
            <a:r>
              <a:rPr lang="fa-IR" sz="2000" b="1" dirty="0" smtClean="0">
                <a:cs typeface="B Titr" panose="00000700000000000000" pitchFamily="2" charset="-78"/>
              </a:rPr>
              <a:t>بعدی وانتخاب  </a:t>
            </a:r>
            <a:r>
              <a:rPr lang="fa-IR" sz="2000" b="1" dirty="0">
                <a:cs typeface="B Titr" panose="00000700000000000000" pitchFamily="2" charset="-78"/>
              </a:rPr>
              <a:t>او </a:t>
            </a:r>
            <a:r>
              <a:rPr lang="fa-IR" sz="2000" b="1" dirty="0" smtClean="0">
                <a:cs typeface="B Titr" panose="00000700000000000000" pitchFamily="2" charset="-78"/>
              </a:rPr>
              <a:t>برای کاشت به جای گندم  جو خواهد بود)</a:t>
            </a:r>
            <a:endParaRPr lang="fa-IR" sz="2000" b="1" dirty="0">
              <a:cs typeface="B Titr" panose="00000700000000000000" pitchFamily="2" charset="-78"/>
            </a:endParaRPr>
          </a:p>
          <a:p>
            <a:pPr algn="r"/>
            <a:r>
              <a:rPr lang="fa-IR" sz="2000" b="1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cs typeface="B Titr" panose="00000700000000000000" pitchFamily="2" charset="-78"/>
              </a:rPr>
              <a:t>حالا </a:t>
            </a:r>
            <a:r>
              <a:rPr lang="fa-IR" sz="2000" b="1" dirty="0">
                <a:cs typeface="B Titr" panose="00000700000000000000" pitchFamily="2" charset="-78"/>
              </a:rPr>
              <a:t>که او تصمیم گرفته است در زمینش گندم بکارد، </a:t>
            </a:r>
            <a:r>
              <a:rPr lang="fa-IR" sz="2000" b="1" dirty="0" smtClean="0">
                <a:cs typeface="B Titr" panose="00000700000000000000" pitchFamily="2" charset="-78"/>
              </a:rPr>
              <a:t>درواقع از </a:t>
            </a: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منافع</a:t>
            </a: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>
                <a:cs typeface="B Titr" panose="00000700000000000000" pitchFamily="2" charset="-78"/>
              </a:rPr>
              <a:t>کاشت جو صرفنظر کرده است و این، </a:t>
            </a: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هزینه</a:t>
            </a:r>
            <a:r>
              <a:rPr lang="fa-IR" sz="2000" b="1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cs typeface="B Titr" panose="00000700000000000000" pitchFamily="2" charset="-78"/>
              </a:rPr>
              <a:t>کاشت گندم است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3475" y="627129"/>
            <a:ext cx="428675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قانون دوم : هزینۀ فرصت هر انتخاب را محاسبه کنید</a:t>
            </a:r>
            <a:endParaRPr lang="en-US" b="1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33483" y="1786325"/>
            <a:ext cx="8482860" cy="83713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هزینۀ فرصت یک انتخاب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،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ارزش </a:t>
            </a:r>
            <a:r>
              <a:rPr kumimoji="0" lang="fa-IR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بهترین گزینۀ بعدی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است که شما آن را هنگام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انتخاب از دست داده اید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1730" y="1272310"/>
            <a:ext cx="45784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محدودیت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منابع، </a:t>
            </a:r>
            <a:r>
              <a:rPr lang="fa-IR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مفهوم هزینه فرصت  </a:t>
            </a:r>
            <a:r>
              <a:rPr lang="fa-IR" b="1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را به همراه دارد.</a:t>
            </a:r>
            <a:endParaRPr lang="fa-IR" b="1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21455" y="142343"/>
            <a:ext cx="3483428" cy="269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قوانین  انتخاب درست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3913" y="4354968"/>
            <a:ext cx="8029087" cy="1338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BMitra"/>
                <a:cs typeface="B Titr" panose="00000700000000000000" pitchFamily="2" charset="-78"/>
              </a:rPr>
              <a:t>فرض </a:t>
            </a:r>
            <a:r>
              <a:rPr lang="fa-IR" dirty="0">
                <a:latin typeface="BMitra"/>
                <a:cs typeface="B Titr" panose="00000700000000000000" pitchFamily="2" charset="-78"/>
              </a:rPr>
              <a:t>کنید قرار است در یک اداره استخدام شوید درحالی که می توانید </a:t>
            </a:r>
            <a:r>
              <a:rPr lang="fa-IR" dirty="0" smtClean="0">
                <a:latin typeface="BMitra"/>
                <a:cs typeface="B Titr" panose="00000700000000000000" pitchFamily="2" charset="-78"/>
              </a:rPr>
              <a:t>کسب وکار</a:t>
            </a:r>
            <a:r>
              <a:rPr lang="fa-IR" dirty="0">
                <a:latin typeface="BMitra"/>
                <a:cs typeface="B Titr" panose="00000700000000000000" pitchFamily="2" charset="-78"/>
              </a:rPr>
              <a:t> شخصی، مثلاتدریس خصوصی، با درآمد ماهانه بیست میلیون تومان داشته باشید. اگر استخدام را انتخاب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کنید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،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هزینه فرصت این انتخاب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شما، </a:t>
            </a:r>
            <a:r>
              <a:rPr lang="fa-IR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معادل بیست میلیون تومان در هر ماه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است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که از دست داده اید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.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" y="119432"/>
            <a:ext cx="1780186" cy="181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89848" y="2521047"/>
            <a:ext cx="93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مثال 1: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6343" y="4029597"/>
            <a:ext cx="9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مثال2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3483" y="4223232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accent4">
                    <a:lumMod val="50000"/>
                  </a:schemeClr>
                </a:solidFill>
                <a:latin typeface="BMitra"/>
                <a:cs typeface="B Titr" panose="00000700000000000000" pitchFamily="2" charset="-78"/>
              </a:rPr>
              <a:t>استخدام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184" y="4118427"/>
            <a:ext cx="163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rgbClr val="404040">
                    <a:lumMod val="50000"/>
                  </a:srgbClr>
                </a:solidFill>
                <a:latin typeface="BMitra"/>
                <a:cs typeface="B Titr" panose="00000700000000000000" pitchFamily="2" charset="-78"/>
              </a:rPr>
              <a:t>تدریس خصوصی</a:t>
            </a:r>
            <a:endParaRPr lang="en-US" sz="1600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2805544" y="4636813"/>
            <a:ext cx="154708" cy="38662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410" y="4987759"/>
            <a:ext cx="79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حقوق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082963" y="4467972"/>
            <a:ext cx="133930" cy="4373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323" y="4886170"/>
            <a:ext cx="17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درآمد 20میلیون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7526" y="5598397"/>
            <a:ext cx="142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با انتخاب استخدام </a:t>
            </a:r>
            <a:endParaRPr lang="en-US" sz="14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57" y="5458481"/>
            <a:ext cx="170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درآمد 20 میلیونی تدریس </a:t>
            </a:r>
            <a:r>
              <a:rPr lang="fa-IR" sz="14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از دست </a:t>
            </a:r>
            <a:r>
              <a:rPr lang="fa-IR" sz="14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میرود </a:t>
            </a:r>
            <a:endParaRPr lang="en-US" sz="14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2716444" y="5374388"/>
            <a:ext cx="262289" cy="22400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1776850" y="5651772"/>
            <a:ext cx="459506" cy="153888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968668" y="5197867"/>
            <a:ext cx="203201" cy="28949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847240" y="5949758"/>
            <a:ext cx="233224" cy="41316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1792" y="6094535"/>
            <a:ext cx="225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هزینه فرصت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انتخاب استخدام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64102" y="6055147"/>
            <a:ext cx="392955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14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بیست میلیون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تومان درآمد تدریسی است که از </a:t>
            </a:r>
            <a:r>
              <a:rPr lang="fa-IR" sz="14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دست </a:t>
            </a:r>
            <a:r>
              <a:rPr lang="fa-IR" sz="14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رفته</a:t>
            </a:r>
          </a:p>
        </p:txBody>
      </p:sp>
      <p:sp>
        <p:nvSpPr>
          <p:cNvPr id="26" name="Down Arrow 25"/>
          <p:cNvSpPr/>
          <p:nvPr/>
        </p:nvSpPr>
        <p:spPr bwMode="auto">
          <a:xfrm rot="16200000">
            <a:off x="1629769" y="5505244"/>
            <a:ext cx="294161" cy="145151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476184" y="5495404"/>
            <a:ext cx="1040131" cy="339183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452991" y="5381633"/>
            <a:ext cx="1055008" cy="55041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17029" y="5412314"/>
            <a:ext cx="6923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درنتیجه</a:t>
            </a:r>
            <a:endParaRPr lang="en-US" sz="1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13999" y="6055147"/>
            <a:ext cx="57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پس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49410" y="4117535"/>
            <a:ext cx="37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یا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4729733" y="6185635"/>
            <a:ext cx="825046" cy="45719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631057" y="6125081"/>
            <a:ext cx="750544" cy="27644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883" y="66696"/>
            <a:ext cx="242032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1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0063" y="370885"/>
            <a:ext cx="8647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16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سینما رفتن برای شما چه هزینه هایی دارد؟ ممکن است بگویید که هزینۀ آن پولی است که برای بلیت پرداخت می شود.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                                               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 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قیمت بلیت ده هزار تومان باشد، این 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فقط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هزینۀ</a:t>
            </a:r>
            <a:r>
              <a:rPr lang="fa-IR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آشکار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b="1" dirty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رفتن به </a:t>
            </a:r>
            <a:r>
              <a:rPr lang="ar-SA" sz="1600" b="1" dirty="0" smtClean="0">
                <a:solidFill>
                  <a:schemeClr val="tx1">
                    <a:lumMod val="50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سینماست.</a:t>
            </a:r>
            <a:r>
              <a:rPr lang="fa-IR" sz="1600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 اما سینما رفتن هزینه پنهان هم دارد </a:t>
            </a:r>
            <a:br>
              <a:rPr lang="fa-IR" sz="1600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fa-IR" sz="1600" b="1" dirty="0" smtClean="0">
              <a:solidFill>
                <a:schemeClr val="tx1">
                  <a:lumMod val="50000"/>
                </a:schemeClr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86" y="1377996"/>
            <a:ext cx="11007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  <a:t>در مثال بالا هزینه </a:t>
            </a:r>
            <a:r>
              <a:rPr lang="fa-IR" b="1" dirty="0">
                <a:solidFill>
                  <a:srgbClr val="FFFFFF"/>
                </a:solidFill>
                <a:latin typeface="2 KoodakBold"/>
                <a:cs typeface="B Titr" panose="00000700000000000000" pitchFamily="2" charset="-78"/>
              </a:rPr>
              <a:t>سینما رفتن </a:t>
            </a:r>
            <a:r>
              <a:rPr lang="fa-IR" b="1" dirty="0">
                <a:solidFill>
                  <a:srgbClr val="FFC000"/>
                </a:solidFill>
                <a:latin typeface="2 KoodakBold"/>
                <a:cs typeface="B Titr" panose="00000700000000000000" pitchFamily="2" charset="-78"/>
              </a:rPr>
              <a:t>علاوه بر </a:t>
            </a:r>
            <a:r>
              <a:rPr lang="fa-IR" b="1" u="sng" dirty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پرداخت </a:t>
            </a:r>
            <a:r>
              <a:rPr lang="fa-IR" b="1" u="sng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پول</a:t>
            </a:r>
            <a:r>
              <a:rPr lang="fa-IR" b="1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(به عنوان منابع) </a:t>
            </a:r>
            <a:r>
              <a:rPr lang="fa-IR" b="1" u="sng" dirty="0" smtClean="0">
                <a:solidFill>
                  <a:srgbClr val="FF0000"/>
                </a:solidFill>
                <a:latin typeface="2 KoodakBold"/>
                <a:cs typeface="B Titr" panose="00000700000000000000" pitchFamily="2" charset="-78"/>
              </a:rPr>
              <a:t>زمانی</a:t>
            </a:r>
            <a:r>
              <a:rPr lang="fa-IR" b="1" u="sng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است که می توانستید برای کارهای 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دیگری صرف کنید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.</a:t>
            </a:r>
          </a:p>
          <a:p>
            <a:pPr algn="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 </a:t>
            </a:r>
            <a:endParaRPr lang="fa-IR" dirty="0">
              <a:solidFill>
                <a:schemeClr val="tx1">
                  <a:lumMod val="50000"/>
                </a:schemeClr>
              </a:solidFill>
              <a:latin typeface="2 KoodakBold"/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latin typeface="2 KoodakBold"/>
                <a:cs typeface="B Titr" panose="00000700000000000000" pitchFamily="2" charset="-78"/>
              </a:rPr>
              <a:t>مثلا بسکتبال بازی کنید یا 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رفتن به بازار و یا مطالعه </a:t>
            </a:r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را انتخاب کنید</a:t>
            </a:r>
            <a:r>
              <a:rPr lang="fa-IR" dirty="0"/>
              <a:t/>
            </a:r>
            <a:br>
              <a:rPr lang="fa-IR" dirty="0"/>
            </a:br>
            <a:endParaRPr lang="fa-IR" dirty="0" smtClean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48" y="3922688"/>
            <a:ext cx="813888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به دلیل </a:t>
            </a:r>
            <a:r>
              <a:rPr lang="ar-SA" b="1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وجود کمیابی در امکانات و داشته ها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همیشه باید بین گزینه های 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انتخاب</a:t>
            </a:r>
            <a:r>
              <a:rPr lang="ar-SA" b="1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بده  ـ بستان </a:t>
            </a: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کرد. 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6494" y="4549926"/>
            <a:ext cx="6418217" cy="7073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بده ـ بستان یعنی چیزی را رها می کنید تا چیز دیگری را به دست آورید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31" y="3909509"/>
            <a:ext cx="3932261" cy="35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Oval 12"/>
          <p:cNvSpPr/>
          <p:nvPr/>
        </p:nvSpPr>
        <p:spPr bwMode="auto">
          <a:xfrm>
            <a:off x="2366482" y="5196643"/>
            <a:ext cx="7579021" cy="75274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(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هزینه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پنهان 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+هزینه </a:t>
            </a:r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آشکار)-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درآمد= سود ویژه حسابداری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94" y="1929029"/>
            <a:ext cx="5361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(</a:t>
            </a:r>
            <a:r>
              <a:rPr lang="fa-IR" dirty="0" smtClean="0">
                <a:cs typeface="B Titr" panose="00000700000000000000" pitchFamily="2" charset="-78"/>
              </a:rPr>
              <a:t>حال </a:t>
            </a:r>
            <a:r>
              <a:rPr lang="fa-IR" dirty="0">
                <a:cs typeface="B Titr" panose="00000700000000000000" pitchFamily="2" charset="-78"/>
              </a:rPr>
              <a:t>فرض کنید بهترین گزینه </a:t>
            </a:r>
            <a:r>
              <a:rPr lang="fa-IR" dirty="0" smtClean="0">
                <a:cs typeface="B Titr" panose="00000700000000000000" pitchFamily="2" charset="-78"/>
              </a:rPr>
              <a:t>بعدی بسکتبال </a:t>
            </a:r>
            <a:r>
              <a:rPr lang="fa-IR" dirty="0">
                <a:cs typeface="B Titr" panose="00000700000000000000" pitchFamily="2" charset="-78"/>
              </a:rPr>
              <a:t>بازی کردن </a:t>
            </a:r>
            <a:r>
              <a:rPr lang="fa-IR" dirty="0" smtClean="0">
                <a:cs typeface="B Titr" panose="00000700000000000000" pitchFamily="2" charset="-78"/>
              </a:rPr>
              <a:t>است) </a:t>
            </a:r>
            <a:endParaRPr lang="fa-IR" dirty="0"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</a:br>
            <a:endParaRPr lang="fa-IR" dirty="0">
              <a:solidFill>
                <a:schemeClr val="tx1">
                  <a:lumMod val="50000"/>
                </a:schemeClr>
              </a:solidFill>
              <a:latin typeface="2 KoodakBold"/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9156" y="2444500"/>
            <a:ext cx="238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پس هزینه </a:t>
            </a: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فرصت سینما رفتن </a:t>
            </a:r>
            <a:b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747" y="2397283"/>
            <a:ext cx="299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از دست دادن بازی بسکتبال است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7461660" y="2496459"/>
            <a:ext cx="652032" cy="178174"/>
          </a:xfrm>
          <a:prstGeom prst="lef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4458" y="420907"/>
            <a:ext cx="8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مثال3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3694" y="2948219"/>
            <a:ext cx="12207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با توجه به مثالهای بالا چرا مجبوریم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بین استخدام شدن و کسب وکار شخصی داشتن ویا بین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سینمارفتن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و بسکتبال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بازی کردن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و یا بین کاشت گندم و جو، یکی را انتخاب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کنیم.</a:t>
            </a:r>
          </a:p>
          <a:p>
            <a:pPr algn="ctr"/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جواب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: </a:t>
            </a:r>
            <a:r>
              <a:rPr lang="fa-IR" sz="16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چون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منابع</a:t>
            </a:r>
            <a:r>
              <a:rPr lang="fa-IR" sz="16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 و امکانات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کمیاب است.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76" y="5904011"/>
            <a:ext cx="44035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انواع هزینه ها: 1-هزینه آشکار       2 -هزینه پنهان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6626094" y="4768957"/>
            <a:ext cx="336033" cy="2482157"/>
          </a:xfrm>
          <a:prstGeom prst="leftBrac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1870" y="6056752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مجموع هزینه ها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9508" y="4902721"/>
            <a:ext cx="236450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1400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هزینه های پنهان=عوامل تولیدی است که درفرآیند تولید دخیل بوده و چون کارفرما مالک آن بوده بابت آن پولی پرداخت نمی کند.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977790" y="5206258"/>
            <a:ext cx="1784577" cy="404953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96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92" y="419492"/>
            <a:ext cx="6030818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A" sz="1600" dirty="0">
                <a:solidFill>
                  <a:schemeClr val="bg1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علاوه بر انتخاب های شخصی، دانش اقتصاد با انتخاب های اجتماعی نیز مواجه است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5825" y="1202153"/>
            <a:ext cx="721544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1600" b="1" u="sng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اجتماع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نیز امکانات ،منابع و داشته های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کمیابی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دارد و با انتخاب و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بده ـ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بستان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روبه رو</a:t>
            </a:r>
            <a:r>
              <a:rPr lang="fa-IR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ا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ست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952" y="1923568"/>
            <a:ext cx="979086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905" marR="63500" algn="just" rtl="1">
              <a:lnSpc>
                <a:spcPct val="100000"/>
              </a:lnSpc>
              <a:spcBef>
                <a:spcPts val="0"/>
              </a:spcBef>
              <a:spcAft>
                <a:spcPts val="20"/>
              </a:spcAft>
            </a:pP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هر نقطه از زمان، هر کشور مقدار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معینی از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نیروکار، زمین قابل بهره ی برداری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سرمایۀ انسانی و فیزیکی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تعدادی کارآفرین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دارد .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3420" y="2594624"/>
            <a:ext cx="423561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u="sng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کشورها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مانند مردم، با کمیابی منابع روبه رو هستند.</a:t>
            </a:r>
            <a:endParaRPr lang="fa-IR" sz="1600" b="1" dirty="0" smtClean="0">
              <a:solidFill>
                <a:srgbClr val="181717"/>
              </a:solidFill>
              <a:effectLst/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411" y="4376245"/>
            <a:ext cx="9147056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sz="1600" dirty="0" smtClean="0">
                <a:solidFill>
                  <a:schemeClr val="tx1">
                    <a:lumMod val="50000"/>
                  </a:schemeClr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اگرمنابع بیشتری برای تولید یک کالا و خدمات اختصاص داده شود، منابع کمتری برای تولید کالا و خدمات دیگر باقی می ماند</a:t>
            </a:r>
            <a:r>
              <a:rPr lang="ar-SA" sz="1600" b="1" dirty="0" smtClean="0">
                <a:solidFill>
                  <a:schemeClr val="accent3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 </a:t>
            </a:r>
            <a:endParaRPr lang="en-US" sz="1600" b="1" dirty="0">
              <a:solidFill>
                <a:schemeClr val="accent3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4143" y="5902640"/>
            <a:ext cx="798713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پس تصمیم برای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داشتن 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کالا و خدمات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بیشتر به معنای از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 دادن </a:t>
            </a:r>
            <a:r>
              <a:rPr lang="fa-IR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کالاها و خدمات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دیگر </a:t>
            </a:r>
            <a:r>
              <a:rPr lang="ar-SA" sz="16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3717165" y="3544390"/>
            <a:ext cx="5064035" cy="402770"/>
          </a:xfrm>
          <a:prstGeom prst="round2Diag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کمیابی منابع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هر جامعه را با</a:t>
            </a:r>
            <a:r>
              <a:rPr lang="ar-SA" sz="1600" b="1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مبادله </a:t>
            </a:r>
            <a:r>
              <a:rPr lang="ar-SA" sz="1600" b="1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مواجه میسازد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5408" y="4979310"/>
            <a:ext cx="12193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rgbClr val="242021"/>
                </a:solidFill>
                <a:latin typeface="BMitra"/>
              </a:rPr>
              <a:t>برای ساختن دوچرخه بیشتر، کارخانه لاستیک بیشتری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به منظور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تولید چرخ، فلز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بیشتری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 برای اسکلت دوچرخه، زمین </a:t>
            </a:r>
            <a:r>
              <a:rPr lang="fa-IR" dirty="0" smtClean="0">
                <a:solidFill>
                  <a:srgbClr val="242021"/>
                </a:solidFill>
                <a:latin typeface="BMitra"/>
              </a:rPr>
              <a:t>بیشتری برای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>سالنهای کارخانه لازم است</a:t>
            </a:r>
            <a:r>
              <a:rPr lang="fa-IR" dirty="0"/>
              <a:t> </a:t>
            </a:r>
            <a:r>
              <a:rPr lang="fa-IR" dirty="0">
                <a:solidFill>
                  <a:srgbClr val="242021"/>
                </a:solidFill>
                <a:latin typeface="BMitra"/>
              </a:rPr>
              <a:t/>
            </a:r>
            <a:br>
              <a:rPr lang="fa-IR" dirty="0">
                <a:solidFill>
                  <a:srgbClr val="242021"/>
                </a:solidFill>
                <a:latin typeface="BMitra"/>
              </a:rPr>
            </a:br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منابعی که در کارخانه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دوچرخه سازی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استفاده میشود، مورد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نیاز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 تولیدات دیگر مثل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</a:rPr>
              <a:t>رایانه ها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</a:rPr>
              <a:t>و خودروها نیز هستند.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5993233" y="4006420"/>
            <a:ext cx="258619" cy="42487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173549" y="808980"/>
            <a:ext cx="252921" cy="299899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091442" y="1638634"/>
            <a:ext cx="253940" cy="25366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060211" y="2332117"/>
            <a:ext cx="239798" cy="24727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5995904" y="3289670"/>
            <a:ext cx="253279" cy="26058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37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2495</TotalTime>
  <Words>1880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2 KoodakBold</vt:lpstr>
      <vt:lpstr>Arial</vt:lpstr>
      <vt:lpstr>B Mitra</vt:lpstr>
      <vt:lpstr>B Titr</vt:lpstr>
      <vt:lpstr>BMitra</vt:lpstr>
      <vt:lpstr>BMitraBold</vt:lpstr>
      <vt:lpstr>Calibri</vt:lpstr>
      <vt:lpstr>Calibri Light</vt:lpstr>
      <vt:lpstr>Cambria Math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154</cp:revision>
  <dcterms:created xsi:type="dcterms:W3CDTF">2020-09-01T04:58:37Z</dcterms:created>
  <dcterms:modified xsi:type="dcterms:W3CDTF">2022-11-28T19:32:13Z</dcterms:modified>
</cp:coreProperties>
</file>