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7" r:id="rId2"/>
    <p:sldId id="275" r:id="rId3"/>
    <p:sldId id="258" r:id="rId4"/>
    <p:sldId id="259" r:id="rId5"/>
    <p:sldId id="276" r:id="rId6"/>
    <p:sldId id="261" r:id="rId7"/>
    <p:sldId id="262" r:id="rId8"/>
    <p:sldId id="263" r:id="rId9"/>
    <p:sldId id="271" r:id="rId10"/>
    <p:sldId id="27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23T12:16:09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25770 5256 0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9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0BD3-84B0-45A1-AEB3-E6838C57083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9CC-7FC4-4528-8D82-38581962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0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0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3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4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7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4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8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2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26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4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6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53143"/>
            <a:ext cx="8825659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درس </a:t>
            </a:r>
            <a:r>
              <a:rPr lang="fa-IR" dirty="0" smtClean="0"/>
              <a:t>اول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511143" y="5475515"/>
            <a:ext cx="2438400" cy="838200"/>
          </a:xfrm>
        </p:spPr>
        <p:txBody>
          <a:bodyPr>
            <a:normAutofit fontScale="47500" lnSpcReduction="20000"/>
          </a:bodyPr>
          <a:lstStyle/>
          <a:p>
            <a:endParaRPr lang="fa-IR" sz="3800" dirty="0" smtClean="0">
              <a:solidFill>
                <a:srgbClr val="EBEBEB"/>
              </a:solidFill>
            </a:endParaRPr>
          </a:p>
          <a:p>
            <a:pPr algn="r"/>
            <a:r>
              <a:rPr lang="en-US" sz="3800" dirty="0">
                <a:solidFill>
                  <a:srgbClr val="EBEBEB"/>
                </a:solidFill>
              </a:rPr>
              <a:t/>
            </a:r>
            <a:br>
              <a:rPr lang="en-US" sz="3800" dirty="0">
                <a:solidFill>
                  <a:srgbClr val="EBEBEB"/>
                </a:solidFill>
              </a:rPr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1282" y="5121729"/>
            <a:ext cx="4757057" cy="707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EBEBEB"/>
                </a:solidFill>
              </a:rPr>
              <a:t>کسب و کارو کارآفرینی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02229"/>
            <a:ext cx="8654143" cy="34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5" y="1051288"/>
            <a:ext cx="11680374" cy="42088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>
                <a:cs typeface="B Titr" panose="00000700000000000000" pitchFamily="2" charset="-78"/>
              </a:rPr>
              <a:t>تولید </a:t>
            </a:r>
            <a:r>
              <a:rPr lang="fa-IR" sz="2000" dirty="0" smtClean="0">
                <a:cs typeface="B Titr" panose="00000700000000000000" pitchFamily="2" charset="-78"/>
              </a:rPr>
              <a:t>کنندگانی که درآمدشان کمتر از هزینه شده و دچار ضرر شدند </a:t>
            </a:r>
            <a:r>
              <a:rPr lang="fa-IR" sz="2000" dirty="0">
                <a:cs typeface="B Titr" panose="00000700000000000000" pitchFamily="2" charset="-78"/>
              </a:rPr>
              <a:t>تلاش می </a:t>
            </a:r>
            <a:r>
              <a:rPr lang="fa-IR" sz="2000" dirty="0" smtClean="0">
                <a:cs typeface="B Titr" panose="00000700000000000000" pitchFamily="2" charset="-78"/>
              </a:rPr>
              <a:t>کنند 1-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با کاهش هزینه ها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2-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با افزایش درآمد </a:t>
            </a:r>
            <a:r>
              <a:rPr lang="fa-IR" sz="2000" dirty="0" smtClean="0">
                <a:cs typeface="B Titr" panose="00000700000000000000" pitchFamily="2" charset="-78"/>
              </a:rPr>
              <a:t>از</a:t>
            </a:r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وضعیت </a:t>
            </a:r>
            <a:r>
              <a:rPr lang="fa-IR" sz="2000" dirty="0">
                <a:cs typeface="B Titr" panose="00000700000000000000" pitchFamily="2" charset="-78"/>
              </a:rPr>
              <a:t>زیان دوری کنند.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-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چگونه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می توان با کمک </a:t>
            </a:r>
            <a:r>
              <a:rPr lang="fa-IR" sz="2000" u="sng" dirty="0">
                <a:solidFill>
                  <a:srgbClr val="C00000"/>
                </a:solidFill>
                <a:cs typeface="B Titr" panose="00000700000000000000" pitchFamily="2" charset="-78"/>
              </a:rPr>
              <a:t>صرفه جویی و افزایش بهره وری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از ضرر و زیان جلوگیری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کرد؟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1-پرهیز از استخدام نیروی کار غیرلازم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 2-صرفه </a:t>
            </a:r>
            <a:r>
              <a:rPr lang="fa-IR" sz="2000" dirty="0">
                <a:cs typeface="B Titr" panose="00000700000000000000" pitchFamily="2" charset="-78"/>
              </a:rPr>
              <a:t>جویی در مواد اولیه (بدون اینکه باعث کاهش کیفیت </a:t>
            </a:r>
            <a:r>
              <a:rPr lang="fa-IR" sz="2000" dirty="0" smtClean="0">
                <a:cs typeface="B Titr" panose="00000700000000000000" pitchFamily="2" charset="-78"/>
              </a:rPr>
              <a:t>شود</a:t>
            </a:r>
            <a:endParaRPr lang="fa-IR" sz="2000" dirty="0"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3-صرفه </a:t>
            </a:r>
            <a:r>
              <a:rPr lang="fa-IR" sz="2000" dirty="0">
                <a:cs typeface="B Titr" panose="00000700000000000000" pitchFamily="2" charset="-78"/>
              </a:rPr>
              <a:t>جویی در </a:t>
            </a:r>
            <a:r>
              <a:rPr lang="fa-IR" sz="2000" dirty="0" smtClean="0">
                <a:cs typeface="B Titr" panose="00000700000000000000" pitchFamily="2" charset="-78"/>
              </a:rPr>
              <a:t>انرژی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4-جلوگیری </a:t>
            </a:r>
            <a:r>
              <a:rPr lang="fa-IR" sz="2000" dirty="0">
                <a:cs typeface="B Titr" panose="00000700000000000000" pitchFamily="2" charset="-78"/>
              </a:rPr>
              <a:t>از ریخت و پاش ها </a:t>
            </a:r>
          </a:p>
          <a:p>
            <a:pPr algn="r">
              <a:lnSpc>
                <a:spcPct val="150000"/>
              </a:lnSpc>
            </a:pPr>
            <a:r>
              <a:rPr lang="fa-IR" sz="2000" u="sng" dirty="0" smtClean="0">
                <a:solidFill>
                  <a:srgbClr val="C00000"/>
                </a:solidFill>
                <a:cs typeface="B Titr" panose="00000700000000000000" pitchFamily="2" charset="-78"/>
              </a:rPr>
              <a:t>افزایش درآمد بدون کاستن از هزینه های تولید:  </a:t>
            </a: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 1-از </a:t>
            </a:r>
            <a:r>
              <a:rPr lang="fa-IR" sz="2000" dirty="0">
                <a:cs typeface="B Titr" panose="00000700000000000000" pitchFamily="2" charset="-78"/>
              </a:rPr>
              <a:t>طریق بازار یابی میتوان برای محصولات خود،بازارخوبی فراهم </a:t>
            </a:r>
            <a:r>
              <a:rPr lang="fa-IR" sz="2000" dirty="0" smtClean="0">
                <a:cs typeface="B Titr" panose="00000700000000000000" pitchFamily="2" charset="-78"/>
              </a:rPr>
              <a:t>کرد             2-کالاها </a:t>
            </a:r>
            <a:r>
              <a:rPr lang="fa-IR" sz="2000" dirty="0">
                <a:cs typeface="B Titr" panose="00000700000000000000" pitchFamily="2" charset="-78"/>
              </a:rPr>
              <a:t>راباقیمت </a:t>
            </a:r>
            <a:r>
              <a:rPr lang="fa-IR" sz="2000" dirty="0" smtClean="0">
                <a:cs typeface="B Titr" panose="00000700000000000000" pitchFamily="2" charset="-78"/>
              </a:rPr>
              <a:t>مناسب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بفروشد 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5028" y="5434303"/>
            <a:ext cx="10972801" cy="13280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C00000"/>
                </a:solidFill>
              </a:rPr>
              <a:t>بهره وری: بهترین استفاده از منابع و امکانات (کمترین ورودی)وبیشترین خروجی یا تولید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5112" y="137011"/>
            <a:ext cx="426720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cs typeface="B Titr" panose="00000700000000000000" pitchFamily="2" charset="-78"/>
              </a:rPr>
              <a:t>مسئولیت اخلاقی و کسب درآمد حلال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br>
              <a:rPr lang="fa-IR" sz="2400" dirty="0">
                <a:cs typeface="B Titr" panose="00000700000000000000" pitchFamily="2" charset="-78"/>
              </a:rPr>
            </a:b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101" y="1649391"/>
            <a:ext cx="11161082" cy="3266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/>
              <a:t>احتکار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/>
              <a:t>استفاده از رانت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/>
              <a:t>دادن و گرفتن </a:t>
            </a:r>
            <a:r>
              <a:rPr lang="fa-IR" sz="2000" b="1" dirty="0" smtClean="0"/>
              <a:t>رشوه</a:t>
            </a:r>
            <a:endParaRPr lang="fa-IR" sz="2000" b="1" dirty="0"/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/>
              <a:t>رباخواری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/>
              <a:t>قاچاق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/>
              <a:t>کتابها </a:t>
            </a:r>
            <a:r>
              <a:rPr lang="fa-IR" sz="2000" b="1" dirty="0"/>
              <a:t>یا فیلمهای مبتذل و غیراخلاقی را تولیدو منتشر </a:t>
            </a:r>
            <a:r>
              <a:rPr lang="fa-IR" sz="2000" b="1" dirty="0" smtClean="0"/>
              <a:t>میکنند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/>
              <a:t>کالایی را </a:t>
            </a:r>
            <a:r>
              <a:rPr lang="fa-IR" sz="2000" b="1" dirty="0"/>
              <a:t>برخلاف آنچه هست، به مشتری نشان میدهند تا مشتری را فریب </a:t>
            </a:r>
            <a:r>
              <a:rPr lang="fa-IR" sz="2000" b="1" dirty="0" smtClean="0"/>
              <a:t>دهند</a:t>
            </a:r>
            <a:endParaRPr lang="fa-IR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281"/>
              </p:ext>
            </p:extLst>
          </p:nvPr>
        </p:nvGraphicFramePr>
        <p:xfrm>
          <a:off x="520801" y="643551"/>
          <a:ext cx="11161082" cy="1127760"/>
        </p:xfrm>
        <a:graphic>
          <a:graphicData uri="http://schemas.openxmlformats.org/drawingml/2006/table">
            <a:tbl>
              <a:tblPr/>
              <a:tblGrid>
                <a:gridCol w="11161082">
                  <a:extLst>
                    <a:ext uri="{9D8B030D-6E8A-4147-A177-3AD203B41FA5}">
                      <a16:colId xmlns:a16="http://schemas.microsoft.com/office/drawing/2014/main" val="1760337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dirty="0" smtClean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Nazanin" panose="00000400000000000000" pitchFamily="2" charset="-78"/>
                        </a:rPr>
                        <a:t/>
                      </a:r>
                      <a:br>
                        <a:rPr lang="fa-IR" sz="2000" b="1" i="0" dirty="0" smtClean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Nazanin" panose="00000400000000000000" pitchFamily="2" charset="-78"/>
                        </a:rPr>
                      </a:br>
                      <a:r>
                        <a:rPr lang="fa-IR" sz="2400" b="1" i="0" dirty="0" smtClean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Nazanin" panose="00000400000000000000" pitchFamily="2" charset="-78"/>
                        </a:rPr>
                        <a:t>مسئولیت اخلاقی در کسب و کار نیز وجود دارد. کسانی که از مسئولیت های خود در کسب و کارشانه خالی میکنند در واقع حقوق دیگران را پایمال می کنند</a:t>
                      </a:r>
                      <a:r>
                        <a:rPr lang="fa-IR" sz="2000" b="1" i="0" dirty="0" smtClean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Nazanin" panose="00000400000000000000" pitchFamily="2" charset="-78"/>
                        </a:rPr>
                        <a:t>. </a:t>
                      </a:r>
                      <a:endParaRPr lang="fa-IR" sz="2000" b="1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2453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796629" y="391165"/>
            <a:ext cx="1858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778" y="2920037"/>
            <a:ext cx="320604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نمونه های  کسب درآمد حرام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93068" y="2997458"/>
            <a:ext cx="553155" cy="21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171" y="5143549"/>
            <a:ext cx="113792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/>
              <a:t>افرادی </a:t>
            </a:r>
            <a:r>
              <a:rPr lang="fa-IR" sz="2000" b="1" dirty="0"/>
              <a:t>که دنبال کسب درآمدازراه های نامشروع وغیرقانونی هستندمعمولابه شهرهای بزرگ کوچ </a:t>
            </a:r>
            <a:r>
              <a:rPr lang="fa-IR" sz="2000" b="1" dirty="0" smtClean="0"/>
              <a:t>می کنند چرا که:.</a:t>
            </a:r>
            <a:endParaRPr lang="fa-IR" sz="2000" b="1" dirty="0"/>
          </a:p>
          <a:p>
            <a:pPr lvl="0" algn="r"/>
            <a:r>
              <a:rPr lang="fa-IR" sz="2000" b="1" dirty="0" smtClean="0"/>
              <a:t>1- </a:t>
            </a:r>
            <a:r>
              <a:rPr lang="fa-IR" sz="2000" b="1" dirty="0"/>
              <a:t>دست این افراد در روستاها و محله های کوچک زود رو می شود</a:t>
            </a:r>
            <a:r>
              <a:rPr lang="fa-IR" sz="2000" b="1" dirty="0" smtClean="0"/>
              <a:t>،</a:t>
            </a:r>
            <a:r>
              <a:rPr lang="fa-IR" sz="2000" b="1" dirty="0">
                <a:solidFill>
                  <a:prstClr val="black"/>
                </a:solidFill>
              </a:rPr>
              <a:t> 2- آسان تر به فعالیت های خود بپردازند</a:t>
            </a:r>
            <a:endParaRPr lang="en-US" sz="2000" b="1" dirty="0">
              <a:solidFill>
                <a:prstClr val="black"/>
              </a:solidFill>
            </a:endParaRPr>
          </a:p>
          <a:p>
            <a:pPr algn="r"/>
            <a:r>
              <a:rPr lang="fa-IR" sz="2000" b="1" dirty="0" smtClean="0"/>
              <a:t>بنابراین نتایج این نوع کسب و کار میشود:</a:t>
            </a:r>
          </a:p>
          <a:p>
            <a:pPr algn="r"/>
            <a:r>
              <a:rPr lang="fa-IR" sz="2000" b="1" dirty="0" smtClean="0"/>
              <a:t>1- ظلم به هم نوعان   2-محروم شدن از کسب درآمد حلال     3 –قرار دادن </a:t>
            </a:r>
            <a:r>
              <a:rPr lang="fa-IR" sz="2000" b="1" dirty="0">
                <a:solidFill>
                  <a:prstClr val="black"/>
                </a:solidFill>
              </a:rPr>
              <a:t>اقتصاد خود و جامعه در سراشیبی سقوط </a:t>
            </a:r>
            <a:endParaRPr lang="fa-IR" sz="2000" b="1" dirty="0" smtClean="0"/>
          </a:p>
          <a:p>
            <a:pPr algn="r"/>
            <a:r>
              <a:rPr lang="fa-IR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1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885" y="713521"/>
            <a:ext cx="10101942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نقشه_راه </a:t>
            </a:r>
            <a:endParaRPr lang="fa-IR" sz="2000" b="1" dirty="0"/>
          </a:p>
          <a:p>
            <a:pPr algn="r" rtl="1"/>
            <a:r>
              <a:rPr lang="fa-IR" sz="2000" b="1" dirty="0"/>
              <a:t>مفاهیم اصلی و تعیین اهداف </a:t>
            </a:r>
            <a:r>
              <a:rPr lang="fa-IR" sz="2000" b="1" dirty="0" smtClean="0"/>
              <a:t>یادگیری</a:t>
            </a:r>
            <a:endParaRPr lang="fa-IR" sz="2000" b="1" dirty="0"/>
          </a:p>
          <a:p>
            <a:pPr algn="r" rtl="1"/>
            <a:r>
              <a:rPr lang="en-US" sz="2000" b="1" dirty="0" smtClean="0"/>
              <a:t>🔻</a:t>
            </a:r>
            <a:r>
              <a:rPr lang="fa-IR" sz="2000" b="1" dirty="0" smtClean="0"/>
              <a:t>مفاهیم اصلی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en-US" sz="2000" b="1" dirty="0" smtClean="0"/>
              <a:t>🔻</a:t>
            </a:r>
            <a:r>
              <a:rPr lang="fa-IR" sz="2000" b="1" dirty="0"/>
              <a:t>اهداف یادگیری</a:t>
            </a:r>
          </a:p>
          <a:p>
            <a:pPr algn="r" rtl="1"/>
            <a:r>
              <a:rPr lang="en-US" sz="2000" b="1" dirty="0" smtClean="0"/>
              <a:t>✅</a:t>
            </a:r>
            <a:r>
              <a:rPr lang="fa-IR" sz="2000" b="1" dirty="0" smtClean="0"/>
              <a:t>چرا </a:t>
            </a:r>
            <a:r>
              <a:rPr lang="fa-IR" sz="2000" b="1" dirty="0"/>
              <a:t>و چگونه کارآفرینان یک کسب و کار را راه اندازی می کنند، </a:t>
            </a:r>
            <a:endParaRPr lang="fa-IR" sz="2000" b="1" dirty="0" smtClean="0"/>
          </a:p>
          <a:p>
            <a:pPr algn="r" rtl="1"/>
            <a:r>
              <a:rPr lang="en-US" sz="2000" b="1" dirty="0"/>
              <a:t>✅ </a:t>
            </a:r>
            <a:r>
              <a:rPr lang="fa-IR" sz="2000" b="1" dirty="0" smtClean="0"/>
              <a:t>ویژگی </a:t>
            </a:r>
            <a:r>
              <a:rPr lang="fa-IR" sz="2000" b="1" dirty="0"/>
              <a:t>های یک کسب و کار و </a:t>
            </a:r>
            <a:r>
              <a:rPr lang="fa-IR" sz="2000" b="1" dirty="0" smtClean="0"/>
              <a:t>کارآفرینان چیست </a:t>
            </a:r>
          </a:p>
          <a:p>
            <a:pPr algn="r" rtl="1"/>
            <a:r>
              <a:rPr lang="en-US" sz="2000" b="1" dirty="0" smtClean="0"/>
              <a:t>✅</a:t>
            </a:r>
            <a:r>
              <a:rPr lang="fa-IR" sz="2000" b="1" dirty="0" smtClean="0"/>
              <a:t>شناسایی سود </a:t>
            </a:r>
            <a:r>
              <a:rPr lang="fa-IR" sz="2000" b="1" dirty="0"/>
              <a:t>یا زیان یک کسب و </a:t>
            </a:r>
            <a:r>
              <a:rPr lang="fa-IR" sz="2000" b="1" dirty="0" smtClean="0"/>
              <a:t>کار</a:t>
            </a:r>
            <a:endParaRPr lang="en-US" sz="2000" b="1" dirty="0"/>
          </a:p>
        </p:txBody>
      </p:sp>
      <p:sp>
        <p:nvSpPr>
          <p:cNvPr id="3" name="Oval 2"/>
          <p:cNvSpPr/>
          <p:nvPr/>
        </p:nvSpPr>
        <p:spPr>
          <a:xfrm>
            <a:off x="772885" y="1156151"/>
            <a:ext cx="3412673" cy="11402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✅ </a:t>
            </a:r>
            <a:r>
              <a:rPr lang="fa-I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هزینه</a:t>
            </a:r>
          </a:p>
          <a:p>
            <a:pPr algn="r" rtl="1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✅ </a:t>
            </a:r>
            <a:r>
              <a:rPr lang="fa-I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درآمد</a:t>
            </a:r>
          </a:p>
          <a:p>
            <a:pPr algn="r" rtl="1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✅ </a:t>
            </a:r>
            <a:r>
              <a:rPr lang="fa-I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سود یا زیان</a:t>
            </a:r>
          </a:p>
        </p:txBody>
      </p:sp>
      <p:sp>
        <p:nvSpPr>
          <p:cNvPr id="4" name="Oval 3"/>
          <p:cNvSpPr/>
          <p:nvPr/>
        </p:nvSpPr>
        <p:spPr>
          <a:xfrm>
            <a:off x="4800600" y="1279071"/>
            <a:ext cx="3402210" cy="9252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✅ </a:t>
            </a:r>
            <a:r>
              <a:rPr lang="fa-I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کارآفرین</a:t>
            </a:r>
          </a:p>
          <a:p>
            <a:pPr algn="r" rtl="1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✅ </a:t>
            </a:r>
            <a:r>
              <a:rPr lang="fa-I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 اندازی کسب </a:t>
            </a:r>
            <a:r>
              <a:rPr lang="fa-I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کار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8270846" y="1233712"/>
            <a:ext cx="424543" cy="5606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30287" y="4009953"/>
            <a:ext cx="10559143" cy="2586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</a:rPr>
              <a:t>روزانه هزاران کسب و کار جدید متولد می شود و هزاران کسب و کار می </a:t>
            </a:r>
            <a:r>
              <a:rPr lang="fa-IR" sz="2000" b="1" dirty="0" smtClean="0">
                <a:solidFill>
                  <a:schemeClr val="tx1"/>
                </a:solidFill>
              </a:rPr>
              <a:t>میرد.در ایران سالانه بیش از صد هزار شرکت ثبت میشود.</a:t>
            </a:r>
            <a:endParaRPr lang="fa-IR" sz="2000" b="1" dirty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🔻</a:t>
            </a:r>
            <a:r>
              <a:rPr lang="fa-IR" sz="2000" b="1" dirty="0">
                <a:solidFill>
                  <a:schemeClr val="tx1"/>
                </a:solidFill>
              </a:rPr>
              <a:t>این شرکت ها </a:t>
            </a:r>
            <a:r>
              <a:rPr lang="fa-IR" sz="2000" b="1" dirty="0" smtClean="0">
                <a:solidFill>
                  <a:schemeClr val="tx1"/>
                </a:solidFill>
              </a:rPr>
              <a:t>کارآفرینان یا موسس </a:t>
            </a:r>
            <a:r>
              <a:rPr lang="fa-IR" sz="2000" b="1" dirty="0">
                <a:solidFill>
                  <a:schemeClr val="tx1"/>
                </a:solidFill>
              </a:rPr>
              <a:t>هایی دارند که آن ها را تاسیس می </a:t>
            </a:r>
            <a:r>
              <a:rPr lang="fa-IR" sz="2000" b="1" dirty="0" smtClean="0">
                <a:solidFill>
                  <a:schemeClr val="tx1"/>
                </a:solidFill>
              </a:rPr>
              <a:t>کنند.</a:t>
            </a:r>
            <a:endParaRPr lang="fa-IR" sz="2000" b="1" dirty="0">
              <a:solidFill>
                <a:schemeClr val="tx1"/>
              </a:solidFill>
            </a:endParaRPr>
          </a:p>
          <a:p>
            <a:pPr algn="r" rtl="1"/>
            <a:r>
              <a:rPr lang="en-US" sz="2000" b="1" dirty="0">
                <a:solidFill>
                  <a:schemeClr val="tx1"/>
                </a:solidFill>
              </a:rPr>
              <a:t>🔻</a:t>
            </a:r>
            <a:r>
              <a:rPr lang="fa-IR" sz="2000" b="1" dirty="0">
                <a:solidFill>
                  <a:schemeClr val="tx1"/>
                </a:solidFill>
              </a:rPr>
              <a:t>بسیاری از کسب و کارهای نوپا عمر کوتاهی دارند ،  به طوری که تنها</a:t>
            </a:r>
            <a:r>
              <a:rPr lang="en-US" sz="2000" b="1" dirty="0">
                <a:solidFill>
                  <a:schemeClr val="tx1"/>
                </a:solidFill>
              </a:rPr>
              <a:t>👈 </a:t>
            </a:r>
            <a:r>
              <a:rPr lang="fa-IR" sz="2000" b="1" dirty="0" smtClean="0">
                <a:solidFill>
                  <a:schemeClr val="tx1"/>
                </a:solidFill>
              </a:rPr>
              <a:t>   نیمی</a:t>
            </a:r>
            <a:r>
              <a:rPr lang="en-US" sz="2000" b="1" dirty="0">
                <a:solidFill>
                  <a:schemeClr val="tx1"/>
                </a:solidFill>
              </a:rPr>
              <a:t>👉 </a:t>
            </a:r>
            <a:r>
              <a:rPr lang="fa-IR" sz="2000" b="1" dirty="0">
                <a:solidFill>
                  <a:schemeClr val="tx1"/>
                </a:solidFill>
              </a:rPr>
              <a:t>از آن ها می توانند از شش سالگی عبور کنند و به کارشان ادامه </a:t>
            </a:r>
            <a:r>
              <a:rPr lang="fa-IR" sz="2000" b="1" dirty="0" smtClean="0">
                <a:solidFill>
                  <a:schemeClr val="tx1"/>
                </a:solidFill>
              </a:rPr>
              <a:t>دهند</a:t>
            </a:r>
            <a:r>
              <a:rPr lang="fa-IR" sz="2000" b="1" dirty="0">
                <a:solidFill>
                  <a:schemeClr val="tx1"/>
                </a:solidFill>
              </a:rPr>
              <a:t>.(مهم)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2358" y="3809898"/>
            <a:ext cx="2448106" cy="4001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fa-IR" sz="2000" b="1" dirty="0"/>
              <a:t>فراز و فرود کسب و کارها</a:t>
            </a:r>
            <a:r>
              <a:rPr lang="fa-IR" sz="2000" dirty="0"/>
              <a:t>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8" y="6189193"/>
            <a:ext cx="4816257" cy="4938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47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49" y="732041"/>
            <a:ext cx="10591799" cy="559397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a-IR" sz="1800" b="1" dirty="0" smtClean="0"/>
              <a:t/>
            </a:r>
            <a:br>
              <a:rPr lang="fa-IR" sz="1800" b="1" dirty="0" smtClean="0"/>
            </a:br>
            <a:endParaRPr lang="en-US" sz="18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49" y="3425189"/>
            <a:ext cx="259102" cy="7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7781" y="1045556"/>
            <a:ext cx="22252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fa-IR" b="1" dirty="0"/>
              <a:t>فراز و فرود کسب و کارها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7862" y="3272681"/>
            <a:ext cx="212753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Zar" panose="00000400000000000000" pitchFamily="2" charset="-78"/>
              </a:rPr>
              <a:t>با تولید کالا و خدمات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1376" y="3288070"/>
            <a:ext cx="2612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B Zar" panose="00000400000000000000" pitchFamily="2" charset="-78"/>
              </a:rPr>
              <a:t>رفع نیازها </a:t>
            </a:r>
            <a:r>
              <a:rPr lang="fa-IR" b="1" dirty="0" smtClean="0">
                <a:cs typeface="B Zar" panose="00000400000000000000" pitchFamily="2" charset="-78"/>
              </a:rPr>
              <a:t>وخواسته های مردم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1" y="3128918"/>
            <a:ext cx="170959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Zar" panose="00000400000000000000" pitchFamily="2" charset="-78"/>
              </a:rPr>
              <a:t>کسب سود</a:t>
            </a:r>
            <a:endParaRPr lang="en-US" sz="2000" b="1" dirty="0">
              <a:cs typeface="B Zar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95592" y="2643184"/>
            <a:ext cx="1455840" cy="485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62807" y="2658963"/>
            <a:ext cx="1657643" cy="40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9164" y="1698025"/>
            <a:ext cx="102173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کارآفرینان و موسسان افرادی هستند که کسب و کار جدیدی را تاسیس میکنند ومحصولی را تولید میکنند که این اهداف را در بر دارد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63" y="4404463"/>
            <a:ext cx="1059179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>
                <a:cs typeface="B Zar" panose="00000400000000000000" pitchFamily="2" charset="-78"/>
              </a:rPr>
              <a:t>احتمال </a:t>
            </a:r>
            <a:r>
              <a:rPr lang="ar-SA" sz="2000" b="1" dirty="0">
                <a:cs typeface="B Zar" panose="00000400000000000000" pitchFamily="2" charset="-78"/>
              </a:rPr>
              <a:t>کسب سودوموفق بودن </a:t>
            </a:r>
            <a:r>
              <a:rPr lang="fa-IR" sz="2000" b="1" dirty="0" smtClean="0">
                <a:cs typeface="B Zar" panose="00000400000000000000" pitchFamily="2" charset="-78"/>
              </a:rPr>
              <a:t>ا</a:t>
            </a:r>
            <a:r>
              <a:rPr lang="ar-SA" sz="2000" b="1" dirty="0" smtClean="0">
                <a:cs typeface="B Zar" panose="00000400000000000000" pitchFamily="2" charset="-78"/>
              </a:rPr>
              <a:t>نگيزه </a:t>
            </a:r>
            <a:r>
              <a:rPr lang="fa-IR" sz="2000" b="1" dirty="0" smtClean="0">
                <a:cs typeface="B Zar" panose="00000400000000000000" pitchFamily="2" charset="-78"/>
              </a:rPr>
              <a:t> ای است </a:t>
            </a:r>
            <a:r>
              <a:rPr lang="ar-SA" sz="2000" b="1" dirty="0" smtClean="0">
                <a:cs typeface="B Zar" panose="00000400000000000000" pitchFamily="2" charset="-78"/>
              </a:rPr>
              <a:t>برای </a:t>
            </a:r>
            <a:r>
              <a:rPr lang="ar-SA" sz="2000" b="1" dirty="0">
                <a:cs typeface="B Zar" panose="00000400000000000000" pitchFamily="2" charset="-78"/>
              </a:rPr>
              <a:t>شروع فعاليت اقتصادی وپذيرش خطرات </a:t>
            </a:r>
            <a:r>
              <a:rPr lang="ar-SA" sz="2000" b="1" dirty="0" smtClean="0">
                <a:cs typeface="B Zar" panose="00000400000000000000" pitchFamily="2" charset="-78"/>
              </a:rPr>
              <a:t>آن</a:t>
            </a:r>
            <a:r>
              <a:rPr lang="fa-IR" sz="2000" b="1" dirty="0" smtClean="0">
                <a:cs typeface="B Zar" panose="00000400000000000000" pitchFamily="2" charset="-78"/>
              </a:rPr>
              <a:t> توسط کارآفرینان</a:t>
            </a: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33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280" y="2700161"/>
            <a:ext cx="3245030" cy="64503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fa-IR" sz="4800" dirty="0" smtClean="0"/>
              <a:t>کارآفرین کیست؟</a:t>
            </a:r>
            <a:endParaRPr lang="en-US" sz="4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53242" y="3432810"/>
            <a:ext cx="8701953" cy="136895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ک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ارآفرین </a:t>
            </a:r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کسی است که با 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</a:t>
            </a:r>
            <a:r>
              <a:rPr lang="fa-IR" sz="2400" b="1" u="sng" dirty="0" smtClean="0">
                <a:solidFill>
                  <a:schemeClr val="tx1"/>
                </a:solidFill>
                <a:cs typeface="B Zar" panose="00000400000000000000" pitchFamily="2" charset="-78"/>
              </a:rPr>
              <a:t>نوآوری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 و  </a:t>
            </a:r>
            <a:r>
              <a:rPr lang="fa-IR" sz="2400" b="1" u="sng" dirty="0" smtClean="0">
                <a:solidFill>
                  <a:schemeClr val="tx1"/>
                </a:solidFill>
                <a:cs typeface="B Zar" panose="00000400000000000000" pitchFamily="2" charset="-78"/>
              </a:rPr>
              <a:t>خطرپذیری</a:t>
            </a:r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، </a:t>
            </a:r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محصولات جدیدی تولید و عرضه میکندیا راههای جدیدی برای تولید کشف میکند</a:t>
            </a:r>
          </a:p>
          <a:p>
            <a:pPr algn="r"/>
            <a:endParaRPr lang="fa-IR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85650" y="3997325"/>
            <a:ext cx="6350" cy="79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8698" y="4890325"/>
            <a:ext cx="3082702" cy="6530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</a:rPr>
              <a:t>نو آوری= کارآفرینی</a:t>
            </a:r>
            <a:r>
              <a:rPr lang="en-US" sz="2000" b="1" dirty="0" smtClean="0">
                <a:solidFill>
                  <a:schemeClr val="bg1"/>
                </a:solidFill>
              </a:rPr>
              <a:t>x</a:t>
            </a:r>
            <a:r>
              <a:rPr lang="fa-IR" sz="2000" b="1" dirty="0" smtClean="0">
                <a:solidFill>
                  <a:schemeClr val="bg1"/>
                </a:solidFill>
              </a:rPr>
              <a:t>خطرپذیری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10327" y="1567277"/>
            <a:ext cx="7772400" cy="10886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🔻</a:t>
            </a:r>
            <a:endParaRPr lang="fa-IR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r" rtl="1"/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B Zar" panose="00000400000000000000" pitchFamily="2" charset="-78"/>
              </a:rPr>
              <a:t>میرمصطفی </a:t>
            </a: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cs typeface="B Zar" panose="00000400000000000000" pitchFamily="2" charset="-78"/>
              </a:rPr>
              <a:t>عالی </a:t>
            </a:r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B Zar" panose="00000400000000000000" pitchFamily="2" charset="-78"/>
              </a:rPr>
              <a:t>نسب  در زمینه لوازم خانگی </a:t>
            </a:r>
            <a:endParaRPr lang="en-US" sz="2000" b="1" dirty="0" smtClean="0">
              <a:solidFill>
                <a:prstClr val="black">
                  <a:lumMod val="95000"/>
                  <a:lumOff val="5000"/>
                </a:prstClr>
              </a:solidFill>
              <a:cs typeface="B Zar" panose="00000400000000000000" pitchFamily="2" charset="-78"/>
            </a:endParaRPr>
          </a:p>
          <a:p>
            <a:pPr algn="r" rtl="1"/>
            <a:endParaRPr lang="en-US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r" rtl="1"/>
            <a:endParaRPr lang="en-US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r"/>
            <a:r>
              <a:rPr lang="fa-I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6527" y="228132"/>
            <a:ext cx="145868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chemeClr val="bg1"/>
                </a:solidFill>
              </a:rPr>
              <a:t>پلکان رشد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1487" y="2056231"/>
            <a:ext cx="75375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سیده فاطمه مقیمی</a:t>
            </a:r>
            <a:r>
              <a:rPr lang="fa-IR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، اولین بانوی بنیانگذار صنعت حمل ونقل </a:t>
            </a:r>
            <a:r>
              <a:rPr lang="fa-IR" dirty="0" smtClean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>وکشتیرانی خصوصی در ایران</a:t>
            </a:r>
            <a:r>
              <a:rPr lang="fa-IR" sz="1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rgbClr val="000000"/>
                </a:solidFill>
                <a:latin typeface="B Titr" panose="00000700000000000000" pitchFamily="2" charset="-78"/>
                <a:cs typeface="B Titr" panose="00000700000000000000" pitchFamily="2" charset="-78"/>
              </a:rPr>
            </a:br>
            <a:r>
              <a:rPr lang="fa-IR" sz="1600" dirty="0"/>
              <a:t/>
            </a:r>
            <a:br>
              <a:rPr lang="fa-IR" sz="1600" dirty="0"/>
            </a:b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354092" y="745798"/>
            <a:ext cx="536236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Zar" panose="00000400000000000000" pitchFamily="2" charset="-78"/>
              </a:rPr>
              <a:t>یک کارآفرین موفق ضرورتا از ابتدا کارآفرین نبوده است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42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15687"/>
            <a:ext cx="11811000" cy="65423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✅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بینشی</a:t>
            </a:r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برای دیدن فرصت های کسب و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دارند که دیگران از مشاهده آن ناتوان اند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.</a:t>
            </a:r>
            <a:endParaRPr lang="fa-I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✅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chemeClr val="accent2"/>
                </a:solidFill>
                <a:cs typeface="B Titr" panose="00000700000000000000" pitchFamily="2" charset="-78"/>
              </a:rPr>
              <a:t>شجاعتی</a:t>
            </a:r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برای شروع یک سرمایه گذاری جدید دارند.</a:t>
            </a:r>
          </a:p>
          <a:p>
            <a:pPr algn="r" rtl="1">
              <a:lnSpc>
                <a:spcPct val="150000"/>
              </a:lnSpc>
            </a:pP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✅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ایده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های خود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راامیدوارانه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کسب و کارهای سودآور تبدیل می کنند</a:t>
            </a:r>
          </a:p>
          <a:p>
            <a:pPr algn="r" rtl="1">
              <a:lnSpc>
                <a:spcPct val="200000"/>
              </a:lnSpc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✅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کارآفرین باید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مهارت های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ابتکار_عمل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را داشته باشد تا بتواند با جمع کردن عوامل مختلف در کنار هم، کالا </a:t>
            </a:r>
            <a:r>
              <a:rPr lang="fa-I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یا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خدمتی را تولید کند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.</a:t>
            </a:r>
            <a:endParaRPr lang="fa-I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کارآفرین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باید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ابتکار عمل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داشته باشد و یک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ایده تغییر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یا یک مفهوم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بالقوه جدید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را که می‌تواند در بازار موفق شود، ارائه دهد. </a:t>
            </a:r>
          </a:p>
          <a:p>
            <a:pPr algn="ctr" rtl="1"/>
            <a:endParaRPr lang="fa-I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همین دلیل کارآفرین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کار_و_تلاش</a:t>
            </a:r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زیادی نیاز دارد تا کسب و کار را زنده نگه دارد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.</a:t>
            </a:r>
            <a:endParaRPr lang="fa-IR" b="1" dirty="0" smtClean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endParaRPr lang="fa-IR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✅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کارآفرین لازم است </a:t>
            </a:r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تا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آگاهی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و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زیادی برای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اخذ تصمیمات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مناسب داشته باشد مانند آگاهی در باره ی :</a:t>
            </a:r>
          </a:p>
          <a:p>
            <a:pPr algn="r" rtl="1"/>
            <a:endParaRPr lang="fa-IR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lvl="0" algn="r" rtl="1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➖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موقعیت شرکت                                           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➖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پیشنهاد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محصول                                                 -  قیمت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گذاری</a:t>
            </a:r>
          </a:p>
          <a:p>
            <a:pPr algn="r" rtl="1"/>
            <a:endParaRPr lang="fa-I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➖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تبلیغات                                                       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➖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استخدام نیروی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</a:t>
            </a:r>
          </a:p>
          <a:p>
            <a:pPr algn="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endParaRPr lang="fa-IR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✅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کارآفرین باید </a:t>
            </a:r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#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توانایی_مالی</a:t>
            </a:r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لازم را برای راه اندازی کسب و کارش داشته باشد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.</a:t>
            </a:r>
          </a:p>
          <a:p>
            <a:pPr algn="r" rtl="1"/>
            <a:endParaRPr lang="fa-IR" b="1" dirty="0" smtClean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کارافرین باید بداند در آغاز کارش ممکن است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با موفقیت کمتر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یا</a:t>
            </a:r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عدم موفقیت </a:t>
            </a:r>
            <a:r>
              <a:rPr lang="fa-I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روبرو شود.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3271" y="462644"/>
            <a:ext cx="649877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chemeClr val="bg1"/>
                </a:solidFill>
              </a:rPr>
              <a:t>افراد خاصی می توانند کارآفرین باشند که ویژگی های زیر را داشته باشد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801" y="499766"/>
            <a:ext cx="2629065" cy="16681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9366"/>
            <a:ext cx="3298371" cy="13847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8587840" y="2242959"/>
            <a:ext cx="20454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1- تیز بین</a:t>
            </a:r>
            <a:endParaRPr lang="fa-I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587840" y="2749440"/>
            <a:ext cx="20454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2-نوآور</a:t>
            </a:r>
            <a:endParaRPr lang="fa-I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483572" y="5694753"/>
            <a:ext cx="21497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7- سازمان </a:t>
            </a:r>
            <a:r>
              <a:rPr lang="fa-IR" sz="2400" b="1" dirty="0"/>
              <a:t>دهنده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587840" y="5097701"/>
            <a:ext cx="20454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6-یادگیرنده</a:t>
            </a:r>
            <a:endParaRPr lang="fa-I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587840" y="4421547"/>
            <a:ext cx="20454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5-پرانگیزه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587840" y="3883893"/>
            <a:ext cx="20454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4-خوش </a:t>
            </a:r>
            <a:r>
              <a:rPr lang="fa-IR" sz="2400" b="1" dirty="0"/>
              <a:t>بین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87840" y="3288396"/>
            <a:ext cx="20454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/>
              <a:t>3-ریسک </a:t>
            </a:r>
            <a:r>
              <a:rPr lang="fa-IR" sz="2400" b="1" dirty="0"/>
              <a:t>پذیر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024531" y="2268206"/>
            <a:ext cx="629531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dirty="0"/>
              <a:t>فرصت های کسب و کار را زمانی که دیگران شاید متوجه نشوند</a:t>
            </a:r>
            <a:r>
              <a:rPr lang="fa-IR" sz="2000" b="1" dirty="0" smtClean="0"/>
              <a:t>، می </a:t>
            </a:r>
            <a:r>
              <a:rPr lang="fa-IR" sz="2000" b="1" dirty="0"/>
              <a:t>بینند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191986" y="2704994"/>
            <a:ext cx="712785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/>
              <a:t>ایده ها </a:t>
            </a:r>
            <a:r>
              <a:rPr lang="fa-IR" sz="2000" b="1" dirty="0"/>
              <a:t>را به </a:t>
            </a:r>
            <a:r>
              <a:rPr lang="fa-IR" sz="2000" b="1" dirty="0" smtClean="0"/>
              <a:t>محصولات </a:t>
            </a:r>
            <a:r>
              <a:rPr lang="fa-IR" sz="2000" b="1" dirty="0"/>
              <a:t>جدید، فرایندها و یا کسب و کارهای </a:t>
            </a:r>
            <a:r>
              <a:rPr lang="fa-IR" sz="2000" b="1" dirty="0" smtClean="0"/>
              <a:t>جدید</a:t>
            </a:r>
            <a:r>
              <a:rPr lang="fa-IR" sz="2000" b="1" dirty="0">
                <a:solidFill>
                  <a:prstClr val="black"/>
                </a:solidFill>
              </a:rPr>
              <a:t> تبدیل می </a:t>
            </a:r>
            <a:r>
              <a:rPr lang="fa-IR" sz="2000" b="1" dirty="0" smtClean="0">
                <a:solidFill>
                  <a:prstClr val="black"/>
                </a:solidFill>
              </a:rPr>
              <a:t>کنند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40013" y="3178461"/>
            <a:ext cx="757983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/>
              <a:t>پس انداز و خوش نامی شان را با شجاعت و تدبیر، به میدان می.آورند تا فعالیت اقتصادی جدیدی را راه اندازی کنند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2125521" y="4029360"/>
            <a:ext cx="635783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dirty="0"/>
              <a:t>کارآفرینان واقع بین هستند اما مطمئن و دلگرم به </a:t>
            </a:r>
            <a:r>
              <a:rPr lang="fa-IR" sz="2000" b="1" dirty="0" smtClean="0"/>
              <a:t>موفقیت اقتصادی هستند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004978" y="4483102"/>
            <a:ext cx="52213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dirty="0" smtClean="0"/>
              <a:t>نظم</a:t>
            </a:r>
            <a:r>
              <a:rPr lang="fa-IR" sz="2000" b="1" dirty="0"/>
              <a:t>، انضباط، پایداری، اشتیاق و توانایی حل مسئله را دارند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737224" y="5093385"/>
            <a:ext cx="648905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/>
              <a:t>از کارشناسان، </a:t>
            </a:r>
            <a:r>
              <a:rPr lang="fa-IR" sz="2000" b="1" dirty="0"/>
              <a:t>همکاران و مشتریان می آموزند و خود را با </a:t>
            </a:r>
            <a:r>
              <a:rPr lang="fa-IR" sz="2000" b="1" dirty="0" smtClean="0"/>
              <a:t>شرایط 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3775736" y="5757719"/>
            <a:ext cx="449353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dirty="0" smtClean="0"/>
              <a:t>منابع </a:t>
            </a:r>
            <a:r>
              <a:rPr lang="fa-IR" sz="2000" b="1" dirty="0"/>
              <a:t>را به شکل کارایی مدیریت و هماهنگ می کنند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740014" y="5093385"/>
            <a:ext cx="176843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dirty="0"/>
              <a:t>بازار وفق می </a:t>
            </a:r>
            <a:r>
              <a:rPr lang="fa-IR" sz="2000" b="1" dirty="0" smtClean="0"/>
              <a:t>دهند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02228" y="461545"/>
            <a:ext cx="796857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u="sng" dirty="0">
                <a:solidFill>
                  <a:srgbClr val="FF0000"/>
                </a:solidFill>
                <a:latin typeface="BMitra"/>
                <a:cs typeface="B Titr" panose="00000700000000000000" pitchFamily="2" charset="-78"/>
              </a:rPr>
              <a:t>هر فردی یکتاست و ویژگیهای </a:t>
            </a:r>
            <a:r>
              <a:rPr lang="fa-IR" u="sng" dirty="0" smtClean="0">
                <a:solidFill>
                  <a:srgbClr val="FF0000"/>
                </a:solidFill>
                <a:latin typeface="BMitra"/>
                <a:cs typeface="B Titr" panose="00000700000000000000" pitchFamily="2" charset="-78"/>
              </a:rPr>
              <a:t>منحصربه فردی </a:t>
            </a:r>
            <a:r>
              <a:rPr lang="fa-IR" u="sng" dirty="0">
                <a:solidFill>
                  <a:srgbClr val="FF0000"/>
                </a:solidFill>
                <a:latin typeface="BMitra"/>
                <a:cs typeface="B Titr" panose="00000700000000000000" pitchFamily="2" charset="-78"/>
              </a:rPr>
              <a:t>دارد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؛ اما کارآفرینان موفق، ویژگیهای مشابهی دارند</a:t>
            </a:r>
            <a:b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که به آنها در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کسب وکارشان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کمک میکند</a:t>
            </a:r>
            <a:r>
              <a:rPr lang="fa-IR" dirty="0">
                <a:cs typeface="B Titr" panose="00000700000000000000" pitchFamily="2" charset="-78"/>
              </a:rPr>
              <a:t>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6818" y="1523835"/>
            <a:ext cx="50097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cs typeface="B Zar" panose="00000400000000000000" pitchFamily="2" charset="-78"/>
              </a:rPr>
              <a:t>ویژگی های مشترک کارآفرینان موفق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62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277200" y="18921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7840" y="18828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3073691" y="3533689"/>
            <a:ext cx="88609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400" b="1" dirty="0" smtClean="0"/>
              <a:t>1-اجاره </a:t>
            </a:r>
            <a:r>
              <a:rPr lang="fa-IR" sz="2400" b="1" dirty="0"/>
              <a:t>یا خرید محل کار(اعم اززمین کشاورزی، سوله یا کارگاه، دفتر کار و </a:t>
            </a:r>
            <a:r>
              <a:rPr lang="fa-IR" sz="2400" dirty="0"/>
              <a:t>)</a:t>
            </a:r>
          </a:p>
          <a:p>
            <a:pPr algn="r"/>
            <a:endParaRPr lang="fa-IR" sz="2400" dirty="0"/>
          </a:p>
        </p:txBody>
      </p:sp>
      <p:sp>
        <p:nvSpPr>
          <p:cNvPr id="8" name="Rectangle 7"/>
          <p:cNvSpPr/>
          <p:nvPr/>
        </p:nvSpPr>
        <p:spPr>
          <a:xfrm>
            <a:off x="4997533" y="5344979"/>
            <a:ext cx="69371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dirty="0" smtClean="0"/>
              <a:t>3</a:t>
            </a:r>
            <a:r>
              <a:rPr lang="fa-IR" sz="2800" dirty="0" smtClean="0"/>
              <a:t>- پرداخت </a:t>
            </a:r>
            <a:r>
              <a:rPr lang="fa-IR" sz="2800" dirty="0"/>
              <a:t>حقوق و دستمزد به کارگران </a:t>
            </a:r>
            <a:r>
              <a:rPr lang="fa-IR" sz="2800" dirty="0" smtClean="0"/>
              <a:t>کارمندان</a:t>
            </a:r>
            <a:endParaRPr lang="fa-IR" sz="2800" dirty="0"/>
          </a:p>
        </p:txBody>
      </p:sp>
      <p:sp>
        <p:nvSpPr>
          <p:cNvPr id="9" name="Rectangle 8"/>
          <p:cNvSpPr/>
          <p:nvPr/>
        </p:nvSpPr>
        <p:spPr>
          <a:xfrm>
            <a:off x="8330549" y="1331407"/>
            <a:ext cx="3416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a-IR" sz="3200" b="1" u="sng" dirty="0"/>
              <a:t>هزینه های مستقیم تولید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18655" y="4397540"/>
            <a:ext cx="791600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b="1" dirty="0"/>
              <a:t>2-تهیه مواد اولیه،ماشین آلات و ابزارمورد نیاز جهت تولید کالا یا خدمات</a:t>
            </a:r>
          </a:p>
          <a:p>
            <a:pPr algn="r"/>
            <a:endParaRPr lang="fa-I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88" y="244044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9" y="390654"/>
            <a:ext cx="261937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88" y="4316673"/>
            <a:ext cx="2420867" cy="2116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1964" y="563506"/>
            <a:ext cx="823792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u="sng" dirty="0">
                <a:cs typeface="B Titr" panose="00000700000000000000" pitchFamily="2" charset="-78"/>
              </a:rPr>
              <a:t>کارآفرین موفق برای انتخاب صحیح و درست، باید هزینه ها و درآمدهایش را محاسبه کند</a:t>
            </a:r>
            <a:endParaRPr lang="en-US" sz="2000" u="sng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960" y="2208174"/>
            <a:ext cx="913904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</a:rPr>
              <a:t>تعریف : پولی که تولید کنندگان صرف تولید میکنند هزینه های تولید نام دارد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10298" y="2898897"/>
            <a:ext cx="86243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کارآفرینان برای تولید محصول خود به صورت (کالا و خدمات) باید هزینه کند مثلا </a:t>
            </a:r>
            <a:r>
              <a:rPr lang="fa-IR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2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372" y="2531951"/>
            <a:ext cx="78703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آمد </a:t>
            </a:r>
            <a:r>
              <a:rPr lang="fa-IR" sz="3200" dirty="0"/>
              <a:t>از فروش محصول (کالا یا خدمات) بدست می آید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3343" y="3605338"/>
            <a:ext cx="78703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4000" dirty="0" smtClean="0"/>
              <a:t>  قیمت یک واحد=درآمد   </a:t>
            </a:r>
            <a:r>
              <a:rPr lang="en-US" sz="4000" dirty="0" smtClean="0"/>
              <a:t>X</a:t>
            </a:r>
            <a:r>
              <a:rPr lang="fa-IR" sz="4000" dirty="0"/>
              <a:t>کل محصول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264230" y="4953599"/>
            <a:ext cx="77615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600" dirty="0"/>
              <a:t>ســـــود یا زیان = </a:t>
            </a:r>
            <a:r>
              <a:rPr lang="fa-IR" sz="3600" dirty="0" smtClean="0"/>
              <a:t>هزینه </a:t>
            </a:r>
            <a:r>
              <a:rPr lang="fa-IR" sz="3600" dirty="0"/>
              <a:t>– </a:t>
            </a:r>
            <a:r>
              <a:rPr lang="fa-IR" sz="3600" dirty="0" smtClean="0"/>
              <a:t>درآمد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7927">
            <a:off x="334526" y="714000"/>
            <a:ext cx="2988551" cy="177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908">
            <a:off x="9064675" y="1017321"/>
            <a:ext cx="285831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2" y="424921"/>
            <a:ext cx="3810330" cy="2987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664" y="1919806"/>
            <a:ext cx="6730567" cy="1254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12" y="3567849"/>
            <a:ext cx="6624019" cy="7498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212" y="4686474"/>
            <a:ext cx="6768072" cy="1164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334965" y="3728548"/>
            <a:ext cx="3632878" cy="23155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9" name="Left Arrow 8"/>
          <p:cNvSpPr/>
          <p:nvPr/>
        </p:nvSpPr>
        <p:spPr>
          <a:xfrm>
            <a:off x="5984009" y="2215057"/>
            <a:ext cx="1887755" cy="484632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983689" y="3728548"/>
            <a:ext cx="1943141" cy="429673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983690" y="5078359"/>
            <a:ext cx="1943141" cy="484632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2664" y="914896"/>
            <a:ext cx="603169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/>
              <a:t>در رابطه با سود سه حالت وجود دارد: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54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1709</TotalTime>
  <Words>971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 Nazanin</vt:lpstr>
      <vt:lpstr>B Titr</vt:lpstr>
      <vt:lpstr>B Zar</vt:lpstr>
      <vt:lpstr>BMitra</vt:lpstr>
      <vt:lpstr>Century Gothic</vt:lpstr>
      <vt:lpstr>Times New Roman</vt:lpstr>
      <vt:lpstr>Wingdings</vt:lpstr>
      <vt:lpstr>Wingdings 3</vt:lpstr>
      <vt:lpstr>Ion Boardroom</vt:lpstr>
      <vt:lpstr>درس اول            و</vt:lpstr>
      <vt:lpstr>PowerPoint Presentation</vt:lpstr>
      <vt:lpstr> </vt:lpstr>
      <vt:lpstr>کارآفرین کیست؟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 shop</dc:creator>
  <cp:lastModifiedBy>xp shop</cp:lastModifiedBy>
  <cp:revision>137</cp:revision>
  <dcterms:created xsi:type="dcterms:W3CDTF">2020-08-22T09:55:47Z</dcterms:created>
  <dcterms:modified xsi:type="dcterms:W3CDTF">2022-11-28T20:08:10Z</dcterms:modified>
</cp:coreProperties>
</file>