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6" r:id="rId3"/>
    <p:sldId id="272" r:id="rId4"/>
    <p:sldId id="260" r:id="rId5"/>
    <p:sldId id="261" r:id="rId6"/>
    <p:sldId id="262" r:id="rId7"/>
    <p:sldId id="266" r:id="rId8"/>
    <p:sldId id="267" r:id="rId9"/>
    <p:sldId id="268" r:id="rId10"/>
    <p:sldId id="269" r:id="rId11"/>
    <p:sldId id="271" r:id="rId12"/>
    <p:sldId id="270"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3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51" d="100"/>
          <a:sy n="51" d="100"/>
        </p:scale>
        <p:origin x="190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C7707B-AD5B-43B7-A1C7-8977E92AE00C}" type="datetimeFigureOut">
              <a:rPr lang="en-US" smtClean="0"/>
              <a:t>11/28/2022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20005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C7707B-AD5B-43B7-A1C7-8977E92AE00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4186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3681379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277601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72243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218033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1092715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7707B-AD5B-43B7-A1C7-8977E92AE00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2388629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7707B-AD5B-43B7-A1C7-8977E92AE00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68642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7707B-AD5B-43B7-A1C7-8977E92AE00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325338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144990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C7707B-AD5B-43B7-A1C7-8977E92AE00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379023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C7707B-AD5B-43B7-A1C7-8977E92AE00C}"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382286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C7707B-AD5B-43B7-A1C7-8977E92AE00C}"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367241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7707B-AD5B-43B7-A1C7-8977E92AE00C}"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148857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C7707B-AD5B-43B7-A1C7-8977E92AE00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217805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C7707B-AD5B-43B7-A1C7-8977E92AE00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417539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C7707B-AD5B-43B7-A1C7-8977E92AE00C}" type="datetimeFigureOut">
              <a:rPr lang="en-US" smtClean="0"/>
              <a:t>11/28/2022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F6BBC4-79A1-4783-BD0C-5C3849C5C336}" type="slidenum">
              <a:rPr lang="en-US" smtClean="0"/>
              <a:t>‹#›</a:t>
            </a:fld>
            <a:endParaRPr lang="en-US"/>
          </a:p>
        </p:txBody>
      </p:sp>
    </p:spTree>
    <p:extLst>
      <p:ext uri="{BB962C8B-B14F-4D97-AF65-F5344CB8AC3E}">
        <p14:creationId xmlns:p14="http://schemas.microsoft.com/office/powerpoint/2010/main" val="26630188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76880" y="457200"/>
            <a:ext cx="7599680" cy="4541520"/>
          </a:xfrm>
          <a:prstGeom prst="rect">
            <a:avLst/>
          </a:prstGeom>
        </p:spPr>
      </p:pic>
      <p:sp>
        <p:nvSpPr>
          <p:cNvPr id="3" name="TextBox 2"/>
          <p:cNvSpPr txBox="1"/>
          <p:nvPr/>
        </p:nvSpPr>
        <p:spPr>
          <a:xfrm>
            <a:off x="6004560" y="5201920"/>
            <a:ext cx="2915920" cy="369332"/>
          </a:xfrm>
          <a:prstGeom prst="rect">
            <a:avLst/>
          </a:prstGeom>
          <a:noFill/>
        </p:spPr>
        <p:txBody>
          <a:bodyPr wrap="square" rtlCol="0">
            <a:spAutoFit/>
          </a:bodyPr>
          <a:lstStyle/>
          <a:p>
            <a:r>
              <a:rPr lang="fa-IR" dirty="0" smtClean="0"/>
              <a:t>درس دوم اقتصاد</a:t>
            </a:r>
            <a:endParaRPr lang="en-US" dirty="0"/>
          </a:p>
        </p:txBody>
      </p:sp>
      <p:sp>
        <p:nvSpPr>
          <p:cNvPr id="5" name="TextBox 4"/>
          <p:cNvSpPr txBox="1"/>
          <p:nvPr/>
        </p:nvSpPr>
        <p:spPr>
          <a:xfrm>
            <a:off x="8402320" y="6075680"/>
            <a:ext cx="2326640" cy="369332"/>
          </a:xfrm>
          <a:prstGeom prst="rect">
            <a:avLst/>
          </a:prstGeom>
          <a:noFill/>
        </p:spPr>
        <p:txBody>
          <a:bodyPr wrap="square" rtlCol="0">
            <a:spAutoFit/>
          </a:bodyPr>
          <a:lstStyle/>
          <a:p>
            <a:r>
              <a:rPr lang="fa-IR" dirty="0" smtClean="0"/>
              <a:t>تهیه کننده : مظفری</a:t>
            </a:r>
            <a:endParaRPr lang="en-US" dirty="0"/>
          </a:p>
        </p:txBody>
      </p:sp>
      <p:sp>
        <p:nvSpPr>
          <p:cNvPr id="6" name="TextBox 5"/>
          <p:cNvSpPr txBox="1"/>
          <p:nvPr/>
        </p:nvSpPr>
        <p:spPr>
          <a:xfrm>
            <a:off x="3332480" y="6075680"/>
            <a:ext cx="2672080" cy="369332"/>
          </a:xfrm>
          <a:prstGeom prst="rect">
            <a:avLst/>
          </a:prstGeom>
          <a:noFill/>
        </p:spPr>
        <p:txBody>
          <a:bodyPr wrap="square" rtlCol="0">
            <a:spAutoFit/>
          </a:bodyPr>
          <a:lstStyle/>
          <a:p>
            <a:r>
              <a:rPr lang="fa-IR" dirty="0" smtClean="0"/>
              <a:t>دبیرستان شاهد فضیلت</a:t>
            </a:r>
            <a:endParaRPr lang="en-US" dirty="0"/>
          </a:p>
        </p:txBody>
      </p:sp>
    </p:spTree>
    <p:extLst>
      <p:ext uri="{BB962C8B-B14F-4D97-AF65-F5344CB8AC3E}">
        <p14:creationId xmlns:p14="http://schemas.microsoft.com/office/powerpoint/2010/main" val="3845603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94800" y="823249"/>
            <a:ext cx="2468880" cy="369332"/>
          </a:xfrm>
          <a:prstGeom prst="rect">
            <a:avLst/>
          </a:prstGeom>
          <a:solidFill>
            <a:schemeClr val="bg1">
              <a:lumMod val="85000"/>
            </a:schemeClr>
          </a:solidFill>
        </p:spPr>
        <p:txBody>
          <a:bodyPr wrap="square">
            <a:spAutoFit/>
          </a:bodyPr>
          <a:lstStyle/>
          <a:p>
            <a:r>
              <a:rPr lang="fa-IR" b="1" dirty="0" smtClean="0">
                <a:solidFill>
                  <a:schemeClr val="accent5">
                    <a:lumMod val="75000"/>
                  </a:schemeClr>
                </a:solidFill>
              </a:rPr>
              <a:t>نوع سوم: تعاونی ها</a:t>
            </a:r>
            <a:endParaRPr lang="en-US" b="1" dirty="0">
              <a:solidFill>
                <a:schemeClr val="accent5">
                  <a:lumMod val="75000"/>
                </a:schemeClr>
              </a:solidFill>
            </a:endParaRPr>
          </a:p>
        </p:txBody>
      </p:sp>
      <p:sp>
        <p:nvSpPr>
          <p:cNvPr id="3" name="Rectangle 2"/>
          <p:cNvSpPr/>
          <p:nvPr/>
        </p:nvSpPr>
        <p:spPr>
          <a:xfrm>
            <a:off x="1381760" y="1886010"/>
            <a:ext cx="10414000" cy="923330"/>
          </a:xfrm>
          <a:prstGeom prst="rect">
            <a:avLst/>
          </a:prstGeom>
        </p:spPr>
        <p:txBody>
          <a:bodyPr wrap="square">
            <a:spAutoFit/>
          </a:bodyPr>
          <a:lstStyle/>
          <a:p>
            <a:pPr algn="r"/>
            <a:r>
              <a:rPr lang="fa-IR" dirty="0" smtClean="0"/>
              <a:t>هدف از تشكيل تعاوني ها چيست؟</a:t>
            </a:r>
          </a:p>
          <a:p>
            <a:pPr algn="r"/>
            <a:r>
              <a:rPr lang="fa-IR" dirty="0" smtClean="0"/>
              <a:t>تعاونی کسب وکاری است که با هدف تأمين نيازمندی های اعضا تشکيل می شود و به بهبود وضعيت اقتصادی آنها کمک می کند.</a:t>
            </a:r>
            <a:endParaRPr lang="en-US" dirty="0"/>
          </a:p>
        </p:txBody>
      </p:sp>
      <p:sp>
        <p:nvSpPr>
          <p:cNvPr id="4" name="Rectangle 3"/>
          <p:cNvSpPr/>
          <p:nvPr/>
        </p:nvSpPr>
        <p:spPr>
          <a:xfrm>
            <a:off x="1381760" y="3502769"/>
            <a:ext cx="10281920" cy="1477328"/>
          </a:xfrm>
          <a:prstGeom prst="rect">
            <a:avLst/>
          </a:prstGeom>
        </p:spPr>
        <p:txBody>
          <a:bodyPr wrap="square">
            <a:spAutoFit/>
          </a:bodyPr>
          <a:lstStyle/>
          <a:p>
            <a:pPr algn="r"/>
            <a:r>
              <a:rPr lang="fa-IR" dirty="0">
                <a:solidFill>
                  <a:srgbClr val="000000"/>
                </a:solidFill>
                <a:latin typeface="Arial" panose="020B0604020202020204" pitchFamily="34" charset="0"/>
              </a:rPr>
              <a:t>تعدادی توليدکننده جهت بهره مندی از مزايای فعاليت های اقتصادی با مقياس بزرگ، گرد </a:t>
            </a:r>
            <a:r>
              <a:rPr lang="fa-IR" dirty="0" smtClean="0">
                <a:solidFill>
                  <a:srgbClr val="000000"/>
                </a:solidFill>
                <a:latin typeface="Arial" panose="020B0604020202020204" pitchFamily="34" charset="0"/>
              </a:rPr>
              <a:t>هم می آیند.</a:t>
            </a:r>
            <a:r>
              <a:rPr lang="fa-IR" dirty="0">
                <a:solidFill>
                  <a:srgbClr val="000000"/>
                </a:solidFill>
                <a:latin typeface="Arial" panose="020B0604020202020204" pitchFamily="34" charset="0"/>
              </a:rPr>
              <a:t/>
            </a:r>
            <a:br>
              <a:rPr lang="fa-IR" dirty="0">
                <a:solidFill>
                  <a:srgbClr val="000000"/>
                </a:solidFill>
                <a:latin typeface="Arial" panose="020B0604020202020204" pitchFamily="34" charset="0"/>
              </a:rPr>
            </a:br>
            <a:r>
              <a:rPr lang="fa-IR" dirty="0">
                <a:solidFill>
                  <a:srgbClr val="000000"/>
                </a:solidFill>
                <a:latin typeface="Arial" panose="020B0604020202020204" pitchFamily="34" charset="0"/>
              </a:rPr>
              <a:t>با اقدامات جمعی منفعت خود را </a:t>
            </a:r>
            <a:r>
              <a:rPr lang="fa-IR" dirty="0" smtClean="0">
                <a:solidFill>
                  <a:srgbClr val="000000"/>
                </a:solidFill>
                <a:latin typeface="Arial" panose="020B0604020202020204" pitchFamily="34" charset="0"/>
              </a:rPr>
              <a:t>بيشتر </a:t>
            </a:r>
            <a:r>
              <a:rPr lang="fa-IR" dirty="0">
                <a:solidFill>
                  <a:srgbClr val="000000"/>
                </a:solidFill>
                <a:latin typeface="Arial" panose="020B0604020202020204" pitchFamily="34" charset="0"/>
              </a:rPr>
              <a:t>می کنند؛</a:t>
            </a:r>
            <a:br>
              <a:rPr lang="fa-IR" dirty="0">
                <a:solidFill>
                  <a:srgbClr val="000000"/>
                </a:solidFill>
                <a:latin typeface="Arial" panose="020B0604020202020204" pitchFamily="34" charset="0"/>
              </a:rPr>
            </a:br>
            <a:r>
              <a:rPr lang="fa-IR" dirty="0">
                <a:solidFill>
                  <a:srgbClr val="000000"/>
                </a:solidFill>
                <a:latin typeface="Arial" panose="020B0604020202020204" pitchFamily="34" charset="0"/>
              </a:rPr>
              <a:t>مثال : </a:t>
            </a:r>
            <a:r>
              <a:rPr lang="fa-IR" dirty="0">
                <a:solidFill>
                  <a:srgbClr val="C55A11"/>
                </a:solidFill>
                <a:latin typeface="Arial" panose="020B0604020202020204" pitchFamily="34" charset="0"/>
              </a:rPr>
              <a:t>تعاونی کشاورزی </a:t>
            </a:r>
            <a:r>
              <a:rPr lang="fa-IR" dirty="0">
                <a:solidFill>
                  <a:srgbClr val="000000"/>
                </a:solidFill>
                <a:latin typeface="Arial" panose="020B0604020202020204" pitchFamily="34" charset="0"/>
              </a:rPr>
              <a:t>را عده ای از کشاورزان تشکيل می دهند تا برای تهيۀ بذر مرغوب و</a:t>
            </a:r>
            <a:br>
              <a:rPr lang="fa-IR" dirty="0">
                <a:solidFill>
                  <a:srgbClr val="000000"/>
                </a:solidFill>
                <a:latin typeface="Arial" panose="020B0604020202020204" pitchFamily="34" charset="0"/>
              </a:rPr>
            </a:br>
            <a:r>
              <a:rPr lang="fa-IR" dirty="0">
                <a:solidFill>
                  <a:srgbClr val="000000"/>
                </a:solidFill>
                <a:latin typeface="Arial" panose="020B0604020202020204" pitchFamily="34" charset="0"/>
              </a:rPr>
              <a:t>تهيۀ سموم و کود و نيز امکان بازاريابی، تبليغات جمعی و ايجاد زنجيرۀ توزيع به آنها </a:t>
            </a:r>
            <a:r>
              <a:rPr lang="fa-IR" dirty="0" smtClean="0">
                <a:solidFill>
                  <a:srgbClr val="000000"/>
                </a:solidFill>
                <a:latin typeface="Arial" panose="020B0604020202020204" pitchFamily="34" charset="0"/>
              </a:rPr>
              <a:t>کمک کند.</a:t>
            </a:r>
            <a:r>
              <a:rPr lang="fa-IR" dirty="0" smtClean="0"/>
              <a:t/>
            </a:r>
            <a:br>
              <a:rPr lang="fa-IR" dirty="0" smtClean="0"/>
            </a:br>
            <a:endParaRPr lang="en-US" dirty="0"/>
          </a:p>
        </p:txBody>
      </p:sp>
      <p:sp>
        <p:nvSpPr>
          <p:cNvPr id="5" name="Rectangle 4"/>
          <p:cNvSpPr/>
          <p:nvPr/>
        </p:nvSpPr>
        <p:spPr>
          <a:xfrm>
            <a:off x="9194800" y="2939334"/>
            <a:ext cx="1879600" cy="373492"/>
          </a:xfrm>
          <a:prstGeom prst="rect">
            <a:avLst/>
          </a:prstGeom>
          <a:solidFill>
            <a:schemeClr val="bg1">
              <a:lumMod val="50000"/>
            </a:schemeClr>
          </a:solidFill>
        </p:spPr>
        <p:txBody>
          <a:bodyPr wrap="square">
            <a:spAutoFit/>
          </a:bodyPr>
          <a:lstStyle/>
          <a:p>
            <a:pPr algn="ctr"/>
            <a:r>
              <a:rPr lang="fa-IR" b="1" dirty="0" smtClean="0">
                <a:solidFill>
                  <a:srgbClr val="C00000"/>
                </a:solidFill>
              </a:rPr>
              <a:t>تعاونی</a:t>
            </a:r>
            <a:r>
              <a:rPr lang="fa-IR" dirty="0" smtClean="0">
                <a:solidFill>
                  <a:srgbClr val="C00000"/>
                </a:solidFill>
              </a:rPr>
              <a:t> تولید</a:t>
            </a:r>
            <a:endParaRPr lang="en-US" dirty="0">
              <a:solidFill>
                <a:srgbClr val="C00000"/>
              </a:solidFill>
            </a:endParaRPr>
          </a:p>
        </p:txBody>
      </p:sp>
      <p:sp>
        <p:nvSpPr>
          <p:cNvPr id="6" name="Rectangle 5"/>
          <p:cNvSpPr/>
          <p:nvPr/>
        </p:nvSpPr>
        <p:spPr>
          <a:xfrm>
            <a:off x="1600200" y="5021782"/>
            <a:ext cx="10195560" cy="1477328"/>
          </a:xfrm>
          <a:prstGeom prst="rect">
            <a:avLst/>
          </a:prstGeom>
        </p:spPr>
        <p:txBody>
          <a:bodyPr wrap="square">
            <a:spAutoFit/>
          </a:bodyPr>
          <a:lstStyle/>
          <a:p>
            <a:pPr algn="r"/>
            <a:r>
              <a:rPr lang="fa-IR" dirty="0" smtClean="0">
                <a:solidFill>
                  <a:srgbClr val="C00000"/>
                </a:solidFill>
              </a:rPr>
              <a:t>نحوه اداره شركت هاي تعاوني چگونه است؟</a:t>
            </a:r>
          </a:p>
          <a:p>
            <a:pPr algn="r"/>
            <a:r>
              <a:rPr lang="fa-IR" u="sng" dirty="0" smtClean="0"/>
              <a:t>(تفاوت شرکت تعاونی با سایر شرکتها)</a:t>
            </a:r>
          </a:p>
          <a:p>
            <a:pPr algn="r"/>
            <a:r>
              <a:rPr lang="fa-IR" u="sng" dirty="0" smtClean="0"/>
              <a:t>نحوه </a:t>
            </a:r>
            <a:r>
              <a:rPr lang="fa-IR" u="sng" dirty="0" smtClean="0"/>
              <a:t>اداره آنها براساس هر نفر، یک رأی است؛ </a:t>
            </a:r>
            <a:r>
              <a:rPr lang="fa-IR" dirty="0" smtClean="0"/>
              <a:t>یعنی هر کدام از اعضا صرف نظر از اینکه چقدر از سرمایه تعاونی را تأمین کرده باشد، </a:t>
            </a:r>
            <a:r>
              <a:rPr lang="fa-IR" u="sng" dirty="0" smtClean="0"/>
              <a:t>یک رأی خواهد داشت</a:t>
            </a:r>
            <a:r>
              <a:rPr lang="fa-IR" dirty="0" smtClean="0"/>
              <a:t>. </a:t>
            </a:r>
            <a:endParaRPr lang="fa-IR" dirty="0" smtClean="0"/>
          </a:p>
          <a:p>
            <a:pPr algn="r"/>
            <a:r>
              <a:rPr lang="fa-IR" dirty="0" smtClean="0"/>
              <a:t>اما </a:t>
            </a:r>
            <a:r>
              <a:rPr lang="fa-IR" dirty="0" smtClean="0"/>
              <a:t>توزیع سود احتمالی در پایان دوره به نسبت سرمایه هر عضو است.</a:t>
            </a:r>
          </a:p>
        </p:txBody>
      </p:sp>
      <p:pic>
        <p:nvPicPr>
          <p:cNvPr id="7" name="Picture 6"/>
          <p:cNvPicPr>
            <a:picLocks noChangeAspect="1"/>
          </p:cNvPicPr>
          <p:nvPr/>
        </p:nvPicPr>
        <p:blipFill>
          <a:blip r:embed="rId2"/>
          <a:stretch>
            <a:fillRect/>
          </a:stretch>
        </p:blipFill>
        <p:spPr>
          <a:xfrm>
            <a:off x="1620126" y="157939"/>
            <a:ext cx="2628900" cy="1733550"/>
          </a:xfrm>
          <a:prstGeom prst="rect">
            <a:avLst/>
          </a:prstGeom>
        </p:spPr>
      </p:pic>
      <p:pic>
        <p:nvPicPr>
          <p:cNvPr id="8" name="Picture 7"/>
          <p:cNvPicPr>
            <a:picLocks noChangeAspect="1"/>
          </p:cNvPicPr>
          <p:nvPr/>
        </p:nvPicPr>
        <p:blipFill>
          <a:blip r:embed="rId3"/>
          <a:stretch>
            <a:fillRect/>
          </a:stretch>
        </p:blipFill>
        <p:spPr>
          <a:xfrm>
            <a:off x="6239154" y="364731"/>
            <a:ext cx="2334970" cy="1286367"/>
          </a:xfrm>
          <a:prstGeom prst="rect">
            <a:avLst/>
          </a:prstGeom>
        </p:spPr>
      </p:pic>
    </p:spTree>
    <p:extLst>
      <p:ext uri="{BB962C8B-B14F-4D97-AF65-F5344CB8AC3E}">
        <p14:creationId xmlns:p14="http://schemas.microsoft.com/office/powerpoint/2010/main" val="323465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9373" y="824210"/>
            <a:ext cx="4655442" cy="369332"/>
          </a:xfrm>
          <a:prstGeom prst="rect">
            <a:avLst/>
          </a:prstGeom>
          <a:solidFill>
            <a:srgbClr val="92D050"/>
          </a:solidFill>
        </p:spPr>
        <p:txBody>
          <a:bodyPr wrap="none">
            <a:spAutoFit/>
          </a:bodyPr>
          <a:lstStyle/>
          <a:p>
            <a:r>
              <a:rPr lang="fa-IR" b="1" dirty="0" smtClean="0"/>
              <a:t>نوع چهارم: مؤسسات غيرانتفاعی و خيريه</a:t>
            </a:r>
            <a:endParaRPr lang="en-US" b="1" dirty="0"/>
          </a:p>
        </p:txBody>
      </p:sp>
      <p:sp>
        <p:nvSpPr>
          <p:cNvPr id="3" name="Rectangle 2"/>
          <p:cNvSpPr/>
          <p:nvPr/>
        </p:nvSpPr>
        <p:spPr>
          <a:xfrm>
            <a:off x="1432560" y="1997839"/>
            <a:ext cx="9819618" cy="2215991"/>
          </a:xfrm>
          <a:prstGeom prst="rect">
            <a:avLst/>
          </a:prstGeom>
        </p:spPr>
        <p:txBody>
          <a:bodyPr wrap="square">
            <a:spAutoFit/>
          </a:bodyPr>
          <a:lstStyle/>
          <a:p>
            <a:pPr algn="r"/>
            <a:r>
              <a:rPr lang="fa-IR" dirty="0" smtClean="0"/>
              <a:t>یکی از انواع شرکت ها، مؤسسات غيرانتفاعی و خيريه هستند.</a:t>
            </a:r>
          </a:p>
          <a:p>
            <a:r>
              <a:rPr lang="fa-IR" dirty="0" smtClean="0"/>
              <a:t>.</a:t>
            </a:r>
          </a:p>
          <a:p>
            <a:pPr algn="r"/>
            <a:r>
              <a:rPr lang="fa-IR" dirty="0" smtClean="0"/>
              <a:t>يک مؤسسه غيرانتفاعی نهادی قانونی است که برای انجام </a:t>
            </a:r>
            <a:r>
              <a:rPr lang="fa-IR" sz="2400" u="sng" dirty="0" smtClean="0"/>
              <a:t>مأموريتی </a:t>
            </a:r>
            <a:r>
              <a:rPr lang="fa-IR" sz="2400" u="sng" dirty="0" smtClean="0">
                <a:solidFill>
                  <a:srgbClr val="C00000"/>
                </a:solidFill>
              </a:rPr>
              <a:t>غيرسودآور، </a:t>
            </a:r>
            <a:r>
              <a:rPr lang="fa-IR" dirty="0" smtClean="0"/>
              <a:t>يعنی با هدفی غيرتجاری شکل گرفته است.</a:t>
            </a:r>
          </a:p>
          <a:p>
            <a:pPr algn="r"/>
            <a:r>
              <a:rPr lang="fa-IR" dirty="0" smtClean="0"/>
              <a:t>اين مأموريت ها اغلب </a:t>
            </a:r>
            <a:r>
              <a:rPr lang="fa-IR" dirty="0" smtClean="0">
                <a:solidFill>
                  <a:srgbClr val="C00000"/>
                </a:solidFill>
              </a:rPr>
              <a:t>زمينه هايی </a:t>
            </a:r>
            <a:r>
              <a:rPr lang="fa-IR" sz="2400" u="sng" dirty="0" smtClean="0">
                <a:solidFill>
                  <a:srgbClr val="C00000"/>
                </a:solidFill>
              </a:rPr>
              <a:t>انسانی</a:t>
            </a:r>
            <a:r>
              <a:rPr lang="fa-IR" sz="2400" dirty="0" smtClean="0">
                <a:solidFill>
                  <a:srgbClr val="C00000"/>
                </a:solidFill>
              </a:rPr>
              <a:t> و </a:t>
            </a:r>
            <a:r>
              <a:rPr lang="fa-IR" sz="2400" u="sng" dirty="0" smtClean="0">
                <a:solidFill>
                  <a:srgbClr val="C00000"/>
                </a:solidFill>
              </a:rPr>
              <a:t>اجتماعی</a:t>
            </a:r>
            <a:r>
              <a:rPr lang="fa-IR" sz="2400" dirty="0" smtClean="0">
                <a:solidFill>
                  <a:srgbClr val="C00000"/>
                </a:solidFill>
              </a:rPr>
              <a:t> دارند</a:t>
            </a:r>
            <a:r>
              <a:rPr lang="fa-IR" dirty="0" smtClean="0"/>
              <a:t>؛ مانند امور خيريه، آموزش، توسعۀ علمی و دينی، بهداشت و سلامت</a:t>
            </a:r>
          </a:p>
          <a:p>
            <a:pPr algn="r"/>
            <a:r>
              <a:rPr lang="fa-IR" dirty="0" smtClean="0"/>
              <a:t>و... . </a:t>
            </a:r>
            <a:r>
              <a:rPr lang="fa-IR" dirty="0" smtClean="0">
                <a:solidFill>
                  <a:srgbClr val="C00000"/>
                </a:solidFill>
              </a:rPr>
              <a:t>محدودة عمل آنها گاهی محلی و گاهی ملی و حتی جهانی </a:t>
            </a:r>
            <a:r>
              <a:rPr lang="fa-IR" dirty="0" smtClean="0"/>
              <a:t>است</a:t>
            </a:r>
            <a:endParaRPr lang="en-US" dirty="0"/>
          </a:p>
        </p:txBody>
      </p:sp>
      <p:pic>
        <p:nvPicPr>
          <p:cNvPr id="5" name="Picture 4"/>
          <p:cNvPicPr>
            <a:picLocks noChangeAspect="1"/>
          </p:cNvPicPr>
          <p:nvPr/>
        </p:nvPicPr>
        <p:blipFill>
          <a:blip r:embed="rId2"/>
          <a:stretch>
            <a:fillRect/>
          </a:stretch>
        </p:blipFill>
        <p:spPr>
          <a:xfrm>
            <a:off x="1909444" y="307717"/>
            <a:ext cx="2581275" cy="1771650"/>
          </a:xfrm>
          <a:prstGeom prst="rect">
            <a:avLst/>
          </a:prstGeom>
        </p:spPr>
      </p:pic>
      <p:pic>
        <p:nvPicPr>
          <p:cNvPr id="6" name="Picture 5"/>
          <p:cNvPicPr>
            <a:picLocks noChangeAspect="1"/>
          </p:cNvPicPr>
          <p:nvPr/>
        </p:nvPicPr>
        <p:blipFill>
          <a:blip r:embed="rId3"/>
          <a:stretch>
            <a:fillRect/>
          </a:stretch>
        </p:blipFill>
        <p:spPr>
          <a:xfrm>
            <a:off x="8217406" y="4647565"/>
            <a:ext cx="2619375" cy="1743075"/>
          </a:xfrm>
          <a:prstGeom prst="rect">
            <a:avLst/>
          </a:prstGeom>
        </p:spPr>
      </p:pic>
      <p:pic>
        <p:nvPicPr>
          <p:cNvPr id="10" name="Picture 9"/>
          <p:cNvPicPr>
            <a:picLocks noChangeAspect="1"/>
          </p:cNvPicPr>
          <p:nvPr/>
        </p:nvPicPr>
        <p:blipFill>
          <a:blip r:embed="rId4"/>
          <a:stretch>
            <a:fillRect/>
          </a:stretch>
        </p:blipFill>
        <p:spPr>
          <a:xfrm>
            <a:off x="2529840" y="4356100"/>
            <a:ext cx="3527741" cy="2034540"/>
          </a:xfrm>
          <a:prstGeom prst="rect">
            <a:avLst/>
          </a:prstGeom>
        </p:spPr>
      </p:pic>
    </p:spTree>
    <p:extLst>
      <p:ext uri="{BB962C8B-B14F-4D97-AF65-F5344CB8AC3E}">
        <p14:creationId xmlns:p14="http://schemas.microsoft.com/office/powerpoint/2010/main" val="5606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4640" y="1209040"/>
            <a:ext cx="8067040" cy="2924138"/>
          </a:xfrm>
          <a:prstGeom prst="rect">
            <a:avLst/>
          </a:prstGeom>
        </p:spPr>
      </p:pic>
    </p:spTree>
    <p:extLst>
      <p:ext uri="{BB962C8B-B14F-4D97-AF65-F5344CB8AC3E}">
        <p14:creationId xmlns:p14="http://schemas.microsoft.com/office/powerpoint/2010/main" val="2999823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5840" y="518160"/>
            <a:ext cx="9316720" cy="5831840"/>
          </a:xfrm>
          <a:prstGeom prst="rect">
            <a:avLst/>
          </a:prstGeom>
        </p:spPr>
      </p:pic>
    </p:spTree>
    <p:extLst>
      <p:ext uri="{BB962C8B-B14F-4D97-AF65-F5344CB8AC3E}">
        <p14:creationId xmlns:p14="http://schemas.microsoft.com/office/powerpoint/2010/main" val="2071214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53920" y="350203"/>
            <a:ext cx="9641840" cy="2387600"/>
          </a:xfrm>
        </p:spPr>
        <p:txBody>
          <a:bodyPr>
            <a:normAutofit/>
          </a:bodyPr>
          <a:lstStyle/>
          <a:p>
            <a:r>
              <a:rPr lang="fa-IR" sz="2800" dirty="0" smtClean="0"/>
              <a:t>(فصل ا ّول) </a:t>
            </a:r>
            <a:r>
              <a:rPr lang="en-US" sz="2800" dirty="0" smtClean="0"/>
              <a:t/>
            </a:r>
            <a:br>
              <a:rPr lang="en-US" sz="2800" dirty="0" smtClean="0"/>
            </a:br>
            <a:r>
              <a:rPr lang="fa-IR" sz="2800" dirty="0" smtClean="0"/>
              <a:t> </a:t>
            </a:r>
            <a:r>
              <a:rPr lang="fa-IR" sz="2800" b="1" dirty="0" smtClean="0">
                <a:solidFill>
                  <a:schemeClr val="accent1">
                    <a:lumMod val="75000"/>
                  </a:schemeClr>
                </a:solidFill>
              </a:rPr>
              <a:t>اصول انتخاب در کسب و کار</a:t>
            </a:r>
            <a:br>
              <a:rPr lang="fa-IR" sz="2800" b="1" dirty="0" smtClean="0">
                <a:solidFill>
                  <a:schemeClr val="accent1">
                    <a:lumMod val="75000"/>
                  </a:schemeClr>
                </a:solidFill>
              </a:rPr>
            </a:br>
            <a:endParaRPr lang="en-US" sz="2800" b="1" dirty="0">
              <a:solidFill>
                <a:schemeClr val="accent1">
                  <a:lumMod val="75000"/>
                </a:schemeClr>
              </a:solidFill>
            </a:endParaRPr>
          </a:p>
        </p:txBody>
      </p:sp>
      <p:sp>
        <p:nvSpPr>
          <p:cNvPr id="5" name="Subtitle 4"/>
          <p:cNvSpPr>
            <a:spLocks noGrp="1"/>
          </p:cNvSpPr>
          <p:nvPr>
            <p:ph type="subTitle" idx="1"/>
          </p:nvPr>
        </p:nvSpPr>
        <p:spPr>
          <a:xfrm>
            <a:off x="-1270000" y="3642678"/>
            <a:ext cx="9916160" cy="827722"/>
          </a:xfrm>
        </p:spPr>
        <p:txBody>
          <a:bodyPr>
            <a:noAutofit/>
          </a:bodyPr>
          <a:lstStyle/>
          <a:p>
            <a:r>
              <a:rPr lang="fa-IR" sz="2800" b="1" dirty="0">
                <a:solidFill>
                  <a:schemeClr val="accent6">
                    <a:lumMod val="50000"/>
                  </a:schemeClr>
                </a:solidFill>
              </a:rPr>
              <a:t>درس دوم </a:t>
            </a:r>
            <a:endParaRPr lang="fa-IR" sz="2800" b="1" dirty="0" smtClean="0">
              <a:solidFill>
                <a:schemeClr val="accent6">
                  <a:lumMod val="50000"/>
                </a:schemeClr>
              </a:solidFill>
            </a:endParaRPr>
          </a:p>
          <a:p>
            <a:endParaRPr lang="fa-IR" sz="2800" b="1" dirty="0"/>
          </a:p>
          <a:p>
            <a:r>
              <a:rPr lang="fa-IR" sz="2800" b="1" dirty="0" smtClean="0"/>
              <a:t>انتخاب </a:t>
            </a:r>
            <a:r>
              <a:rPr lang="fa-IR" sz="2800" b="1" dirty="0"/>
              <a:t>نوع کسب و کار</a:t>
            </a:r>
            <a:r>
              <a:rPr lang="fa-IR" sz="2800" dirty="0" smtClean="0"/>
              <a:t> </a:t>
            </a:r>
            <a:br>
              <a:rPr lang="fa-IR" sz="2800" dirty="0" smtClean="0"/>
            </a:br>
            <a:endParaRPr lang="en-US" sz="2800" dirty="0"/>
          </a:p>
        </p:txBody>
      </p:sp>
      <p:pic>
        <p:nvPicPr>
          <p:cNvPr id="6" name="Picture 5"/>
          <p:cNvPicPr>
            <a:picLocks noChangeAspect="1"/>
          </p:cNvPicPr>
          <p:nvPr/>
        </p:nvPicPr>
        <p:blipFill>
          <a:blip r:embed="rId2"/>
          <a:stretch>
            <a:fillRect/>
          </a:stretch>
        </p:blipFill>
        <p:spPr>
          <a:xfrm>
            <a:off x="2042160" y="457200"/>
            <a:ext cx="3726815" cy="2427923"/>
          </a:xfrm>
          <a:prstGeom prst="rect">
            <a:avLst/>
          </a:prstGeom>
        </p:spPr>
      </p:pic>
    </p:spTree>
    <p:extLst>
      <p:ext uri="{BB962C8B-B14F-4D97-AF65-F5344CB8AC3E}">
        <p14:creationId xmlns:p14="http://schemas.microsoft.com/office/powerpoint/2010/main" val="1054301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876" y="4627697"/>
            <a:ext cx="10162904" cy="2110382"/>
          </a:xfrm>
        </p:spPr>
        <p:txBody>
          <a:bodyPr>
            <a:normAutofit fontScale="90000"/>
          </a:bodyPr>
          <a:lstStyle/>
          <a:p>
            <a:pPr algn="ctr">
              <a:lnSpc>
                <a:spcPct val="200000"/>
              </a:lnSpc>
            </a:pPr>
            <a:r>
              <a:rPr lang="en-US" sz="2700" b="1" dirty="0" smtClean="0">
                <a:solidFill>
                  <a:srgbClr val="0070C0"/>
                </a:solidFill>
                <a:cs typeface="B Titr" panose="00000700000000000000" pitchFamily="2" charset="-78"/>
              </a:rPr>
              <a:t>  </a:t>
            </a:r>
            <a:r>
              <a:rPr lang="fa-IR" sz="2700" b="1" dirty="0" smtClean="0">
                <a:solidFill>
                  <a:srgbClr val="0070C0"/>
                </a:solidFill>
                <a:cs typeface="B Titr" panose="00000700000000000000" pitchFamily="2" charset="-78"/>
              </a:rPr>
              <a:t>کدام </a:t>
            </a:r>
            <a:r>
              <a:rPr lang="fa-IR" sz="2700" b="1" dirty="0" smtClean="0">
                <a:solidFill>
                  <a:srgbClr val="0070C0"/>
                </a:solidFill>
                <a:cs typeface="B Titr" panose="00000700000000000000" pitchFamily="2" charset="-78"/>
              </a:rPr>
              <a:t>کسب و </a:t>
            </a:r>
            <a:r>
              <a:rPr lang="fa-IR" sz="2700" b="1" dirty="0" smtClean="0">
                <a:solidFill>
                  <a:srgbClr val="0070C0"/>
                </a:solidFill>
                <a:cs typeface="B Titr" panose="00000700000000000000" pitchFamily="2" charset="-78"/>
              </a:rPr>
              <a:t>کار</a:t>
            </a:r>
            <a:r>
              <a:rPr lang="fa-IR" sz="1800" b="1" dirty="0">
                <a:cs typeface="B Titr" panose="00000700000000000000" pitchFamily="2" charset="-78"/>
              </a:rPr>
              <a:t/>
            </a:r>
            <a:br>
              <a:rPr lang="fa-IR" sz="1800" b="1" dirty="0">
                <a:cs typeface="B Titr" panose="00000700000000000000" pitchFamily="2" charset="-78"/>
              </a:rPr>
            </a:br>
            <a:r>
              <a:rPr lang="fa-IR" sz="1800" b="1" u="sng" dirty="0" smtClean="0">
                <a:solidFill>
                  <a:srgbClr val="FF0000"/>
                </a:solidFill>
                <a:cs typeface="B Titr" panose="00000700000000000000" pitchFamily="2" charset="-78"/>
              </a:rPr>
              <a:t/>
            </a:r>
            <a:br>
              <a:rPr lang="fa-IR" sz="1800" b="1" u="sng" dirty="0" smtClean="0">
                <a:solidFill>
                  <a:srgbClr val="FF0000"/>
                </a:solidFill>
                <a:cs typeface="B Titr" panose="00000700000000000000" pitchFamily="2" charset="-78"/>
              </a:rPr>
            </a:br>
            <a:r>
              <a:rPr lang="fa-IR" sz="1800" b="1" dirty="0" smtClean="0">
                <a:cs typeface="B Titr" panose="00000700000000000000" pitchFamily="2" charset="-78"/>
              </a:rPr>
              <a:t>اگر </a:t>
            </a:r>
            <a:r>
              <a:rPr lang="fa-IR" sz="1800" b="1" dirty="0">
                <a:cs typeface="B Titr" panose="00000700000000000000" pitchFamily="2" charset="-78"/>
              </a:rPr>
              <a:t>بخواهیم به صورت کلی تفاوت مفهومی شکل های مختلف کسب و کار را درک کنیم، باید </a:t>
            </a:r>
            <a:r>
              <a:rPr lang="fa-IR" sz="1800" b="1" dirty="0" smtClean="0">
                <a:cs typeface="B Titr" panose="00000700000000000000" pitchFamily="2" charset="-78"/>
              </a:rPr>
              <a:t/>
            </a:r>
            <a:br>
              <a:rPr lang="fa-IR" sz="1800" b="1" dirty="0" smtClean="0">
                <a:cs typeface="B Titr" panose="00000700000000000000" pitchFamily="2" charset="-78"/>
              </a:rPr>
            </a:br>
            <a:r>
              <a:rPr lang="fa-IR" sz="1800" b="1" dirty="0" smtClean="0">
                <a:cs typeface="B Titr" panose="00000700000000000000" pitchFamily="2" charset="-78"/>
              </a:rPr>
              <a:t>تنها </a:t>
            </a:r>
            <a:r>
              <a:rPr lang="fa-IR" sz="1800" b="1" dirty="0">
                <a:cs typeface="B Titr" panose="00000700000000000000" pitchFamily="2" charset="-78"/>
              </a:rPr>
              <a:t>به این سؤال پاسخ بدهیم که مالک محصول یا کالای </a:t>
            </a:r>
            <a:r>
              <a:rPr lang="fa-IR" sz="1800" b="1" dirty="0" smtClean="0">
                <a:cs typeface="B Titr" panose="00000700000000000000" pitchFamily="2" charset="-78"/>
              </a:rPr>
              <a:t>(نهایی) </a:t>
            </a:r>
            <a:r>
              <a:rPr lang="fa-IR" sz="1800" b="1" dirty="0">
                <a:cs typeface="B Titr" panose="00000700000000000000" pitchFamily="2" charset="-78"/>
              </a:rPr>
              <a:t>که به مشتری عرضه می شود، کیست؟ یک نفر یا چند نفر و چگونه؟ همین سؤال ساده و پاسخ آن، بیانگر مفهومی است به نام سازمان تولید. با مشخص شدن این مفهوم ،به انواع کسب و کار از منظر سازمان تولید می پردازیم</a:t>
            </a:r>
            <a:r>
              <a:rPr lang="fa-IR" sz="1800" dirty="0">
                <a:cs typeface="B Titr" panose="00000700000000000000" pitchFamily="2" charset="-78"/>
              </a:rPr>
              <a:t>.</a:t>
            </a:r>
            <a:r>
              <a:rPr lang="fa-IR" sz="1800" dirty="0"/>
              <a:t/>
            </a:r>
            <a:br>
              <a:rPr lang="fa-IR" sz="1800" dirty="0"/>
            </a:br>
            <a:endParaRPr lang="en-US" sz="1800" dirty="0"/>
          </a:p>
        </p:txBody>
      </p:sp>
      <p:sp>
        <p:nvSpPr>
          <p:cNvPr id="3" name="Text Placeholder 2"/>
          <p:cNvSpPr>
            <a:spLocks noGrp="1"/>
          </p:cNvSpPr>
          <p:nvPr>
            <p:ph type="body" idx="1"/>
          </p:nvPr>
        </p:nvSpPr>
        <p:spPr>
          <a:xfrm>
            <a:off x="2317204" y="279664"/>
            <a:ext cx="9240249" cy="2817219"/>
          </a:xfrm>
        </p:spPr>
        <p:txBody>
          <a:bodyPr>
            <a:noAutofit/>
          </a:bodyPr>
          <a:lstStyle/>
          <a:p>
            <a:pPr>
              <a:lnSpc>
                <a:spcPct val="150000"/>
              </a:lnSpc>
            </a:pPr>
            <a:r>
              <a:rPr lang="fa-IR" sz="1800" b="1" dirty="0">
                <a:solidFill>
                  <a:schemeClr val="accent1">
                    <a:lumMod val="50000"/>
                  </a:schemeClr>
                </a:solidFill>
                <a:cs typeface="B Titr" panose="00000700000000000000" pitchFamily="2" charset="-78"/>
              </a:rPr>
              <a:t>نقشه راه</a:t>
            </a:r>
            <a:r>
              <a:rPr lang="fa-IR" sz="1800" b="1" dirty="0">
                <a:cs typeface="B Titr" panose="00000700000000000000" pitchFamily="2" charset="-78"/>
              </a:rPr>
              <a:t/>
            </a:r>
            <a:br>
              <a:rPr lang="fa-IR" sz="1800" b="1" dirty="0">
                <a:cs typeface="B Titr" panose="00000700000000000000" pitchFamily="2" charset="-78"/>
              </a:rPr>
            </a:br>
            <a:r>
              <a:rPr lang="fa-IR" sz="1800" b="1" dirty="0">
                <a:cs typeface="B Titr" panose="00000700000000000000" pitchFamily="2" charset="-78"/>
              </a:rPr>
              <a:t>بسیار روشن است که پیش از شکل گیری یک کسب و کار جدید، کارفرما به این فکر کند که به تنهایی دست به اقدام بزند یا اینکه با فرد دیگری شراکت کند یا حتی کار جدید را عام المنفعه انجام دهد. ما در این درس به دنبال آن هستیم که انواع روش های شروع کسب و کار را از این منظر </a:t>
            </a:r>
            <a:r>
              <a:rPr lang="fa-IR" sz="1800" b="1" dirty="0" smtClean="0">
                <a:cs typeface="B Titr" panose="00000700000000000000" pitchFamily="2" charset="-78"/>
              </a:rPr>
              <a:t> (</a:t>
            </a:r>
            <a:r>
              <a:rPr lang="fa-IR" sz="1800" b="1" dirty="0" smtClean="0">
                <a:solidFill>
                  <a:srgbClr val="C00000"/>
                </a:solidFill>
                <a:cs typeface="B Titr" panose="00000700000000000000" pitchFamily="2" charset="-78"/>
              </a:rPr>
              <a:t>سازمان تولید</a:t>
            </a:r>
            <a:r>
              <a:rPr lang="fa-IR" sz="1800" b="1" dirty="0" smtClean="0">
                <a:cs typeface="B Titr" panose="00000700000000000000" pitchFamily="2" charset="-78"/>
              </a:rPr>
              <a:t>) بررسی </a:t>
            </a:r>
            <a:r>
              <a:rPr lang="fa-IR" sz="1800" b="1" dirty="0">
                <a:cs typeface="B Titr" panose="00000700000000000000" pitchFamily="2" charset="-78"/>
              </a:rPr>
              <a:t>کنیم و:</a:t>
            </a:r>
            <a:br>
              <a:rPr lang="fa-IR" sz="1800" b="1" dirty="0">
                <a:cs typeface="B Titr" panose="00000700000000000000" pitchFamily="2" charset="-78"/>
              </a:rPr>
            </a:br>
            <a:r>
              <a:rPr lang="fa-IR" sz="1800" b="1" dirty="0">
                <a:cs typeface="B Titr" panose="00000700000000000000" pitchFamily="2" charset="-78"/>
              </a:rPr>
              <a:t> </a:t>
            </a:r>
            <a:r>
              <a:rPr lang="fa-IR" sz="1800" b="1" dirty="0">
                <a:solidFill>
                  <a:srgbClr val="C00000"/>
                </a:solidFill>
                <a:cs typeface="B Titr" panose="00000700000000000000" pitchFamily="2" charset="-78"/>
              </a:rPr>
              <a:t>مزایا و معایب کسب وکار شخصی را شناسایی کنیم</a:t>
            </a:r>
            <a:r>
              <a:rPr lang="fa-IR" sz="1800" b="1" dirty="0">
                <a:cs typeface="B Titr" panose="00000700000000000000" pitchFamily="2" charset="-78"/>
              </a:rPr>
              <a:t>.</a:t>
            </a:r>
            <a:br>
              <a:rPr lang="fa-IR" sz="1800" b="1" dirty="0">
                <a:cs typeface="B Titr" panose="00000700000000000000" pitchFamily="2" charset="-78"/>
              </a:rPr>
            </a:br>
            <a:r>
              <a:rPr lang="fa-IR" sz="1800" b="1" dirty="0">
                <a:cs typeface="B Titr" panose="00000700000000000000" pitchFamily="2" charset="-78"/>
              </a:rPr>
              <a:t> </a:t>
            </a:r>
            <a:r>
              <a:rPr lang="fa-IR" sz="1800" b="1" dirty="0">
                <a:solidFill>
                  <a:srgbClr val="C00000"/>
                </a:solidFill>
                <a:cs typeface="B Titr" panose="00000700000000000000" pitchFamily="2" charset="-78"/>
              </a:rPr>
              <a:t>مفهوم شراکت و شرکت را درک کنیم </a:t>
            </a:r>
            <a:endParaRPr lang="fa-IR" sz="1800" b="1" dirty="0" smtClean="0">
              <a:solidFill>
                <a:srgbClr val="C00000"/>
              </a:solidFill>
              <a:cs typeface="B Titr" panose="00000700000000000000" pitchFamily="2" charset="-78"/>
            </a:endParaRPr>
          </a:p>
          <a:p>
            <a:pPr>
              <a:lnSpc>
                <a:spcPct val="150000"/>
              </a:lnSpc>
            </a:pPr>
            <a:r>
              <a:rPr lang="fa-IR" sz="1800" b="1" dirty="0" smtClean="0">
                <a:solidFill>
                  <a:srgbClr val="C00000"/>
                </a:solidFill>
                <a:cs typeface="B Titr" panose="00000700000000000000" pitchFamily="2" charset="-78"/>
              </a:rPr>
              <a:t>و </a:t>
            </a:r>
            <a:r>
              <a:rPr lang="fa-IR" sz="1800" b="1" dirty="0">
                <a:solidFill>
                  <a:srgbClr val="C00000"/>
                </a:solidFill>
                <a:cs typeface="B Titr" panose="00000700000000000000" pitchFamily="2" charset="-78"/>
              </a:rPr>
              <a:t>مزایا و معایب شراکت و راه اندازی شرکت را نیز بشناسیم</a:t>
            </a:r>
            <a:r>
              <a:rPr lang="fa-IR" sz="1800" b="1" dirty="0">
                <a:cs typeface="B Titr" panose="00000700000000000000" pitchFamily="2" charset="-78"/>
              </a:rPr>
              <a:t>؛ تا اگر در آینده </a:t>
            </a:r>
            <a:r>
              <a:rPr lang="fa-IR" sz="1800" b="1" dirty="0" smtClean="0">
                <a:cs typeface="B Titr" panose="00000700000000000000" pitchFamily="2" charset="-78"/>
              </a:rPr>
              <a:t>کسب و </a:t>
            </a:r>
            <a:r>
              <a:rPr lang="fa-IR" sz="1800" b="1" dirty="0">
                <a:cs typeface="B Titr" panose="00000700000000000000" pitchFamily="2" charset="-78"/>
              </a:rPr>
              <a:t>کاری را راه اندازی کردیم، لااقل بدانیم که سازمان تولیدمان چگونه باید باشد.</a:t>
            </a:r>
            <a:endParaRPr lang="en-US" sz="1800" b="1" dirty="0">
              <a:cs typeface="B Titr" panose="00000700000000000000" pitchFamily="2" charset="-78"/>
            </a:endParaRPr>
          </a:p>
        </p:txBody>
      </p:sp>
    </p:spTree>
    <p:extLst>
      <p:ext uri="{BB962C8B-B14F-4D97-AF65-F5344CB8AC3E}">
        <p14:creationId xmlns:p14="http://schemas.microsoft.com/office/powerpoint/2010/main" val="3604921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85240"/>
          </a:xfrm>
          <a:solidFill>
            <a:schemeClr val="accent1">
              <a:lumMod val="40000"/>
              <a:lumOff val="60000"/>
            </a:schemeClr>
          </a:solidFill>
        </p:spPr>
        <p:txBody>
          <a:bodyPr/>
          <a:lstStyle/>
          <a:p>
            <a:r>
              <a:rPr lang="fa-IR" dirty="0"/>
              <a:t>انواع كسب و كارها</a:t>
            </a:r>
            <a:endParaRPr lang="en-US" dirty="0"/>
          </a:p>
        </p:txBody>
      </p:sp>
      <p:sp>
        <p:nvSpPr>
          <p:cNvPr id="3" name="Rectangle 2"/>
          <p:cNvSpPr/>
          <p:nvPr/>
        </p:nvSpPr>
        <p:spPr>
          <a:xfrm>
            <a:off x="7585023" y="1971041"/>
            <a:ext cx="4017697" cy="677108"/>
          </a:xfrm>
          <a:prstGeom prst="rect">
            <a:avLst/>
          </a:prstGeom>
          <a:solidFill>
            <a:schemeClr val="accent3">
              <a:lumMod val="20000"/>
              <a:lumOff val="80000"/>
            </a:schemeClr>
          </a:solidFill>
        </p:spPr>
        <p:txBody>
          <a:bodyPr wrap="square">
            <a:spAutoFit/>
          </a:bodyPr>
          <a:lstStyle/>
          <a:p>
            <a:r>
              <a:rPr lang="fa-IR" b="1" dirty="0" smtClean="0">
                <a:latin typeface="Arial" panose="020B0604020202020204" pitchFamily="34" charset="0"/>
                <a:cs typeface="B Titr" panose="00000700000000000000" pitchFamily="2" charset="-78"/>
              </a:rPr>
              <a:t>نو</a:t>
            </a:r>
            <a:r>
              <a:rPr lang="fa-IR" sz="2000" b="1" dirty="0" smtClean="0">
                <a:latin typeface="Arial" panose="020B0604020202020204" pitchFamily="34" charset="0"/>
              </a:rPr>
              <a:t>ع </a:t>
            </a:r>
            <a:r>
              <a:rPr lang="fa-IR" sz="2000" b="1" dirty="0">
                <a:latin typeface="Arial" panose="020B0604020202020204" pitchFamily="34" charset="0"/>
              </a:rPr>
              <a:t>اول کسب و کار شخصی</a:t>
            </a:r>
            <a:r>
              <a:rPr lang="fa-IR" dirty="0" smtClean="0"/>
              <a:t> </a:t>
            </a:r>
            <a:br>
              <a:rPr lang="fa-IR" dirty="0" smtClean="0"/>
            </a:br>
            <a:endParaRPr lang="en-US" dirty="0"/>
          </a:p>
        </p:txBody>
      </p:sp>
      <p:sp>
        <p:nvSpPr>
          <p:cNvPr id="4" name="Rectangle 3"/>
          <p:cNvSpPr/>
          <p:nvPr/>
        </p:nvSpPr>
        <p:spPr>
          <a:xfrm>
            <a:off x="1157290" y="3475918"/>
            <a:ext cx="7558256" cy="369332"/>
          </a:xfrm>
          <a:prstGeom prst="rect">
            <a:avLst/>
          </a:prstGeom>
          <a:solidFill>
            <a:schemeClr val="accent1">
              <a:lumMod val="60000"/>
              <a:lumOff val="40000"/>
            </a:schemeClr>
          </a:solidFill>
        </p:spPr>
        <p:txBody>
          <a:bodyPr wrap="square">
            <a:spAutoFit/>
          </a:bodyPr>
          <a:lstStyle/>
          <a:p>
            <a:pPr algn="r"/>
            <a:r>
              <a:rPr lang="fa-IR" b="1" dirty="0" smtClean="0"/>
              <a:t>در همه نوع فعاليتی از کشاورزی تا صنعت به ويژه خدمات حضور دارند</a:t>
            </a:r>
            <a:endParaRPr lang="en-US" b="1" dirty="0"/>
          </a:p>
        </p:txBody>
      </p:sp>
      <p:sp>
        <p:nvSpPr>
          <p:cNvPr id="5" name="Rectangle 4"/>
          <p:cNvSpPr/>
          <p:nvPr/>
        </p:nvSpPr>
        <p:spPr>
          <a:xfrm>
            <a:off x="7087879" y="2483723"/>
            <a:ext cx="3255334" cy="369332"/>
          </a:xfrm>
          <a:prstGeom prst="rect">
            <a:avLst/>
          </a:prstGeom>
          <a:solidFill>
            <a:schemeClr val="accent1">
              <a:lumMod val="75000"/>
            </a:schemeClr>
          </a:solidFill>
        </p:spPr>
        <p:txBody>
          <a:bodyPr wrap="square">
            <a:spAutoFit/>
          </a:bodyPr>
          <a:lstStyle/>
          <a:p>
            <a:r>
              <a:rPr lang="fa-IR" b="1" dirty="0" smtClean="0"/>
              <a:t>متعلق به يک شخص است</a:t>
            </a:r>
            <a:r>
              <a:rPr lang="fa-IR" dirty="0" smtClean="0"/>
              <a:t>.</a:t>
            </a:r>
            <a:endParaRPr lang="fa-IR" dirty="0"/>
          </a:p>
        </p:txBody>
      </p:sp>
      <p:sp>
        <p:nvSpPr>
          <p:cNvPr id="6" name="Rectangle 5"/>
          <p:cNvSpPr/>
          <p:nvPr/>
        </p:nvSpPr>
        <p:spPr>
          <a:xfrm>
            <a:off x="4822853" y="2968730"/>
            <a:ext cx="3171061" cy="369332"/>
          </a:xfrm>
          <a:prstGeom prst="rect">
            <a:avLst/>
          </a:prstGeom>
          <a:solidFill>
            <a:schemeClr val="accent3"/>
          </a:solidFill>
        </p:spPr>
        <p:txBody>
          <a:bodyPr wrap="none">
            <a:spAutoFit/>
          </a:bodyPr>
          <a:lstStyle/>
          <a:p>
            <a:pPr lvl="0"/>
            <a:r>
              <a:rPr lang="fa-IR" b="1" dirty="0">
                <a:solidFill>
                  <a:prstClr val="black"/>
                </a:solidFill>
              </a:rPr>
              <a:t>بيشتر آنها کوچک مقياس اند</a:t>
            </a:r>
          </a:p>
        </p:txBody>
      </p:sp>
      <p:sp>
        <p:nvSpPr>
          <p:cNvPr id="7" name="Rectangle 6"/>
          <p:cNvSpPr/>
          <p:nvPr/>
        </p:nvSpPr>
        <p:spPr>
          <a:xfrm>
            <a:off x="3000240" y="4805318"/>
            <a:ext cx="8890000" cy="2542363"/>
          </a:xfrm>
          <a:prstGeom prst="rect">
            <a:avLst/>
          </a:prstGeom>
          <a:solidFill>
            <a:schemeClr val="accent1">
              <a:lumMod val="20000"/>
              <a:lumOff val="80000"/>
            </a:schemeClr>
          </a:solidFill>
        </p:spPr>
        <p:txBody>
          <a:bodyPr wrap="square">
            <a:spAutoFit/>
          </a:bodyPr>
          <a:lstStyle/>
          <a:p>
            <a:pPr algn="r">
              <a:lnSpc>
                <a:spcPct val="150000"/>
              </a:lnSpc>
            </a:pPr>
            <a:r>
              <a:rPr lang="fa-IR" b="1" dirty="0">
                <a:solidFill>
                  <a:srgbClr val="000000"/>
                </a:solidFill>
                <a:latin typeface="Arial" panose="020B0604020202020204" pitchFamily="34" charset="0"/>
              </a:rPr>
              <a:t>مشاغل </a:t>
            </a:r>
            <a:r>
              <a:rPr lang="fa-IR" b="1" dirty="0">
                <a:solidFill>
                  <a:srgbClr val="C55A11"/>
                </a:solidFill>
                <a:latin typeface="Arial" panose="020B0604020202020204" pitchFamily="34" charset="0"/>
              </a:rPr>
              <a:t>خویش فرمایی(خود اشتغالي) </a:t>
            </a:r>
            <a:r>
              <a:rPr lang="fa-IR" b="1" dirty="0">
                <a:solidFill>
                  <a:srgbClr val="000000"/>
                </a:solidFill>
                <a:latin typeface="Arial" panose="020B0604020202020204" pitchFamily="34" charset="0"/>
              </a:rPr>
              <a:t>مانند تعمیرکاران </a:t>
            </a:r>
            <a:r>
              <a:rPr lang="fa-IR" b="1" dirty="0" smtClean="0">
                <a:solidFill>
                  <a:srgbClr val="000000"/>
                </a:solidFill>
                <a:latin typeface="Arial" panose="020B0604020202020204" pitchFamily="34" charset="0"/>
              </a:rPr>
              <a:t>خودروو لوازم خانگی</a:t>
            </a:r>
            <a:r>
              <a:rPr lang="fa-IR" b="1" dirty="0">
                <a:solidFill>
                  <a:srgbClr val="000000"/>
                </a:solidFill>
                <a:latin typeface="Arial" panose="020B0604020202020204" pitchFamily="34" charset="0"/>
              </a:rPr>
              <a:t/>
            </a:r>
            <a:br>
              <a:rPr lang="fa-IR" b="1" dirty="0">
                <a:solidFill>
                  <a:srgbClr val="000000"/>
                </a:solidFill>
                <a:latin typeface="Arial" panose="020B0604020202020204" pitchFamily="34" charset="0"/>
              </a:rPr>
            </a:br>
            <a:r>
              <a:rPr lang="fa-IR" b="1" dirty="0" smtClean="0">
                <a:solidFill>
                  <a:srgbClr val="000000"/>
                </a:solidFill>
                <a:latin typeface="Arial" panose="020B0604020202020204" pitchFamily="34" charset="0"/>
              </a:rPr>
              <a:t>بنگاه </a:t>
            </a:r>
            <a:r>
              <a:rPr lang="fa-IR" b="1" dirty="0">
                <a:solidFill>
                  <a:srgbClr val="000000"/>
                </a:solidFill>
                <a:latin typeface="Arial" panose="020B0604020202020204" pitchFamily="34" charset="0"/>
              </a:rPr>
              <a:t>های معاملات ملکی، خرده فروشان، کشاورزان</a:t>
            </a:r>
            <a:r>
              <a:rPr lang="fa-IR" b="1" dirty="0" smtClean="0">
                <a:solidFill>
                  <a:srgbClr val="000000"/>
                </a:solidFill>
                <a:latin typeface="Arial" panose="020B0604020202020204" pitchFamily="34" charset="0"/>
              </a:rPr>
              <a:t>، صنعتگران </a:t>
            </a:r>
            <a:r>
              <a:rPr lang="fa-IR" b="1" dirty="0" smtClean="0">
                <a:solidFill>
                  <a:srgbClr val="000000"/>
                </a:solidFill>
                <a:latin typeface="Arial" panose="020B0604020202020204" pitchFamily="34" charset="0"/>
              </a:rPr>
              <a:t>خرد                       </a:t>
            </a:r>
            <a:r>
              <a:rPr lang="fa-IR" b="1" dirty="0" smtClean="0">
                <a:solidFill>
                  <a:srgbClr val="000000"/>
                </a:solidFill>
                <a:latin typeface="Arial" panose="020B0604020202020204" pitchFamily="34" charset="0"/>
              </a:rPr>
              <a:t>و هنرمندان، </a:t>
            </a:r>
            <a:r>
              <a:rPr lang="fa-IR" b="1" dirty="0">
                <a:solidFill>
                  <a:srgbClr val="000000"/>
                </a:solidFill>
                <a:latin typeface="Arial" panose="020B0604020202020204" pitchFamily="34" charset="0"/>
              </a:rPr>
              <a:t>ن</a:t>
            </a:r>
            <a:r>
              <a:rPr lang="fa-IR" b="1" dirty="0" smtClean="0">
                <a:solidFill>
                  <a:srgbClr val="000000"/>
                </a:solidFill>
                <a:latin typeface="Arial" panose="020B0604020202020204" pitchFamily="34" charset="0"/>
              </a:rPr>
              <a:t>مونه </a:t>
            </a:r>
            <a:r>
              <a:rPr lang="fa-IR" b="1" dirty="0" smtClean="0">
                <a:solidFill>
                  <a:srgbClr val="000000"/>
                </a:solidFill>
                <a:latin typeface="Arial" panose="020B0604020202020204" pitchFamily="34" charset="0"/>
              </a:rPr>
              <a:t>هایی از کسب و کارهای شخصی هستند،</a:t>
            </a:r>
            <a:r>
              <a:rPr lang="fa-IR" b="1" dirty="0">
                <a:solidFill>
                  <a:srgbClr val="000000"/>
                </a:solidFill>
                <a:latin typeface="Arial" panose="020B0604020202020204" pitchFamily="34" charset="0"/>
              </a:rPr>
              <a:t/>
            </a:r>
            <a:br>
              <a:rPr lang="fa-IR" b="1" dirty="0">
                <a:solidFill>
                  <a:srgbClr val="000000"/>
                </a:solidFill>
                <a:latin typeface="Arial" panose="020B0604020202020204" pitchFamily="34" charset="0"/>
              </a:rPr>
            </a:br>
            <a:r>
              <a:rPr lang="fa-IR" b="1" dirty="0" smtClean="0">
                <a:solidFill>
                  <a:srgbClr val="000000"/>
                </a:solidFill>
                <a:latin typeface="Arial" panose="020B0604020202020204" pitchFamily="34" charset="0"/>
              </a:rPr>
              <a:t>حتی </a:t>
            </a:r>
            <a:r>
              <a:rPr lang="fa-IR" b="1" dirty="0">
                <a:solidFill>
                  <a:srgbClr val="000000"/>
                </a:solidFill>
                <a:latin typeface="Arial" panose="020B0604020202020204" pitchFamily="34" charset="0"/>
              </a:rPr>
              <a:t>در زمینه های تخصصی مانند پزشکی، دندان پزشکی،</a:t>
            </a:r>
            <a:br>
              <a:rPr lang="fa-IR" b="1" dirty="0">
                <a:solidFill>
                  <a:srgbClr val="000000"/>
                </a:solidFill>
                <a:latin typeface="Arial" panose="020B0604020202020204" pitchFamily="34" charset="0"/>
              </a:rPr>
            </a:br>
            <a:r>
              <a:rPr lang="fa-IR" b="1" dirty="0">
                <a:solidFill>
                  <a:srgbClr val="000000"/>
                </a:solidFill>
                <a:latin typeface="Arial" panose="020B0604020202020204" pitchFamily="34" charset="0"/>
              </a:rPr>
              <a:t>وکالت و حسابداری اغلب کسب وکارها شخصی اند.</a:t>
            </a:r>
            <a:r>
              <a:rPr lang="fa-IR" b="1" dirty="0" smtClean="0"/>
              <a:t> </a:t>
            </a:r>
            <a:br>
              <a:rPr lang="fa-IR" b="1" dirty="0" smtClean="0"/>
            </a:br>
            <a:endParaRPr lang="en-US" b="1" dirty="0"/>
          </a:p>
        </p:txBody>
      </p:sp>
      <p:pic>
        <p:nvPicPr>
          <p:cNvPr id="8" name="Picture 7"/>
          <p:cNvPicPr>
            <a:picLocks noChangeAspect="1"/>
          </p:cNvPicPr>
          <p:nvPr/>
        </p:nvPicPr>
        <p:blipFill>
          <a:blip r:embed="rId2"/>
          <a:stretch>
            <a:fillRect/>
          </a:stretch>
        </p:blipFill>
        <p:spPr>
          <a:xfrm>
            <a:off x="902510" y="5127840"/>
            <a:ext cx="2719052" cy="1676545"/>
          </a:xfrm>
          <a:prstGeom prst="rect">
            <a:avLst/>
          </a:prstGeom>
        </p:spPr>
      </p:pic>
      <p:sp>
        <p:nvSpPr>
          <p:cNvPr id="9" name="Rectangle 8"/>
          <p:cNvSpPr/>
          <p:nvPr/>
        </p:nvSpPr>
        <p:spPr>
          <a:xfrm>
            <a:off x="4509570" y="4305920"/>
            <a:ext cx="5156618" cy="400110"/>
          </a:xfrm>
          <a:prstGeom prst="rect">
            <a:avLst/>
          </a:prstGeom>
          <a:solidFill>
            <a:srgbClr val="FFFF00"/>
          </a:solidFill>
        </p:spPr>
        <p:txBody>
          <a:bodyPr wrap="square">
            <a:spAutoFit/>
          </a:bodyPr>
          <a:lstStyle/>
          <a:p>
            <a:pPr algn="ctr"/>
            <a:r>
              <a:rPr lang="fa-IR" sz="2000" dirty="0">
                <a:ln w="3175" cmpd="sng">
                  <a:noFill/>
                </a:ln>
                <a:solidFill>
                  <a:prstClr val="black"/>
                </a:solidFill>
                <a:ea typeface="+mj-ea"/>
                <a:cs typeface="B Titr" panose="00000700000000000000" pitchFamily="2" charset="-78"/>
              </a:rPr>
              <a:t>اکثر کسب و کارها در ایران به شکل </a:t>
            </a:r>
            <a:r>
              <a:rPr lang="fa-IR" sz="2000" u="sng" dirty="0">
                <a:ln w="3175" cmpd="sng">
                  <a:noFill/>
                </a:ln>
                <a:solidFill>
                  <a:srgbClr val="FF0000"/>
                </a:solidFill>
                <a:ea typeface="+mj-ea"/>
                <a:cs typeface="B Titr" panose="00000700000000000000" pitchFamily="2" charset="-78"/>
              </a:rPr>
              <a:t>شخصی </a:t>
            </a:r>
            <a:r>
              <a:rPr lang="fa-IR" sz="2000" u="sng" dirty="0" smtClean="0">
                <a:ln w="3175" cmpd="sng">
                  <a:noFill/>
                </a:ln>
                <a:solidFill>
                  <a:srgbClr val="FF0000"/>
                </a:solidFill>
                <a:ea typeface="+mj-ea"/>
                <a:cs typeface="B Titr" panose="00000700000000000000" pitchFamily="2" charset="-78"/>
              </a:rPr>
              <a:t>اند.</a:t>
            </a:r>
            <a:endParaRPr lang="en-US" sz="2000" dirty="0"/>
          </a:p>
        </p:txBody>
      </p:sp>
    </p:spTree>
    <p:extLst>
      <p:ext uri="{BB962C8B-B14F-4D97-AF65-F5344CB8AC3E}">
        <p14:creationId xmlns:p14="http://schemas.microsoft.com/office/powerpoint/2010/main" val="359180612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280" y="3591560"/>
            <a:ext cx="10394155" cy="3093720"/>
          </a:xfrm>
          <a:solidFill>
            <a:schemeClr val="accent1">
              <a:lumMod val="75000"/>
            </a:schemeClr>
          </a:solidFill>
        </p:spPr>
        <p:txBody>
          <a:bodyPr>
            <a:noAutofit/>
          </a:bodyPr>
          <a:lstStyle/>
          <a:p>
            <a:pPr algn="r">
              <a:lnSpc>
                <a:spcPct val="150000"/>
              </a:lnSpc>
            </a:pPr>
            <a:r>
              <a:rPr lang="fa-IR" sz="2000" b="1" dirty="0" smtClean="0">
                <a:cs typeface="B Titr" panose="00000700000000000000" pitchFamily="2" charset="-78"/>
              </a:rPr>
              <a:t>* </a:t>
            </a:r>
            <a:r>
              <a:rPr lang="fa-IR" sz="2000" b="1" dirty="0">
                <a:cs typeface="B Titr" panose="00000700000000000000" pitchFamily="2" charset="-78"/>
              </a:rPr>
              <a:t>نام کسب وکارتان را ثبت کنید.</a:t>
            </a:r>
            <a:br>
              <a:rPr lang="fa-IR" sz="2000" b="1" dirty="0">
                <a:cs typeface="B Titr" panose="00000700000000000000" pitchFamily="2" charset="-78"/>
              </a:rPr>
            </a:br>
            <a:r>
              <a:rPr lang="fa-IR" sz="2000" b="1" dirty="0">
                <a:cs typeface="B Titr" panose="00000700000000000000" pitchFamily="2" charset="-78"/>
              </a:rPr>
              <a:t>* قوانین و مقررات مربوط به آن زمینه را مطالعه کنید.</a:t>
            </a:r>
            <a:br>
              <a:rPr lang="fa-IR" sz="2000" b="1" dirty="0">
                <a:cs typeface="B Titr" panose="00000700000000000000" pitchFamily="2" charset="-78"/>
              </a:rPr>
            </a:br>
            <a:r>
              <a:rPr lang="fa-IR" sz="2000" b="1" dirty="0">
                <a:cs typeface="B Titr" panose="00000700000000000000" pitchFamily="2" charset="-78"/>
              </a:rPr>
              <a:t>* برای گرفتن گواهی نامه یا </a:t>
            </a:r>
            <a:r>
              <a:rPr lang="fa-IR" sz="2000" b="1" dirty="0" smtClean="0">
                <a:cs typeface="B Titr" panose="00000700000000000000" pitchFamily="2" charset="-78"/>
              </a:rPr>
              <a:t>پروانه  </a:t>
            </a:r>
            <a:r>
              <a:rPr lang="fa-IR" sz="2000" b="1" dirty="0">
                <a:cs typeface="B Titr" panose="00000700000000000000" pitchFamily="2" charset="-78"/>
              </a:rPr>
              <a:t>فعالیت رسمی در آن زمینه اقدام کنید.</a:t>
            </a:r>
            <a:br>
              <a:rPr lang="fa-IR" sz="2000" b="1" dirty="0">
                <a:cs typeface="B Titr" panose="00000700000000000000" pitchFamily="2" charset="-78"/>
              </a:rPr>
            </a:br>
            <a:r>
              <a:rPr lang="fa-IR" sz="2000" b="1" dirty="0">
                <a:cs typeface="B Titr" panose="00000700000000000000" pitchFamily="2" charset="-78"/>
              </a:rPr>
              <a:t>* اسناد مربوط به هزینه ها و درآمدتان را حفظ کنید. این اسناد مبنای تعیین مالیات بر کسب وکار </a:t>
            </a:r>
            <a:r>
              <a:rPr lang="fa-IR" sz="2000" b="1" dirty="0" smtClean="0">
                <a:cs typeface="B Titr" panose="00000700000000000000" pitchFamily="2" charset="-78"/>
              </a:rPr>
              <a:t>شماست</a:t>
            </a:r>
            <a:r>
              <a:rPr lang="fa-IR" sz="2000" b="1" dirty="0">
                <a:cs typeface="B Titr" panose="00000700000000000000" pitchFamily="2" charset="-78"/>
              </a:rPr>
              <a:t/>
            </a:r>
            <a:br>
              <a:rPr lang="fa-IR" sz="2000" b="1" dirty="0">
                <a:cs typeface="B Titr" panose="00000700000000000000" pitchFamily="2" charset="-78"/>
              </a:rPr>
            </a:br>
            <a:r>
              <a:rPr lang="fa-IR" sz="2000" b="1" dirty="0">
                <a:cs typeface="B Titr" panose="00000700000000000000" pitchFamily="2" charset="-78"/>
              </a:rPr>
              <a:t>* اگر کسی را برای کارتان به کار گرفتید، شما کارفرمای او هستید و بایدحقوق او را</a:t>
            </a:r>
            <a:br>
              <a:rPr lang="fa-IR" sz="2000" b="1" dirty="0">
                <a:cs typeface="B Titr" panose="00000700000000000000" pitchFamily="2" charset="-78"/>
              </a:rPr>
            </a:br>
            <a:r>
              <a:rPr lang="fa-IR" sz="2000" b="1" dirty="0">
                <a:cs typeface="B Titr" panose="00000700000000000000" pitchFamily="2" charset="-78"/>
              </a:rPr>
              <a:t>طبق قانونکار پرداخت کنید و او را بیمه کنید.</a:t>
            </a:r>
            <a:r>
              <a:rPr lang="fa-IR" sz="2000" dirty="0">
                <a:cs typeface="B Titr" panose="00000700000000000000" pitchFamily="2" charset="-78"/>
              </a:rPr>
              <a:t> </a:t>
            </a:r>
            <a:br>
              <a:rPr lang="fa-IR" sz="2000" dirty="0">
                <a:cs typeface="B Titr" panose="00000700000000000000" pitchFamily="2" charset="-78"/>
              </a:rPr>
            </a:br>
            <a:endParaRPr lang="en-US" sz="2000" dirty="0">
              <a:cs typeface="B Titr" panose="00000700000000000000" pitchFamily="2" charset="-78"/>
            </a:endParaRPr>
          </a:p>
        </p:txBody>
      </p:sp>
      <p:sp>
        <p:nvSpPr>
          <p:cNvPr id="4" name="Text Placeholder 3"/>
          <p:cNvSpPr>
            <a:spLocks noGrp="1"/>
          </p:cNvSpPr>
          <p:nvPr>
            <p:ph type="body" idx="1"/>
          </p:nvPr>
        </p:nvSpPr>
        <p:spPr>
          <a:xfrm>
            <a:off x="5017610" y="2493843"/>
            <a:ext cx="6981825" cy="904240"/>
          </a:xfrm>
          <a:solidFill>
            <a:schemeClr val="accent1">
              <a:lumMod val="40000"/>
              <a:lumOff val="60000"/>
            </a:schemeClr>
          </a:solidFill>
        </p:spPr>
        <p:txBody>
          <a:bodyPr/>
          <a:lstStyle/>
          <a:p>
            <a:r>
              <a:rPr lang="fa-IR" sz="2400" b="1" dirty="0">
                <a:ln w="3175" cmpd="sng">
                  <a:noFill/>
                </a:ln>
                <a:solidFill>
                  <a:prstClr val="black"/>
                </a:solidFill>
                <a:ea typeface="+mj-ea"/>
              </a:rPr>
              <a:t>چگونه یک کسب و کار شخصی راه اندازی کنیم؟</a:t>
            </a:r>
            <a:br>
              <a:rPr lang="fa-IR" sz="2400" b="1" dirty="0">
                <a:ln w="3175" cmpd="sng">
                  <a:noFill/>
                </a:ln>
                <a:solidFill>
                  <a:prstClr val="black"/>
                </a:solidFill>
                <a:ea typeface="+mj-ea"/>
              </a:rPr>
            </a:br>
            <a:endParaRPr lang="en-US" dirty="0"/>
          </a:p>
        </p:txBody>
      </p:sp>
      <p:pic>
        <p:nvPicPr>
          <p:cNvPr id="5" name="Picture 4"/>
          <p:cNvPicPr>
            <a:picLocks noChangeAspect="1"/>
          </p:cNvPicPr>
          <p:nvPr/>
        </p:nvPicPr>
        <p:blipFill>
          <a:blip r:embed="rId2"/>
          <a:stretch>
            <a:fillRect/>
          </a:stretch>
        </p:blipFill>
        <p:spPr>
          <a:xfrm>
            <a:off x="3139440" y="149302"/>
            <a:ext cx="4436427" cy="2151064"/>
          </a:xfrm>
          <a:prstGeom prst="rect">
            <a:avLst/>
          </a:prstGeom>
        </p:spPr>
      </p:pic>
    </p:spTree>
    <p:extLst>
      <p:ext uri="{BB962C8B-B14F-4D97-AF65-F5344CB8AC3E}">
        <p14:creationId xmlns:p14="http://schemas.microsoft.com/office/powerpoint/2010/main" val="2414455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603" y="219531"/>
            <a:ext cx="9907906" cy="1127760"/>
          </a:xfrm>
          <a:solidFill>
            <a:schemeClr val="accent1">
              <a:lumMod val="50000"/>
            </a:schemeClr>
          </a:solidFill>
        </p:spPr>
        <p:txBody>
          <a:bodyPr>
            <a:normAutofit/>
          </a:bodyPr>
          <a:lstStyle/>
          <a:p>
            <a:pPr algn="r"/>
            <a:r>
              <a:rPr lang="fa-IR" sz="2000" b="1" dirty="0">
                <a:solidFill>
                  <a:schemeClr val="bg1">
                    <a:lumMod val="95000"/>
                  </a:schemeClr>
                </a:solidFill>
                <a:latin typeface="Arial" panose="020B0604020202020204" pitchFamily="34" charset="0"/>
              </a:rPr>
              <a:t>با توجه به جدول زير، شما چه نکات ديگری می توانيد به اين دو ستون اضافه کنيد؟</a:t>
            </a:r>
            <a:r>
              <a:rPr lang="fa-IR" sz="2000" b="1" dirty="0">
                <a:solidFill>
                  <a:schemeClr val="bg1">
                    <a:lumMod val="95000"/>
                  </a:schemeClr>
                </a:solidFill>
              </a:rPr>
              <a:t> </a:t>
            </a:r>
            <a:br>
              <a:rPr lang="fa-IR" sz="2000" b="1" dirty="0">
                <a:solidFill>
                  <a:schemeClr val="bg1">
                    <a:lumMod val="95000"/>
                  </a:schemeClr>
                </a:solidFill>
              </a:rPr>
            </a:br>
            <a:endParaRPr lang="en-US" sz="2000" b="1" dirty="0">
              <a:solidFill>
                <a:schemeClr val="bg1">
                  <a:lumMod val="95000"/>
                </a:schemeClr>
              </a:solidFill>
            </a:endParaRPr>
          </a:p>
        </p:txBody>
      </p:sp>
      <p:sp>
        <p:nvSpPr>
          <p:cNvPr id="3" name="Text Placeholder 2"/>
          <p:cNvSpPr>
            <a:spLocks noGrp="1"/>
          </p:cNvSpPr>
          <p:nvPr>
            <p:ph type="body" idx="1"/>
          </p:nvPr>
        </p:nvSpPr>
        <p:spPr>
          <a:xfrm>
            <a:off x="1701767" y="1444901"/>
            <a:ext cx="10197499" cy="526139"/>
          </a:xfrm>
          <a:solidFill>
            <a:schemeClr val="bg1">
              <a:lumMod val="65000"/>
            </a:schemeClr>
          </a:solidFill>
        </p:spPr>
        <p:txBody>
          <a:bodyPr/>
          <a:lstStyle/>
          <a:p>
            <a:r>
              <a:rPr lang="fa-IR" dirty="0" smtClean="0"/>
              <a:t> مزایای </a:t>
            </a:r>
            <a:r>
              <a:rPr lang="fa-IR" dirty="0"/>
              <a:t>کسب وکار شخصی </a:t>
            </a:r>
            <a:r>
              <a:rPr lang="fa-IR" dirty="0" smtClean="0"/>
              <a:t>                                                  معایب </a:t>
            </a:r>
            <a:r>
              <a:rPr lang="fa-IR" dirty="0"/>
              <a:t>کسب وکار شخصی</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768" y="2068650"/>
            <a:ext cx="10329579" cy="361696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767" y="5685610"/>
            <a:ext cx="10235582" cy="800150"/>
          </a:xfrm>
          <a:prstGeom prst="rect">
            <a:avLst/>
          </a:prstGeom>
        </p:spPr>
      </p:pic>
      <p:sp>
        <p:nvSpPr>
          <p:cNvPr id="8" name="Right Brace 7"/>
          <p:cNvSpPr/>
          <p:nvPr/>
        </p:nvSpPr>
        <p:spPr>
          <a:xfrm>
            <a:off x="10929256" y="4267200"/>
            <a:ext cx="52251" cy="400594"/>
          </a:xfrm>
          <a:prstGeom prst="rightBrace">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flipH="1">
            <a:off x="8281851" y="4267200"/>
            <a:ext cx="45719" cy="400594"/>
          </a:xfrm>
          <a:prstGeom prst="leftBrace">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3456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3965" y="409694"/>
            <a:ext cx="1705916" cy="369332"/>
          </a:xfrm>
          <a:prstGeom prst="rect">
            <a:avLst/>
          </a:prstGeom>
        </p:spPr>
        <p:txBody>
          <a:bodyPr wrap="none">
            <a:spAutoFit/>
          </a:bodyPr>
          <a:lstStyle/>
          <a:p>
            <a:r>
              <a:rPr lang="fa-IR" dirty="0" smtClean="0"/>
              <a:t>نوع دوم: شرکت</a:t>
            </a:r>
            <a:endParaRPr lang="en-US" dirty="0"/>
          </a:p>
        </p:txBody>
      </p:sp>
      <p:sp>
        <p:nvSpPr>
          <p:cNvPr id="3" name="Rectangle 2"/>
          <p:cNvSpPr/>
          <p:nvPr/>
        </p:nvSpPr>
        <p:spPr>
          <a:xfrm>
            <a:off x="2306320" y="911275"/>
            <a:ext cx="9662160" cy="369332"/>
          </a:xfrm>
          <a:prstGeom prst="rect">
            <a:avLst/>
          </a:prstGeom>
        </p:spPr>
        <p:txBody>
          <a:bodyPr wrap="square">
            <a:spAutoFit/>
          </a:bodyPr>
          <a:lstStyle/>
          <a:p>
            <a:r>
              <a:rPr lang="fa-IR" dirty="0" smtClean="0">
                <a:solidFill>
                  <a:srgbClr val="C00000"/>
                </a:solidFill>
              </a:rPr>
              <a:t>پیچیده ترین نوع کسب وکار شرکت است</a:t>
            </a:r>
            <a:r>
              <a:rPr lang="fa-IR" dirty="0" smtClean="0"/>
              <a:t>. شرکت کسب وکاری است که خودش </a:t>
            </a:r>
            <a:r>
              <a:rPr lang="fa-IR" b="1" dirty="0" smtClean="0">
                <a:solidFill>
                  <a:srgbClr val="C00000"/>
                </a:solidFill>
              </a:rPr>
              <a:t>هویت قانونی </a:t>
            </a:r>
            <a:r>
              <a:rPr lang="fa-IR" dirty="0" smtClean="0"/>
              <a:t>دارد</a:t>
            </a:r>
            <a:endParaRPr lang="en-US" dirty="0"/>
          </a:p>
        </p:txBody>
      </p:sp>
      <p:sp>
        <p:nvSpPr>
          <p:cNvPr id="4" name="Rectangle 3"/>
          <p:cNvSpPr/>
          <p:nvPr/>
        </p:nvSpPr>
        <p:spPr>
          <a:xfrm>
            <a:off x="1229360" y="1403925"/>
            <a:ext cx="10596880" cy="923330"/>
          </a:xfrm>
          <a:prstGeom prst="rect">
            <a:avLst/>
          </a:prstGeom>
        </p:spPr>
        <p:txBody>
          <a:bodyPr wrap="square">
            <a:spAutoFit/>
          </a:bodyPr>
          <a:lstStyle/>
          <a:p>
            <a:pPr algn="r"/>
            <a:r>
              <a:rPr lang="ar-SA" b="1" dirty="0">
                <a:solidFill>
                  <a:srgbClr val="181717"/>
                </a:solidFill>
                <a:latin typeface="B Mitra" panose="00000400000000000000" pitchFamily="2" charset="-78"/>
                <a:ea typeface="B Mitra" panose="00000400000000000000" pitchFamily="2" charset="-78"/>
                <a:cs typeface="B Mitra" panose="00000400000000000000" pitchFamily="2" charset="-78"/>
              </a:rPr>
              <a:t>به این معنی که قانون با یک شرکت، مشابه با یک فرد و یا انسان رفتار می کند. شرکت ها حقوق و تعهدات خاصی دارند؛ دقیقاً همانند آنچه که انسان ها انجام </a:t>
            </a:r>
            <a:r>
              <a:rPr lang="ar-SA" b="1" dirty="0" smtClean="0">
                <a:solidFill>
                  <a:srgbClr val="181717"/>
                </a:solidFill>
                <a:latin typeface="B Mitra" panose="00000400000000000000" pitchFamily="2" charset="-78"/>
                <a:ea typeface="B Mitra" panose="00000400000000000000" pitchFamily="2" charset="-78"/>
                <a:cs typeface="B Mitra" panose="00000400000000000000" pitchFamily="2" charset="-78"/>
              </a:rPr>
              <a:t>می</a:t>
            </a:r>
            <a:r>
              <a:rPr lang="fa-IR" b="1" dirty="0" smtClean="0">
                <a:solidFill>
                  <a:srgbClr val="181717"/>
                </a:solidFill>
                <a:latin typeface="B Mitra" panose="00000400000000000000" pitchFamily="2" charset="-78"/>
                <a:ea typeface="B Mitra" panose="00000400000000000000" pitchFamily="2" charset="-78"/>
                <a:cs typeface="B Mitra" panose="00000400000000000000" pitchFamily="2" charset="-78"/>
              </a:rPr>
              <a:t>دهند</a:t>
            </a:r>
            <a:r>
              <a:rPr lang="ar-SA" b="1" dirty="0" smtClean="0">
                <a:solidFill>
                  <a:srgbClr val="181717"/>
                </a:solidFill>
                <a:latin typeface="B Mitra" panose="00000400000000000000" pitchFamily="2" charset="-78"/>
                <a:ea typeface="B Mitra" panose="00000400000000000000" pitchFamily="2" charset="-78"/>
                <a:cs typeface="B Mitra" panose="00000400000000000000" pitchFamily="2" charset="-78"/>
              </a:rPr>
              <a:t> برای </a:t>
            </a:r>
            <a:r>
              <a:rPr lang="ar-SA" b="1" dirty="0">
                <a:solidFill>
                  <a:srgbClr val="181717"/>
                </a:solidFill>
                <a:latin typeface="B Mitra" panose="00000400000000000000" pitchFamily="2" charset="-78"/>
                <a:ea typeface="B Mitra" panose="00000400000000000000" pitchFamily="2" charset="-78"/>
                <a:cs typeface="B Mitra" panose="00000400000000000000" pitchFamily="2" charset="-78"/>
              </a:rPr>
              <a:t>مثال، یک شرکت می تواند دارایی  داشته باشد، با دیگر شرکت ها یا افراد وارد قرارداد شود و حتی علیه آنها شکایت کند و مورد شکایت قرار بگیرد </a:t>
            </a:r>
            <a:endParaRPr lang="en-US" b="1" dirty="0"/>
          </a:p>
        </p:txBody>
      </p:sp>
      <p:sp>
        <p:nvSpPr>
          <p:cNvPr id="5" name="Rectangle 4"/>
          <p:cNvSpPr/>
          <p:nvPr/>
        </p:nvSpPr>
        <p:spPr>
          <a:xfrm>
            <a:off x="1503680" y="2828836"/>
            <a:ext cx="10322560" cy="923330"/>
          </a:xfrm>
          <a:prstGeom prst="rect">
            <a:avLst/>
          </a:prstGeom>
        </p:spPr>
        <p:txBody>
          <a:bodyPr wrap="square">
            <a:spAutoFit/>
          </a:bodyPr>
          <a:lstStyle/>
          <a:p>
            <a:pPr algn="r"/>
            <a:r>
              <a:rPr lang="fa-IR" b="1" dirty="0" smtClean="0"/>
              <a:t>دارایی شرکت چگونه است؟ </a:t>
            </a:r>
            <a:r>
              <a:rPr lang="fa-IR" dirty="0" smtClean="0"/>
              <a:t>دارایی هر شرکت به </a:t>
            </a:r>
            <a:r>
              <a:rPr lang="fa-IR" u="sng" dirty="0" smtClean="0">
                <a:solidFill>
                  <a:srgbClr val="C00000"/>
                </a:solidFill>
              </a:rPr>
              <a:t>تعداد معینی سهم </a:t>
            </a:r>
            <a:r>
              <a:rPr lang="fa-IR" dirty="0" smtClean="0"/>
              <a:t>تقسیم می شود و هر کس با خرید سهام شرکت به سهام دار آن تبدیل می شود که به </a:t>
            </a:r>
            <a:r>
              <a:rPr lang="fa-IR" u="sng" dirty="0" smtClean="0">
                <a:solidFill>
                  <a:srgbClr val="C00000"/>
                </a:solidFill>
              </a:rPr>
              <a:t>اندازه سهمش  مالکیت نسبی </a:t>
            </a:r>
            <a:r>
              <a:rPr lang="fa-IR" dirty="0" smtClean="0"/>
              <a:t>آن را دارد و در </a:t>
            </a:r>
            <a:r>
              <a:rPr lang="fa-IR" dirty="0" smtClean="0">
                <a:solidFill>
                  <a:srgbClr val="C00000"/>
                </a:solidFill>
              </a:rPr>
              <a:t>منافع و مسئولیت ها </a:t>
            </a:r>
            <a:r>
              <a:rPr lang="fa-IR" dirty="0" smtClean="0"/>
              <a:t>به همان اندازه سهیم است </a:t>
            </a:r>
            <a:endParaRPr lang="en-US" dirty="0"/>
          </a:p>
        </p:txBody>
      </p:sp>
      <p:sp>
        <p:nvSpPr>
          <p:cNvPr id="6" name="Rectangle 5"/>
          <p:cNvSpPr/>
          <p:nvPr/>
        </p:nvSpPr>
        <p:spPr>
          <a:xfrm>
            <a:off x="1371600" y="3752166"/>
            <a:ext cx="10303315" cy="1200329"/>
          </a:xfrm>
          <a:prstGeom prst="rect">
            <a:avLst/>
          </a:prstGeom>
        </p:spPr>
        <p:txBody>
          <a:bodyPr wrap="square">
            <a:spAutoFit/>
          </a:bodyPr>
          <a:lstStyle/>
          <a:p>
            <a:pPr algn="r"/>
            <a:r>
              <a:rPr lang="fa-IR" dirty="0" smtClean="0"/>
              <a:t>سهام چیست؟</a:t>
            </a:r>
          </a:p>
          <a:p>
            <a:pPr algn="r"/>
            <a:r>
              <a:rPr lang="fa-IR" dirty="0" smtClean="0"/>
              <a:t>سهام يک </a:t>
            </a:r>
            <a:r>
              <a:rPr lang="fa-IR" dirty="0" smtClean="0">
                <a:solidFill>
                  <a:srgbClr val="C00000"/>
                </a:solidFill>
              </a:rPr>
              <a:t>سند مالکيت </a:t>
            </a:r>
            <a:r>
              <a:rPr lang="fa-IR" dirty="0" smtClean="0"/>
              <a:t>است و نشان می دهد </a:t>
            </a:r>
            <a:r>
              <a:rPr lang="fa-IR" dirty="0" smtClean="0">
                <a:solidFill>
                  <a:srgbClr val="C00000"/>
                </a:solidFill>
              </a:rPr>
              <a:t>که دارندۀ آن</a:t>
            </a:r>
            <a:r>
              <a:rPr lang="fa-IR" dirty="0" smtClean="0"/>
              <a:t>، </a:t>
            </a:r>
            <a:r>
              <a:rPr lang="fa-IR" dirty="0" smtClean="0">
                <a:solidFill>
                  <a:srgbClr val="C00000"/>
                </a:solidFill>
              </a:rPr>
              <a:t>بخشی از مالکيت شرکت </a:t>
            </a:r>
            <a:r>
              <a:rPr lang="fa-IR" dirty="0" smtClean="0"/>
              <a:t>را در اختيار دارد و در </a:t>
            </a:r>
            <a:r>
              <a:rPr lang="fa-IR" b="1" dirty="0" smtClean="0">
                <a:solidFill>
                  <a:srgbClr val="C00000"/>
                </a:solidFill>
              </a:rPr>
              <a:t>سود و زيان آن</a:t>
            </a:r>
            <a:r>
              <a:rPr lang="fa-IR" dirty="0" smtClean="0"/>
              <a:t>، شريک است ؛ مثلاً اگر دارايی شرکتی به  100،000سهم تقسيم شده باشد، سرمايه گذاری که  10،000سهم آن را خريداری می کند، مالک 10درصد شرکت است.</a:t>
            </a:r>
          </a:p>
        </p:txBody>
      </p:sp>
      <p:sp>
        <p:nvSpPr>
          <p:cNvPr id="7" name="Rectangle 6"/>
          <p:cNvSpPr/>
          <p:nvPr/>
        </p:nvSpPr>
        <p:spPr>
          <a:xfrm>
            <a:off x="1964391" y="5732167"/>
            <a:ext cx="8747760" cy="923330"/>
          </a:xfrm>
          <a:prstGeom prst="rect">
            <a:avLst/>
          </a:prstGeom>
        </p:spPr>
        <p:txBody>
          <a:bodyPr wrap="square">
            <a:spAutoFit/>
          </a:bodyPr>
          <a:lstStyle/>
          <a:p>
            <a:pPr algn="r"/>
            <a:r>
              <a:rPr lang="fa-IR" b="1" dirty="0" smtClean="0"/>
              <a:t>چرا یك شركت بویژه سهامي پر هزینه ترین نوع كسب و كار است؟</a:t>
            </a:r>
          </a:p>
          <a:p>
            <a:pPr algn="r"/>
            <a:r>
              <a:rPr lang="fa-IR" dirty="0" smtClean="0"/>
              <a:t>*زیرا شرکت سهامی از پول دیگران برای راه اندازی کارش استفاده می کند</a:t>
            </a:r>
          </a:p>
          <a:p>
            <a:pPr algn="r"/>
            <a:r>
              <a:rPr lang="fa-IR" dirty="0" smtClean="0"/>
              <a:t>*پذیرش و عمل به قوانینی که دولت برای شرکتها وضع می کندپرهزینه و زمانبر است.</a:t>
            </a:r>
            <a:endParaRPr lang="en-US" dirty="0"/>
          </a:p>
        </p:txBody>
      </p:sp>
      <p:sp>
        <p:nvSpPr>
          <p:cNvPr id="9" name="TextBox 8"/>
          <p:cNvSpPr txBox="1"/>
          <p:nvPr/>
        </p:nvSpPr>
        <p:spPr>
          <a:xfrm>
            <a:off x="9874422" y="2419420"/>
            <a:ext cx="1675459" cy="369332"/>
          </a:xfrm>
          <a:prstGeom prst="rect">
            <a:avLst/>
          </a:prstGeom>
          <a:solidFill>
            <a:schemeClr val="accent1"/>
          </a:solidFill>
        </p:spPr>
        <p:txBody>
          <a:bodyPr wrap="none" rtlCol="0">
            <a:spAutoFit/>
          </a:bodyPr>
          <a:lstStyle/>
          <a:p>
            <a:r>
              <a:rPr lang="fa-IR" dirty="0" smtClean="0"/>
              <a:t>شرکت سهامی</a:t>
            </a:r>
            <a:endParaRPr lang="en-US" dirty="0"/>
          </a:p>
        </p:txBody>
      </p:sp>
      <p:pic>
        <p:nvPicPr>
          <p:cNvPr id="10" name="Picture 9"/>
          <p:cNvPicPr>
            <a:picLocks noChangeAspect="1"/>
          </p:cNvPicPr>
          <p:nvPr/>
        </p:nvPicPr>
        <p:blipFill>
          <a:blip r:embed="rId2"/>
          <a:stretch>
            <a:fillRect/>
          </a:stretch>
        </p:blipFill>
        <p:spPr>
          <a:xfrm>
            <a:off x="2387600" y="5029420"/>
            <a:ext cx="5608060" cy="625822"/>
          </a:xfrm>
          <a:prstGeom prst="rect">
            <a:avLst/>
          </a:prstGeom>
        </p:spPr>
      </p:pic>
    </p:spTree>
    <p:extLst>
      <p:ext uri="{BB962C8B-B14F-4D97-AF65-F5344CB8AC3E}">
        <p14:creationId xmlns:p14="http://schemas.microsoft.com/office/powerpoint/2010/main" val="966875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480" y="600055"/>
            <a:ext cx="9265920" cy="646331"/>
          </a:xfrm>
          <a:prstGeom prst="rect">
            <a:avLst/>
          </a:prstGeom>
          <a:solidFill>
            <a:schemeClr val="tx2">
              <a:lumMod val="25000"/>
              <a:lumOff val="75000"/>
            </a:schemeClr>
          </a:solidFill>
        </p:spPr>
        <p:txBody>
          <a:bodyPr wrap="square">
            <a:spAutoFit/>
          </a:bodyPr>
          <a:lstStyle/>
          <a:p>
            <a:pPr algn="r"/>
            <a:r>
              <a:rPr lang="fa-IR" b="1" dirty="0" smtClean="0"/>
              <a:t>لزوم قانون گذاري از طرف دولت براي شركت ها چیست؟</a:t>
            </a:r>
          </a:p>
          <a:p>
            <a:pPr algn="r"/>
            <a:r>
              <a:rPr lang="fa-IR" dirty="0" smtClean="0"/>
              <a:t>دولت برای شرکت ها قوانینی دارد تا به سرمایه گذاران اطمینان بدهد و کمک کند تا فریب نخورند. </a:t>
            </a:r>
            <a:endParaRPr lang="en-US" dirty="0"/>
          </a:p>
        </p:txBody>
      </p:sp>
      <p:sp>
        <p:nvSpPr>
          <p:cNvPr id="3" name="Rectangle 2"/>
          <p:cNvSpPr/>
          <p:nvPr/>
        </p:nvSpPr>
        <p:spPr>
          <a:xfrm>
            <a:off x="1696720" y="1883956"/>
            <a:ext cx="9966960" cy="1200329"/>
          </a:xfrm>
          <a:prstGeom prst="rect">
            <a:avLst/>
          </a:prstGeom>
          <a:solidFill>
            <a:schemeClr val="tx2">
              <a:lumMod val="50000"/>
              <a:lumOff val="50000"/>
            </a:schemeClr>
          </a:solidFill>
        </p:spPr>
        <p:txBody>
          <a:bodyPr wrap="square">
            <a:spAutoFit/>
          </a:bodyPr>
          <a:lstStyle/>
          <a:p>
            <a:pPr algn="r"/>
            <a:r>
              <a:rPr lang="fa-IR" b="1" dirty="0" smtClean="0"/>
              <a:t>چرا در یك شركت مشاوره هاي حقوقي اهمیت دارد؟</a:t>
            </a:r>
          </a:p>
          <a:p>
            <a:pPr algn="r"/>
            <a:r>
              <a:rPr lang="fa-IR" dirty="0" smtClean="0"/>
              <a:t>پذیرش و عمل به قوانیني كه دولت تصویب مي كند زمان بر و پر هزینه است، وكیل مي تواند براي تكمیل اساسنامه  شركت و سایر اسناد مورد نیاز كمك كند.</a:t>
            </a:r>
          </a:p>
          <a:p>
            <a:pPr algn="r"/>
            <a:r>
              <a:rPr lang="fa-IR" dirty="0" smtClean="0"/>
              <a:t> </a:t>
            </a:r>
          </a:p>
        </p:txBody>
      </p:sp>
      <p:sp>
        <p:nvSpPr>
          <p:cNvPr id="4" name="Rectangle 3"/>
          <p:cNvSpPr/>
          <p:nvPr/>
        </p:nvSpPr>
        <p:spPr>
          <a:xfrm>
            <a:off x="1950720" y="3453398"/>
            <a:ext cx="9712960" cy="2308324"/>
          </a:xfrm>
          <a:prstGeom prst="rect">
            <a:avLst/>
          </a:prstGeom>
          <a:solidFill>
            <a:schemeClr val="bg1">
              <a:lumMod val="65000"/>
            </a:schemeClr>
          </a:solidFill>
        </p:spPr>
        <p:txBody>
          <a:bodyPr wrap="square">
            <a:spAutoFit/>
          </a:bodyPr>
          <a:lstStyle/>
          <a:p>
            <a:pPr algn="r"/>
            <a:r>
              <a:rPr lang="fa-IR" b="1" dirty="0" smtClean="0"/>
              <a:t>اساسنامه شركت به بیان چه چیزي مي پردازد؟</a:t>
            </a:r>
          </a:p>
          <a:p>
            <a:pPr algn="r"/>
            <a:r>
              <a:rPr lang="fa-IR" b="1" dirty="0" smtClean="0">
                <a:solidFill>
                  <a:srgbClr val="C00000"/>
                </a:solidFill>
              </a:rPr>
              <a:t>شرکت برای چه کسب وکاری تشکیل شده است</a:t>
            </a:r>
          </a:p>
          <a:p>
            <a:pPr algn="r"/>
            <a:r>
              <a:rPr lang="fa-IR" b="1" dirty="0" smtClean="0">
                <a:solidFill>
                  <a:schemeClr val="accent1">
                    <a:lumMod val="75000"/>
                  </a:schemeClr>
                </a:solidFill>
              </a:rPr>
              <a:t>سهام آن چه میزان است</a:t>
            </a:r>
          </a:p>
          <a:p>
            <a:pPr algn="r"/>
            <a:r>
              <a:rPr lang="fa-IR" b="1" dirty="0" smtClean="0">
                <a:solidFill>
                  <a:schemeClr val="accent4">
                    <a:lumMod val="50000"/>
                  </a:schemeClr>
                </a:solidFill>
              </a:rPr>
              <a:t>چگونه تقسیم و فروخته می شود</a:t>
            </a:r>
          </a:p>
          <a:p>
            <a:pPr algn="r"/>
            <a:r>
              <a:rPr lang="fa-IR" b="1" dirty="0" smtClean="0">
                <a:solidFill>
                  <a:srgbClr val="7030A0"/>
                </a:solidFill>
              </a:rPr>
              <a:t>چگونه شرکت سرمایه اولیۀ خود را تأمین می کند</a:t>
            </a:r>
          </a:p>
          <a:p>
            <a:pPr algn="r"/>
            <a:r>
              <a:rPr lang="fa-IR" b="1" dirty="0" smtClean="0">
                <a:solidFill>
                  <a:schemeClr val="accent4">
                    <a:lumMod val="75000"/>
                  </a:schemeClr>
                </a:solidFill>
              </a:rPr>
              <a:t>و چگونه سود و زیان تقسیم می شود</a:t>
            </a:r>
          </a:p>
          <a:p>
            <a:pPr algn="r"/>
            <a:r>
              <a:rPr lang="fa-IR" b="1" dirty="0" smtClean="0">
                <a:solidFill>
                  <a:schemeClr val="accent2">
                    <a:lumMod val="50000"/>
                  </a:schemeClr>
                </a:solidFill>
              </a:rPr>
              <a:t>سهام داران چه حقوق و مسئولیت هایی در شرکت دارند</a:t>
            </a:r>
          </a:p>
          <a:p>
            <a:pPr algn="r"/>
            <a:r>
              <a:rPr lang="fa-IR" b="1" dirty="0" smtClean="0">
                <a:solidFill>
                  <a:schemeClr val="tx2">
                    <a:lumMod val="90000"/>
                    <a:lumOff val="10000"/>
                  </a:schemeClr>
                </a:solidFill>
              </a:rPr>
              <a:t>چگونه شركت منحل مي گردد.</a:t>
            </a:r>
            <a:endParaRPr lang="en-US" b="1" dirty="0">
              <a:solidFill>
                <a:schemeClr val="tx2">
                  <a:lumMod val="90000"/>
                  <a:lumOff val="10000"/>
                </a:schemeClr>
              </a:solidFill>
            </a:endParaRPr>
          </a:p>
        </p:txBody>
      </p:sp>
    </p:spTree>
    <p:extLst>
      <p:ext uri="{BB962C8B-B14F-4D97-AF65-F5344CB8AC3E}">
        <p14:creationId xmlns:p14="http://schemas.microsoft.com/office/powerpoint/2010/main" val="3573118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6560" y="423595"/>
            <a:ext cx="7995920" cy="369332"/>
          </a:xfrm>
          <a:prstGeom prst="rect">
            <a:avLst/>
          </a:prstGeom>
        </p:spPr>
        <p:txBody>
          <a:bodyPr wrap="square">
            <a:spAutoFit/>
          </a:bodyPr>
          <a:lstStyle/>
          <a:p>
            <a:r>
              <a:rPr lang="fa-IR" dirty="0" smtClean="0"/>
              <a:t>با توجه به جدول زير شما چه نکات ديگری می توانيد به اين دو ستون اضافه کنيد؟</a:t>
            </a:r>
            <a:endParaRPr lang="en-US" dirty="0"/>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976" y="941977"/>
            <a:ext cx="10052513" cy="4775200"/>
          </a:xfrm>
          <a:prstGeom prst="rect">
            <a:avLst/>
          </a:prstGeom>
          <a:solidFill>
            <a:schemeClr val="bg1"/>
          </a:solidFill>
        </p:spPr>
      </p:pic>
      <p:sp>
        <p:nvSpPr>
          <p:cNvPr id="3" name="TextBox 2"/>
          <p:cNvSpPr txBox="1"/>
          <p:nvPr/>
        </p:nvSpPr>
        <p:spPr>
          <a:xfrm>
            <a:off x="6775270" y="3988526"/>
            <a:ext cx="635725" cy="369332"/>
          </a:xfrm>
          <a:prstGeom prst="rect">
            <a:avLst/>
          </a:prstGeom>
          <a:noFill/>
        </p:spPr>
        <p:txBody>
          <a:bodyPr wrap="square" rtlCol="0">
            <a:spAutoFit/>
          </a:bodyPr>
          <a:lstStyle/>
          <a:p>
            <a:r>
              <a:rPr lang="fa-IR" dirty="0" smtClean="0">
                <a:cs typeface="B Nazanin" panose="00000400000000000000" pitchFamily="2" charset="-78"/>
              </a:rPr>
              <a:t>آ</a:t>
            </a:r>
            <a:endParaRPr lang="en-US" dirty="0">
              <a:cs typeface="B Nazanin" panose="00000400000000000000" pitchFamily="2" charset="-78"/>
            </a:endParaRPr>
          </a:p>
        </p:txBody>
      </p:sp>
    </p:spTree>
    <p:extLst>
      <p:ext uri="{BB962C8B-B14F-4D97-AF65-F5344CB8AC3E}">
        <p14:creationId xmlns:p14="http://schemas.microsoft.com/office/powerpoint/2010/main" val="30100379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1214</TotalTime>
  <Words>728</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 Mitra</vt:lpstr>
      <vt:lpstr>B Nazanin</vt:lpstr>
      <vt:lpstr>B Titr</vt:lpstr>
      <vt:lpstr>Corbel</vt:lpstr>
      <vt:lpstr>Tahoma</vt:lpstr>
      <vt:lpstr>Parallax</vt:lpstr>
      <vt:lpstr>PowerPoint Presentation</vt:lpstr>
      <vt:lpstr>(فصل ا ّول)   اصول انتخاب در کسب و کار </vt:lpstr>
      <vt:lpstr>  کدام کسب و کار  اگر بخواهیم به صورت کلی تفاوت مفهومی شکل های مختلف کسب و کار را درک کنیم، باید  تنها به این سؤال پاسخ بدهیم که مالک محصول یا کالای (نهایی) که به مشتری عرضه می شود، کیست؟ یک نفر یا چند نفر و چگونه؟ همین سؤال ساده و پاسخ آن، بیانگر مفهومی است به نام سازمان تولید. با مشخص شدن این مفهوم ،به انواع کسب و کار از منظر سازمان تولید می پردازیم. </vt:lpstr>
      <vt:lpstr>انواع كسب و كارها</vt:lpstr>
      <vt:lpstr>* نام کسب وکارتان را ثبت کنید. * قوانین و مقررات مربوط به آن زمینه را مطالعه کنید. * برای گرفتن گواهی نامه یا پروانه  فعالیت رسمی در آن زمینه اقدام کنید. * اسناد مربوط به هزینه ها و درآمدتان را حفظ کنید. این اسناد مبنای تعیین مالیات بر کسب وکار شماست * اگر کسی را برای کارتان به کار گرفتید، شما کارفرمای او هستید و بایدحقوق او را طبق قانونکار پرداخت کنید و او را بیمه کنید.  </vt:lpstr>
      <vt:lpstr>با توجه به جدول زير، شما چه نکات ديگری می توانيد به اين دو ستون اضافه کنيد؟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 ّول)   اصول انتخاب در کسب و کار</dc:title>
  <dc:creator>xp shop</dc:creator>
  <cp:lastModifiedBy>xp shop</cp:lastModifiedBy>
  <cp:revision>54</cp:revision>
  <dcterms:created xsi:type="dcterms:W3CDTF">2020-08-23T14:50:05Z</dcterms:created>
  <dcterms:modified xsi:type="dcterms:W3CDTF">2022-11-28T15:14:11Z</dcterms:modified>
</cp:coreProperties>
</file>