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CFC68"/>
    <a:srgbClr val="FF33CC"/>
    <a:srgbClr val="6FDEB6"/>
    <a:srgbClr val="00FFFF"/>
    <a:srgbClr val="CCFF99"/>
    <a:srgbClr val="FFFFCC"/>
    <a:srgbClr val="24E6F0"/>
    <a:srgbClr val="CC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03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8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62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482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66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350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28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6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3536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321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117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710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284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0493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477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889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840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097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8B8521-952A-4EA3-9937-2A499524F291}" type="datetimeFigureOut">
              <a:rPr lang="fa-IR" smtClean="0"/>
              <a:t>09/06/1444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E2FD61-E25B-4883-A512-7CB1553F1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1945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8151" y="494676"/>
            <a:ext cx="61159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درس ششم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1757" y="2383437"/>
            <a:ext cx="917398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0" dirty="0" smtClean="0">
                <a:solidFill>
                  <a:srgbClr val="002060"/>
                </a:solidFill>
                <a:cs typeface="B Davat" panose="00000400000000000000" pitchFamily="2" charset="-78"/>
              </a:rPr>
              <a:t>نقش دولت در اقتصاد چیست؟</a:t>
            </a:r>
            <a:endParaRPr lang="fa-IR" sz="8000" dirty="0">
              <a:solidFill>
                <a:srgbClr val="002060"/>
              </a:solidFill>
              <a:cs typeface="B Davat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7776" y="4991725"/>
            <a:ext cx="46619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solidFill>
                  <a:srgbClr val="7030A0"/>
                </a:solidFill>
                <a:cs typeface="B Titr" panose="00000700000000000000" pitchFamily="2" charset="-78"/>
              </a:rPr>
              <a:t>مدرس: سلمان جهاندیده</a:t>
            </a:r>
            <a:endParaRPr lang="fa-IR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9583" y="6086006"/>
            <a:ext cx="27783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solidFill>
                  <a:schemeClr val="tx2">
                    <a:lumMod val="10000"/>
                  </a:schemeClr>
                </a:solidFill>
                <a:cs typeface="B Titr" panose="00000700000000000000" pitchFamily="2" charset="-78"/>
              </a:rPr>
              <a:t>دبیرستان نمونه پیامبر اعظم(ص)</a:t>
            </a:r>
            <a:endParaRPr lang="fa-IR" dirty="0">
              <a:solidFill>
                <a:schemeClr val="tx2">
                  <a:lumMod val="1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16" y="4239604"/>
            <a:ext cx="3545174" cy="221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7" y="4239604"/>
            <a:ext cx="3326671" cy="221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1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927763" y="0"/>
            <a:ext cx="4634345" cy="1371600"/>
          </a:xfrm>
          <a:prstGeom prst="ellipseRibbon">
            <a:avLst>
              <a:gd name="adj1" fmla="val 26887"/>
              <a:gd name="adj2" fmla="val 75000"/>
              <a:gd name="adj3" fmla="val 12500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مالیات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540326" y="1537854"/>
            <a:ext cx="11409218" cy="145472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دولت برای تأمین سطحی از کالاها و خدمات عمومی برای همگان، از مردم </a:t>
            </a:r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مالیات</a:t>
            </a: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می گیرد</a:t>
            </a: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33251" y="4470462"/>
            <a:ext cx="385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rgbClr val="0000FF"/>
                </a:solidFill>
                <a:cs typeface="B Titr" panose="00000700000000000000" pitchFamily="2" charset="-78"/>
              </a:rPr>
              <a:t>اهداف دولت از گرفتن مالیات</a:t>
            </a:r>
            <a:endParaRPr lang="fa-IR" sz="2800" dirty="0">
              <a:solidFill>
                <a:srgbClr val="0000FF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564324" y="3194217"/>
            <a:ext cx="768927" cy="307571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85541" y="3401383"/>
            <a:ext cx="7441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1 - اولین و مهم ترین هدف مالیات ، </a:t>
            </a:r>
            <a:r>
              <a:rPr lang="fa-IR" sz="2800" dirty="0">
                <a:solidFill>
                  <a:srgbClr val="FF33CC"/>
                </a:solidFill>
                <a:cs typeface="B Titr" panose="00000700000000000000" pitchFamily="2" charset="-78"/>
              </a:rPr>
              <a:t>افزایش درآمد </a:t>
            </a:r>
            <a:r>
              <a:rPr 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دولت.</a:t>
            </a:r>
            <a:endParaRPr lang="fa-IR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03637"/>
            <a:ext cx="7941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2 - کاهش فعالیت های نامناسب </a:t>
            </a:r>
            <a:r>
              <a:rPr lang="fa-IR" sz="2800" dirty="0" smtClean="0">
                <a:solidFill>
                  <a:srgbClr val="FF33CC"/>
                </a:solidFill>
                <a:cs typeface="B Titr" panose="00000700000000000000" pitchFamily="2" charset="-78"/>
              </a:rPr>
              <a:t>(کشیدن </a:t>
            </a:r>
            <a:r>
              <a:rPr lang="fa-IR" sz="2800" dirty="0">
                <a:solidFill>
                  <a:srgbClr val="FF33CC"/>
                </a:solidFill>
                <a:cs typeface="B Titr" panose="00000700000000000000" pitchFamily="2" charset="-78"/>
              </a:rPr>
              <a:t>سیگار، مصرف بی </a:t>
            </a:r>
            <a:r>
              <a:rPr lang="fa-IR" sz="2800" dirty="0" smtClean="0">
                <a:solidFill>
                  <a:srgbClr val="FF33CC"/>
                </a:solidFill>
                <a:cs typeface="B Titr" panose="00000700000000000000" pitchFamily="2" charset="-78"/>
              </a:rPr>
              <a:t>رویه بنزین)</a:t>
            </a:r>
            <a:r>
              <a:rPr 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  </a:t>
            </a:r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افزایش رفتارهای مطلوب </a:t>
            </a:r>
            <a:r>
              <a:rPr lang="fa-IR" sz="2800" dirty="0" smtClean="0">
                <a:solidFill>
                  <a:srgbClr val="FF33CC"/>
                </a:solidFill>
                <a:cs typeface="B Titr" panose="00000700000000000000" pitchFamily="2" charset="-78"/>
              </a:rPr>
              <a:t>(مثل </a:t>
            </a:r>
            <a:r>
              <a:rPr lang="fa-IR" sz="2800" dirty="0">
                <a:solidFill>
                  <a:srgbClr val="FF33CC"/>
                </a:solidFill>
                <a:cs typeface="B Titr" panose="00000700000000000000" pitchFamily="2" charset="-78"/>
              </a:rPr>
              <a:t>مصرف </a:t>
            </a:r>
            <a:r>
              <a:rPr lang="fa-IR" sz="2800" dirty="0" smtClean="0">
                <a:solidFill>
                  <a:srgbClr val="FF33CC"/>
                </a:solidFill>
                <a:cs typeface="B Titr" panose="00000700000000000000" pitchFamily="2" charset="-78"/>
              </a:rPr>
              <a:t>شیر)</a:t>
            </a:r>
            <a:endParaRPr lang="fa-IR" sz="28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959436" y="145475"/>
            <a:ext cx="4010891" cy="1039090"/>
          </a:xfrm>
          <a:prstGeom prst="flowChartAlternateProcess">
            <a:avLst/>
          </a:prstGeom>
          <a:solidFill>
            <a:srgbClr val="DC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FF33CC"/>
                </a:solidFill>
                <a:cs typeface="B Titr" panose="00000700000000000000" pitchFamily="2" charset="-78"/>
              </a:rPr>
              <a:t>افزایش درآمد دولت</a:t>
            </a:r>
            <a:endParaRPr lang="fa-IR" sz="3200" dirty="0">
              <a:solidFill>
                <a:srgbClr val="FF33CC"/>
              </a:solidFill>
              <a:cs typeface="B Titr" panose="00000700000000000000" pitchFamily="2" charset="-7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858000" y="945574"/>
            <a:ext cx="1267690" cy="104948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>
          <a:xfrm>
            <a:off x="1787237" y="2150918"/>
            <a:ext cx="8686800" cy="241069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مالیات برای تأمین مالی اهداف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و </a:t>
            </a: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پشتیبانی از فعالیت های دولت مانند: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امنیت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،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دفاع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 ،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امور قضایی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،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آموزش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و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 بهداشت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عمومی</a:t>
            </a: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 ضروری است.</a:t>
            </a:r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01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07817" y="290944"/>
            <a:ext cx="8276615" cy="83217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کاهش فعالیت های نامناسب و تشویق فعالیت های مطلوب</a:t>
            </a:r>
            <a:endParaRPr lang="fa-IR" sz="32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 rot="19647136">
            <a:off x="6027263" y="1159150"/>
            <a:ext cx="883280" cy="967547"/>
          </a:xfrm>
          <a:prstGeom prst="downArrow">
            <a:avLst/>
          </a:prstGeom>
          <a:solidFill>
            <a:srgbClr val="6FD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2488367" y="2008682"/>
            <a:ext cx="8609358" cy="293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دولت علاوه بر افزایش درآمد با گرفتن مالیات هدف کاهش برخی رفتار های نامناسب همچون کشیدن سیگار،استفاده از تنباکو و... را در پی دارد.</a:t>
            </a:r>
          </a:p>
          <a:p>
            <a:pPr algn="ctr"/>
            <a:endParaRPr lang="fa-IR" sz="2400" dirty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گاهی دولت از برخی از فعالیت ها که برای افراد جامعه مفید هستند مالیات دریافت نمی کند.</a:t>
            </a:r>
            <a:endParaRPr lang="fa-IR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21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8329" y="3030057"/>
            <a:ext cx="23834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انواع مالیات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213928" y="965456"/>
            <a:ext cx="1496291" cy="4713976"/>
          </a:xfrm>
          <a:prstGeom prst="rightBrace">
            <a:avLst>
              <a:gd name="adj1" fmla="val 26388"/>
              <a:gd name="adj2" fmla="val 4779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6194344" y="1454727"/>
            <a:ext cx="25769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الف)مالیات مستقیم</a:t>
            </a:r>
            <a:endParaRPr lang="fa-IR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6477" y="4643852"/>
            <a:ext cx="282481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ب)مالیات</a:t>
            </a:r>
            <a:r>
              <a:rPr lang="fa-IR" sz="24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 غیر </a:t>
            </a:r>
          </a:p>
          <a:p>
            <a:pPr algn="r" rtl="1"/>
            <a:r>
              <a:rPr lang="fa-IR" sz="24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مستقیم</a:t>
            </a:r>
            <a:endParaRPr lang="fa-IR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363071" y="377954"/>
            <a:ext cx="831273" cy="267676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2971800" y="446117"/>
            <a:ext cx="28069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33CC"/>
                </a:solidFill>
                <a:cs typeface="B Titr" panose="00000700000000000000" pitchFamily="2" charset="-78"/>
              </a:rPr>
              <a:t>1- مالیات بر دارایی</a:t>
            </a:r>
            <a:endParaRPr lang="fa-IR" sz="2800" dirty="0">
              <a:solidFill>
                <a:srgbClr val="FF33CC"/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7289" y="2319116"/>
            <a:ext cx="28069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33CC"/>
                </a:solidFill>
                <a:cs typeface="B Titr" panose="00000700000000000000" pitchFamily="2" charset="-78"/>
              </a:rPr>
              <a:t>2- مالیات بردرآمد</a:t>
            </a:r>
            <a:endParaRPr lang="fa-IR" sz="2800" dirty="0">
              <a:solidFill>
                <a:srgbClr val="FF33CC"/>
              </a:solidFill>
              <a:cs typeface="B Titr" panose="00000700000000000000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086522" y="3252549"/>
            <a:ext cx="744229" cy="3305825"/>
          </a:xfrm>
          <a:prstGeom prst="rightBrace">
            <a:avLst>
              <a:gd name="adj1" fmla="val 583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519545" y="3353222"/>
            <a:ext cx="50850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1- عوارض گمرکی و خدماتی</a:t>
            </a:r>
            <a:endParaRPr lang="fa-IR" sz="2800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7289" y="4643852"/>
            <a:ext cx="2662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a-IR" sz="2800" dirty="0" smtClean="0">
                <a:solidFill>
                  <a:srgbClr val="D06F1E">
                    <a:lumMod val="75000"/>
                  </a:srgbClr>
                </a:solidFill>
                <a:cs typeface="B Titr" panose="00000700000000000000" pitchFamily="2" charset="-78"/>
              </a:rPr>
              <a:t>2-مالیات بر مصرف</a:t>
            </a:r>
            <a:endParaRPr lang="fa-IR" sz="2800" dirty="0">
              <a:solidFill>
                <a:srgbClr val="D06F1E">
                  <a:lumMod val="75000"/>
                </a:srgbClr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0372" y="5878132"/>
            <a:ext cx="3579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a-IR" sz="2800" dirty="0" smtClean="0">
                <a:solidFill>
                  <a:srgbClr val="D06F1E">
                    <a:lumMod val="75000"/>
                  </a:srgbClr>
                </a:solidFill>
                <a:cs typeface="B Titr" panose="00000700000000000000" pitchFamily="2" charset="-78"/>
              </a:rPr>
              <a:t>3-مالیات بر ارزش افزوده</a:t>
            </a:r>
            <a:endParaRPr lang="fa-IR" sz="2800" dirty="0">
              <a:solidFill>
                <a:srgbClr val="D06F1E">
                  <a:lumMod val="75000"/>
                </a:srgb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8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8" grpId="0"/>
      <p:bldP spid="9" grpId="0" animBg="1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496" y="3896725"/>
            <a:ext cx="8709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dirty="0">
              <a:solidFill>
                <a:srgbClr val="DCFC68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42020" y="329784"/>
            <a:ext cx="6805535" cy="1364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>
                <a:solidFill>
                  <a:srgbClr val="FF0000"/>
                </a:solidFill>
                <a:latin typeface="Wingdings" panose="05000000000000000000" pitchFamily="2" charset="2"/>
                <a:cs typeface="B Titr" panose="00000700000000000000" pitchFamily="2" charset="-78"/>
              </a:rPr>
              <a:t>مالیات مستقیم : </a:t>
            </a:r>
            <a:r>
              <a:rPr lang="fa-IR" dirty="0">
                <a:solidFill>
                  <a:srgbClr val="0000FF"/>
                </a:solidFill>
                <a:latin typeface="Wingdings" panose="05000000000000000000" pitchFamily="2" charset="2"/>
                <a:cs typeface="B Titr" panose="00000700000000000000" pitchFamily="2" charset="-78"/>
              </a:rPr>
              <a:t>مبلغی است که به عنوان مالیات دریافت می شود</a:t>
            </a:r>
            <a:r>
              <a:rPr lang="fa-IR" dirty="0" smtClean="0">
                <a:solidFill>
                  <a:srgbClr val="0000FF"/>
                </a:solidFill>
                <a:latin typeface="Wingdings" panose="05000000000000000000" pitchFamily="2" charset="2"/>
                <a:cs typeface="B Titr" panose="00000700000000000000" pitchFamily="2" charset="-78"/>
              </a:rPr>
              <a:t>.</a:t>
            </a:r>
          </a:p>
          <a:p>
            <a:pPr algn="r" rtl="1"/>
            <a:endParaRPr lang="fa-IR" dirty="0">
              <a:solidFill>
                <a:srgbClr val="0000FF"/>
              </a:solidFill>
              <a:latin typeface="Wingdings" panose="05000000000000000000" pitchFamily="2" charset="2"/>
              <a:cs typeface="B Titr" panose="00000700000000000000" pitchFamily="2" charset="-78"/>
            </a:endParaRPr>
          </a:p>
          <a:p>
            <a:pPr algn="r" rtl="1"/>
            <a:r>
              <a:rPr lang="fa-IR" dirty="0">
                <a:solidFill>
                  <a:srgbClr val="FF0000"/>
                </a:solidFill>
                <a:latin typeface="Wingdings" panose="05000000000000000000" pitchFamily="2" charset="2"/>
                <a:cs typeface="B Titr" panose="00000700000000000000" pitchFamily="2" charset="-78"/>
              </a:rPr>
              <a:t>مالیات غیرمستقیم : </a:t>
            </a:r>
            <a:r>
              <a:rPr lang="fa-IR" dirty="0">
                <a:solidFill>
                  <a:srgbClr val="0000FF"/>
                </a:solidFill>
                <a:latin typeface="Wingdings" panose="05000000000000000000" pitchFamily="2" charset="2"/>
                <a:cs typeface="B Titr" panose="00000700000000000000" pitchFamily="2" charset="-78"/>
              </a:rPr>
              <a:t>بخشی از قیمت کالا می باشد که از مشتری دریافت می </a:t>
            </a:r>
            <a:r>
              <a:rPr lang="fa-IR" dirty="0" smtClean="0">
                <a:solidFill>
                  <a:srgbClr val="0000FF"/>
                </a:solidFill>
                <a:latin typeface="Wingdings" panose="05000000000000000000" pitchFamily="2" charset="2"/>
                <a:cs typeface="B Titr" panose="00000700000000000000" pitchFamily="2" charset="-78"/>
              </a:rPr>
              <a:t>شود</a:t>
            </a:r>
            <a:r>
              <a:rPr lang="fa-IR" dirty="0" smtClean="0"/>
              <a:t>.</a:t>
            </a:r>
            <a:endParaRPr lang="fa-IR" dirty="0">
              <a:solidFill>
                <a:srgbClr val="DCFC68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727024" y="2667532"/>
            <a:ext cx="9751103" cy="3193622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اساس و مبنای مالیات بر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 دارایی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، ثروت مؤدی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(پرداخت کنندۀ مالیات)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است. </a:t>
            </a:r>
            <a:endParaRPr lang="fa-IR" sz="24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fa-IR" sz="24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مهم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ترین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نوع مالیات بر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دارایی، مالیات بر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 ارث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است که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از اموال و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دارایی های باقی ماندۀ شخص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فوت شده، دریافت می شود. در واقع زمانی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که اموال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شخص متوفی قرار است به وراث او منتقل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شود، دولت از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دارایی و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ثروت درحال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انتقال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مالیات می </a:t>
            </a: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گیرد.</a:t>
            </a:r>
          </a:p>
        </p:txBody>
      </p:sp>
    </p:spTree>
    <p:extLst>
      <p:ext uri="{BB962C8B-B14F-4D97-AF65-F5344CB8AC3E}">
        <p14:creationId xmlns:p14="http://schemas.microsoft.com/office/powerpoint/2010/main" val="17060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858933" y="513754"/>
            <a:ext cx="3657600" cy="107520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مالیات غیر مستقیم</a:t>
            </a:r>
            <a:endParaRPr lang="fa-IR" sz="3600" dirty="0">
              <a:solidFill>
                <a:schemeClr val="accent3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124263" y="2158583"/>
            <a:ext cx="7764905" cy="7495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بخشی از 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قیمت کالا </a:t>
            </a:r>
            <a:r>
              <a:rPr lang="fa-IR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می باشد که از مشتری </a:t>
            </a:r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دریافت می شود.</a:t>
            </a:r>
            <a:endParaRPr lang="fa-IR" sz="2400" dirty="0">
              <a:solidFill>
                <a:schemeClr val="accent1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38305"/>
            <a:ext cx="11767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4000" b="1" dirty="0">
                <a:solidFill>
                  <a:srgbClr val="0000FF"/>
                </a:solidFill>
                <a:cs typeface="B Davat" panose="00000400000000000000" pitchFamily="2" charset="-78"/>
              </a:rPr>
              <a:t>مهمترین انواع مالیات های غیرمستقیم که در کشور ما اجرا و اعمال می </a:t>
            </a:r>
            <a:r>
              <a:rPr lang="fa-IR" sz="4000" b="1" dirty="0" smtClean="0">
                <a:solidFill>
                  <a:srgbClr val="0000FF"/>
                </a:solidFill>
                <a:cs typeface="B Davat" panose="00000400000000000000" pitchFamily="2" charset="-78"/>
              </a:rPr>
              <a:t>شوند:</a:t>
            </a:r>
          </a:p>
          <a:p>
            <a:pPr algn="r" rtl="1"/>
            <a:endParaRPr lang="fa-IR" sz="4000" dirty="0">
              <a:solidFill>
                <a:srgbClr val="000000"/>
              </a:solidFill>
              <a:cs typeface="B Davat" panose="00000400000000000000" pitchFamily="2" charset="-78"/>
            </a:endParaRPr>
          </a:p>
          <a:p>
            <a:pPr algn="r" rtl="1"/>
            <a:r>
              <a:rPr lang="fa-IR" sz="4000" b="1" dirty="0">
                <a:solidFill>
                  <a:srgbClr val="FF0000"/>
                </a:solidFill>
                <a:latin typeface="B Titr,Bold"/>
                <a:cs typeface="B Davat" panose="00000400000000000000" pitchFamily="2" charset="-78"/>
              </a:rPr>
              <a:t>عوارض گمرکی و خدماتی</a:t>
            </a:r>
            <a:r>
              <a:rPr lang="fa-IR" sz="4000" dirty="0">
                <a:solidFill>
                  <a:srgbClr val="000000"/>
                </a:solidFill>
                <a:latin typeface="B Titr,Bold"/>
                <a:cs typeface="B Davat" panose="00000400000000000000" pitchFamily="2" charset="-78"/>
              </a:rPr>
              <a:t>، </a:t>
            </a:r>
            <a:r>
              <a:rPr lang="fa-IR" sz="4000" b="1" dirty="0">
                <a:solidFill>
                  <a:srgbClr val="FF0000"/>
                </a:solidFill>
                <a:latin typeface="B Titr,Bold"/>
                <a:cs typeface="B Davat" panose="00000400000000000000" pitchFamily="2" charset="-78"/>
              </a:rPr>
              <a:t>مالیات بر مصرف</a:t>
            </a:r>
            <a:r>
              <a:rPr lang="fa-IR" sz="4000" b="1" dirty="0">
                <a:solidFill>
                  <a:srgbClr val="002060"/>
                </a:solidFill>
                <a:latin typeface="B Titr,Bold"/>
                <a:cs typeface="B Davat" panose="00000400000000000000" pitchFamily="2" charset="-78"/>
              </a:rPr>
              <a:t> </a:t>
            </a:r>
            <a:r>
              <a:rPr lang="fa-IR" sz="4000" dirty="0">
                <a:solidFill>
                  <a:srgbClr val="000000"/>
                </a:solidFill>
                <a:latin typeface="B Titr,Bold"/>
                <a:cs typeface="B Davat" panose="00000400000000000000" pitchFamily="2" charset="-78"/>
              </a:rPr>
              <a:t>و </a:t>
            </a:r>
            <a:r>
              <a:rPr lang="fa-IR" sz="4000" b="1" dirty="0">
                <a:solidFill>
                  <a:srgbClr val="FF0000"/>
                </a:solidFill>
                <a:latin typeface="B Titr,Bold"/>
                <a:cs typeface="B Davat" panose="00000400000000000000" pitchFamily="2" charset="-78"/>
              </a:rPr>
              <a:t>مالیات بر ارزش افزوده</a:t>
            </a:r>
            <a:endParaRPr lang="fa-IR" sz="4000" dirty="0">
              <a:solidFill>
                <a:srgbClr val="FF000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34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24055" y="166255"/>
            <a:ext cx="4883727" cy="1288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الف) </a:t>
            </a:r>
            <a:r>
              <a:rPr lang="fa-IR" sz="2800" dirty="0">
                <a:solidFill>
                  <a:srgbClr val="0000FF"/>
                </a:solidFill>
                <a:cs typeface="B Titr" panose="00000700000000000000" pitchFamily="2" charset="-78"/>
              </a:rPr>
              <a:t>عوارض گمرکی و خدماتی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87036" y="1641765"/>
            <a:ext cx="11305309" cy="126769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عوارض </a:t>
            </a:r>
            <a:r>
              <a:rPr lang="fa-IR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گمرکی : مالیات بر صادرات و واردات کالاهای </a:t>
            </a:r>
            <a:r>
              <a:rPr lang="fa-I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مختلف(تعرفه های گمرکی)</a:t>
            </a:r>
            <a:endParaRPr lang="fa-IR" sz="2800" dirty="0">
              <a:solidFill>
                <a:schemeClr val="accent3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802743"/>
            <a:ext cx="11242964" cy="20475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عوارض خدماتی: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انواع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عوارض درج شده در قبض های شهرداری مالیات تلقی می شود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  <a:endParaRPr lang="en-US" sz="2400" dirty="0" smtClean="0">
              <a:cs typeface="B Titr" panose="00000700000000000000" pitchFamily="2" charset="-78"/>
            </a:endParaRPr>
          </a:p>
          <a:p>
            <a:pPr algn="r"/>
            <a:endParaRPr lang="fa-IR" sz="2400" dirty="0"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cs typeface="B Titr" panose="00000700000000000000" pitchFamily="2" charset="-78"/>
              </a:rPr>
              <a:t>شهرداری در مقابل خدماتی که ارائه می کند، وجوهی مانند عوارض </a:t>
            </a:r>
            <a:endParaRPr lang="en-US" sz="2400" dirty="0" smtClean="0">
              <a:cs typeface="B Titr" panose="00000700000000000000" pitchFamily="2" charset="-78"/>
            </a:endParaRPr>
          </a:p>
          <a:p>
            <a:pPr algn="r"/>
            <a:r>
              <a:rPr lang="fa-IR" sz="2400" dirty="0" smtClean="0">
                <a:cs typeface="B Titr" panose="00000700000000000000" pitchFamily="2" charset="-78"/>
              </a:rPr>
              <a:t>خودرو </a:t>
            </a:r>
            <a:r>
              <a:rPr lang="fa-IR" sz="2400" dirty="0">
                <a:cs typeface="B Titr" panose="00000700000000000000" pitchFamily="2" charset="-78"/>
              </a:rPr>
              <a:t>یا عوارض </a:t>
            </a:r>
            <a:r>
              <a:rPr lang="fa-IR" sz="2400" dirty="0" smtClean="0">
                <a:cs typeface="B Titr" panose="00000700000000000000" pitchFamily="2" charset="-78"/>
              </a:rPr>
              <a:t>نوسازی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دریافت </a:t>
            </a:r>
            <a:r>
              <a:rPr lang="fa-IR" sz="2400" dirty="0">
                <a:cs typeface="B Titr" panose="00000700000000000000" pitchFamily="2" charset="-78"/>
              </a:rPr>
              <a:t>می کند.</a:t>
            </a:r>
          </a:p>
        </p:txBody>
      </p:sp>
    </p:spTree>
    <p:extLst>
      <p:ext uri="{BB962C8B-B14F-4D97-AF65-F5344CB8AC3E}">
        <p14:creationId xmlns:p14="http://schemas.microsoft.com/office/powerpoint/2010/main" val="34432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5509" y="353291"/>
            <a:ext cx="4551218" cy="12676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solidFill>
                  <a:srgbClr val="002060"/>
                </a:solidFill>
                <a:cs typeface="B Titr" panose="00000700000000000000" pitchFamily="2" charset="-78"/>
              </a:rPr>
              <a:t>مالیات بر مصرف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808" y="2073716"/>
            <a:ext cx="11159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chemeClr val="accent1"/>
                </a:solidFill>
                <a:cs typeface="B Titr" panose="00000700000000000000" pitchFamily="2" charset="-78"/>
              </a:rPr>
              <a:t>مالیاتی که مصرف کنندگان کالاهای خاص در زمان خرید آن کالا </a:t>
            </a:r>
            <a:r>
              <a:rPr lang="fa-IR" sz="32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(به </a:t>
            </a:r>
            <a:r>
              <a:rPr lang="fa-IR" sz="3200" dirty="0">
                <a:solidFill>
                  <a:schemeClr val="accent1"/>
                </a:solidFill>
                <a:cs typeface="B Titr" panose="00000700000000000000" pitchFamily="2" charset="-78"/>
              </a:rPr>
              <a:t>همراه قیمت </a:t>
            </a:r>
            <a:r>
              <a:rPr lang="fa-IR" sz="32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کالا) پرداخت می </a:t>
            </a:r>
            <a:r>
              <a:rPr lang="fa-IR" sz="3200" dirty="0">
                <a:solidFill>
                  <a:schemeClr val="accent1"/>
                </a:solidFill>
                <a:cs typeface="B Titr" panose="00000700000000000000" pitchFamily="2" charset="-78"/>
              </a:rPr>
              <a:t>کنند.</a:t>
            </a:r>
            <a:endParaRPr lang="fa-IR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808" y="4027208"/>
            <a:ext cx="11139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به این ترتیب اگر شما میزان بیشتری از آن کالا مصرف کنید، در نهایت مالیات</a:t>
            </a:r>
          </a:p>
          <a:p>
            <a:pPr algn="r"/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بیشتری نیز پرداخت می کنید.</a:t>
            </a:r>
            <a:endParaRPr lang="fa-IR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318" y="314097"/>
            <a:ext cx="3765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سایر درآمدهای دولت</a:t>
            </a:r>
            <a:endParaRPr lang="fa-IR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2142032"/>
            <a:ext cx="5646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محل فروش دارایی هایی مثل نفت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4051" y="3535279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ایجاد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بدهی</a:t>
            </a:r>
            <a:endParaRPr lang="fa-I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34145" y="270163"/>
            <a:ext cx="6130636" cy="976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جایگاه دولت در جریان چرخشی درآمد</a:t>
            </a:r>
            <a:endParaRPr lang="fa-IR" sz="2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74073" y="1849580"/>
            <a:ext cx="11409217" cy="4551219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بازیگر </a:t>
            </a:r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اصلی اقتصاد</a:t>
            </a:r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خانوار ها </a:t>
            </a:r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و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شرکت ها </a:t>
            </a:r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هستند. در این درس نیز به جایگاه دولت پی بردیم. بنابراین </a:t>
            </a:r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می توان </a:t>
            </a:r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گفت نمودار جریان چرخشی تعاملات بین خانوارها و شرکت </a:t>
            </a:r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 که </a:t>
            </a:r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در درس قبل دیدیم کامل نیست چرا که دولت را نادیده </a:t>
            </a:r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گرفته بود</a:t>
            </a:r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، اما دولت برای انجام نقش های مختلفی که بر عهده </a:t>
            </a:r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دارد، خریداری </a:t>
            </a:r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مهم در بازارهای عوامل تولید و نیز بازار کالا و </a:t>
            </a:r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خدمات است </a:t>
            </a:r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و البته با دریافت مالیات از شرکت ها و خانواده ها و </a:t>
            </a:r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پرداخت یارانه </a:t>
            </a:r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به آنها نقشی مهم در اقتصاد ایفا میکند. در شکل زیر، </a:t>
            </a:r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روابط میان </a:t>
            </a:r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دولتبا بازارها و خانوارهاترسیم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22986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043003" y="149902"/>
            <a:ext cx="5276537" cy="124418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نقش دولت در اقتصاد چیست؟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68374" y="1603948"/>
            <a:ext cx="8774243" cy="3897442"/>
          </a:xfrm>
          <a:prstGeom prst="roundRect">
            <a:avLst/>
          </a:prstGeom>
          <a:solidFill>
            <a:srgbClr val="FFFF99"/>
          </a:solidFill>
          <a:ln>
            <a:solidFill>
              <a:srgbClr val="AC4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dirty="0" smtClean="0">
                <a:solidFill>
                  <a:srgbClr val="7030A0"/>
                </a:solidFill>
                <a:cs typeface="B Titr" panose="00000700000000000000" pitchFamily="2" charset="-78"/>
              </a:rPr>
              <a:t>موقعیت:</a:t>
            </a:r>
          </a:p>
          <a:p>
            <a:pPr algn="r"/>
            <a:endParaRPr lang="fa-IR" dirty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r"/>
            <a:r>
              <a:rPr lang="fa-IR" dirty="0" smtClean="0">
                <a:solidFill>
                  <a:srgbClr val="7030A0"/>
                </a:solidFill>
                <a:cs typeface="B Titr" panose="00000700000000000000" pitchFamily="2" charset="-78"/>
              </a:rPr>
              <a:t>اگر یک بازی فوتبال را در نظر بگیریم که نیاز به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داور</a:t>
            </a:r>
            <a:r>
              <a:rPr lang="fa-IR" dirty="0" smtClean="0">
                <a:solidFill>
                  <a:srgbClr val="7030A0"/>
                </a:solidFill>
                <a:cs typeface="B Titr" panose="00000700000000000000" pitchFamily="2" charset="-78"/>
              </a:rPr>
              <a:t> دارد،فضای کسب وکار هم نیاز به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داور</a:t>
            </a:r>
            <a:r>
              <a:rPr lang="fa-IR" dirty="0" smtClean="0">
                <a:solidFill>
                  <a:srgbClr val="7030A0"/>
                </a:solidFill>
                <a:cs typeface="B Titr" panose="00000700000000000000" pitchFamily="2" charset="-78"/>
              </a:rPr>
              <a:t> دارد که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دولت</a:t>
            </a:r>
            <a:r>
              <a:rPr lang="fa-IR" dirty="0" smtClean="0">
                <a:solidFill>
                  <a:srgbClr val="7030A0"/>
                </a:solidFill>
                <a:cs typeface="B Titr" panose="00000700000000000000" pitchFamily="2" charset="-78"/>
              </a:rPr>
              <a:t> هست.</a:t>
            </a:r>
          </a:p>
          <a:p>
            <a:pPr algn="r"/>
            <a:endParaRPr lang="fa-IR" dirty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r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تصمیمات دولت بر کسب و کار ها تاثیرات فراوانی می تواند داشته باشد. </a:t>
            </a:r>
            <a:r>
              <a:rPr lang="fa-IR" dirty="0" smtClean="0">
                <a:solidFill>
                  <a:srgbClr val="7030A0"/>
                </a:solidFill>
                <a:cs typeface="B Titr" panose="00000700000000000000" pitchFamily="2" charset="-78"/>
              </a:rPr>
              <a:t>مانند: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کاهش مالیات،معاف مالیاتی،افزایش یا کاهش تعرفه های وارداتی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2"/>
          <a:stretch/>
        </p:blipFill>
        <p:spPr>
          <a:xfrm>
            <a:off x="194872" y="1603948"/>
            <a:ext cx="2397284" cy="295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4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7739" y="164892"/>
            <a:ext cx="4586990" cy="10792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تکلیف مالیات</a:t>
            </a:r>
            <a:endParaRPr lang="fa-IR" sz="3200" dirty="0">
              <a:solidFill>
                <a:schemeClr val="accent1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74557" y="1978703"/>
            <a:ext cx="10433154" cy="320789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2800" dirty="0" smtClean="0">
                <a:solidFill>
                  <a:srgbClr val="0000FF"/>
                </a:solidFill>
                <a:cs typeface="B Titr" panose="00000700000000000000" pitchFamily="2" charset="-78"/>
              </a:rPr>
              <a:t>فردی در کارگاه تولیدی ماهانه 120میلیون درآمد دارد اگر او ماهانه 10 درصد درآمد خود را باید مالیات بپردازد مالیاتی پرداختی وی و مانده خالص او را محاسبه کنید.</a:t>
            </a:r>
            <a:endParaRPr lang="fa-IR" sz="28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29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891" y="1371600"/>
            <a:ext cx="61929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600" dirty="0" smtClean="0">
                <a:solidFill>
                  <a:srgbClr val="FF0000"/>
                </a:solidFill>
                <a:cs typeface="B Titr" panose="00000700000000000000" pitchFamily="2" charset="-78"/>
              </a:rPr>
              <a:t>پایان</a:t>
            </a:r>
            <a:endParaRPr lang="fa-IR" sz="9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9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8151" y="359764"/>
            <a:ext cx="168507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نقشه راه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883" y="1858780"/>
            <a:ext cx="109055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دو بازیگر اصلی در عرصه اقتصاد وجود دارد. و اقتصاد و این دو بازیگر اصلی نیازمند یک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داور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هستند.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6691" y="3111575"/>
            <a:ext cx="937314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33CC"/>
                </a:solidFill>
                <a:cs typeface="B Titr" panose="00000700000000000000" pitchFamily="2" charset="-78"/>
              </a:rPr>
              <a:t>1-نقش دولت در یک اقتصاد را درک و بیان کنیم.</a:t>
            </a:r>
          </a:p>
          <a:p>
            <a:pPr algn="r" rtl="1"/>
            <a:endParaRPr lang="fa-IR" sz="2400" dirty="0" smtClean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33CC"/>
                </a:solidFill>
                <a:cs typeface="B Titr" panose="00000700000000000000" pitchFamily="2" charset="-78"/>
              </a:rPr>
              <a:t>2-درآمد دولت و انواع مالیات ها را شناسایی و نقش آن ها را در اقتصاد توضیح دهیم.</a:t>
            </a:r>
            <a:endParaRPr lang="fa-IR" sz="2400" dirty="0">
              <a:solidFill>
                <a:srgbClr val="FF33CC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85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179618" y="353291"/>
            <a:ext cx="8832273" cy="789709"/>
          </a:xfrm>
          <a:prstGeom prst="round2Diag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اولین گام برای ورود به فعالیت اقتصادی و راه اندازی کسب و کار </a:t>
            </a:r>
            <a:endParaRPr lang="fa-IR" sz="28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Bent-Up Arrow 2"/>
          <p:cNvSpPr/>
          <p:nvPr/>
        </p:nvSpPr>
        <p:spPr>
          <a:xfrm rot="10800000">
            <a:off x="1953490" y="748145"/>
            <a:ext cx="1226128" cy="1600200"/>
          </a:xfrm>
          <a:prstGeom prst="bentUpArrow">
            <a:avLst/>
          </a:prstGeom>
          <a:solidFill>
            <a:srgbClr val="FF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Snip Diagonal Corner Rectangle 3"/>
          <p:cNvSpPr/>
          <p:nvPr/>
        </p:nvSpPr>
        <p:spPr>
          <a:xfrm>
            <a:off x="0" y="2389910"/>
            <a:ext cx="6598228" cy="1101436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اخذ مجوز های لازم برای فعالیت از دولت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6198177" y="3340679"/>
            <a:ext cx="1631375" cy="831273"/>
          </a:xfrm>
          <a:prstGeom prst="ben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2566553" y="4572004"/>
            <a:ext cx="9331036" cy="1039088"/>
          </a:xfrm>
          <a:prstGeom prst="flowChartPreparat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گرفتن مجوزها اجازه می دهید که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دولت به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کار شما نظارت کند.</a:t>
            </a:r>
          </a:p>
        </p:txBody>
      </p:sp>
    </p:spTree>
    <p:extLst>
      <p:ext uri="{BB962C8B-B14F-4D97-AF65-F5344CB8AC3E}">
        <p14:creationId xmlns:p14="http://schemas.microsoft.com/office/powerpoint/2010/main" val="4353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645727" y="0"/>
            <a:ext cx="6546273" cy="261850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ممکن است از خود بپرسید که دولت چرا باید در </a:t>
            </a: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فعالیت اقتصادی ما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نظارت کند</a:t>
            </a: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؟</a:t>
            </a:r>
            <a:endParaRPr lang="en-US" sz="2800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/>
            <a:endParaRPr lang="fa-IR" sz="2800" dirty="0">
              <a:cs typeface="B Titr" panose="00000700000000000000" pitchFamily="2" charset="-78"/>
            </a:endParaRPr>
          </a:p>
          <a:p>
            <a:pPr algn="r"/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چرا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ما مجبوریم برای کسب و کار هایمان </a:t>
            </a: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با دولت هماهنگ باشیم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؟</a:t>
            </a:r>
          </a:p>
        </p:txBody>
      </p:sp>
      <p:sp>
        <p:nvSpPr>
          <p:cNvPr id="5" name="Cloud 4"/>
          <p:cNvSpPr/>
          <p:nvPr/>
        </p:nvSpPr>
        <p:spPr>
          <a:xfrm>
            <a:off x="0" y="2867891"/>
            <a:ext cx="11949545" cy="3844636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فرض کنید یک تولید کننده دارو متعهد داریم که داروی مرغوب تولید می کند.اما اگر یک تولید کننده دیگر با کیفیت پایین تر و جنس بی کیفیت بازار را به دست بگیرد سبب چه چیزی می شود؟</a:t>
            </a:r>
          </a:p>
        </p:txBody>
      </p:sp>
    </p:spTree>
    <p:extLst>
      <p:ext uri="{BB962C8B-B14F-4D97-AF65-F5344CB8AC3E}">
        <p14:creationId xmlns:p14="http://schemas.microsoft.com/office/powerpoint/2010/main" val="61859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3772" y="3158837"/>
            <a:ext cx="20158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dirty="0" smtClean="0">
                <a:solidFill>
                  <a:srgbClr val="C00000"/>
                </a:solidFill>
                <a:cs typeface="B Titr" panose="00000700000000000000" pitchFamily="2" charset="-78"/>
              </a:rPr>
              <a:t>دولت</a:t>
            </a:r>
            <a:endParaRPr lang="fa-IR" sz="4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977744" y="2348602"/>
            <a:ext cx="852055" cy="2389909"/>
          </a:xfrm>
          <a:prstGeom prst="rightBrace">
            <a:avLst>
              <a:gd name="adj1" fmla="val 8333"/>
              <a:gd name="adj2" fmla="val 51739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5209608" y="2348603"/>
            <a:ext cx="4128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بهبود عملکرد </a:t>
            </a:r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بازار(نظارت)</a:t>
            </a:r>
            <a:endParaRPr lang="fa-IR" sz="48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3713" y="4153736"/>
            <a:ext cx="390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ارائه کالا وخدمات عمومی</a:t>
            </a:r>
            <a:endParaRPr lang="fa-IR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631873" y="228600"/>
            <a:ext cx="6352309" cy="122612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>
                <a:solidFill>
                  <a:srgbClr val="FF33CC"/>
                </a:solidFill>
                <a:cs typeface="B Titr" panose="00000700000000000000" pitchFamily="2" charset="-78"/>
              </a:rPr>
              <a:t>بهبود عملکرد بازار(نظارت</a:t>
            </a:r>
            <a:r>
              <a:rPr lang="fa-IR" sz="3200" dirty="0" smtClean="0">
                <a:solidFill>
                  <a:srgbClr val="FF33CC"/>
                </a:solidFill>
                <a:cs typeface="B Titr" panose="00000700000000000000" pitchFamily="2" charset="-78"/>
              </a:rPr>
              <a:t>)</a:t>
            </a:r>
            <a:endParaRPr lang="fa-IR" sz="4800" dirty="0">
              <a:solidFill>
                <a:srgbClr val="FF33CC"/>
              </a:solidFill>
              <a:cs typeface="B Titr" panose="00000700000000000000" pitchFamily="2" charset="-78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610591" y="1704107"/>
            <a:ext cx="9538854" cy="108065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وضع و اجرای قوانین و مقررات توسط دولت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610591" y="3034140"/>
            <a:ext cx="9538854" cy="105988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دولت با </a:t>
            </a:r>
            <a:r>
              <a:rPr lang="fa-IR" sz="3000" dirty="0">
                <a:solidFill>
                  <a:srgbClr val="FF0000"/>
                </a:solidFill>
                <a:cs typeface="B Titr" panose="00000700000000000000" pitchFamily="2" charset="-78"/>
              </a:rPr>
              <a:t>تعریف و اجرای حقوق مالکیت، </a:t>
            </a:r>
            <a:r>
              <a:rPr lang="fa-IR" sz="30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امنیت خرید </a:t>
            </a:r>
            <a:r>
              <a:rPr lang="fa-IR" sz="3000" dirty="0">
                <a:solidFill>
                  <a:srgbClr val="FF0000"/>
                </a:solidFill>
                <a:cs typeface="B Titr" panose="00000700000000000000" pitchFamily="2" charset="-78"/>
              </a:rPr>
              <a:t>و </a:t>
            </a:r>
            <a:r>
              <a:rPr lang="fa-IR" sz="3000" dirty="0" smtClean="0">
                <a:solidFill>
                  <a:srgbClr val="FF0000"/>
                </a:solidFill>
                <a:cs typeface="B Titr" panose="00000700000000000000" pitchFamily="2" charset="-78"/>
              </a:rPr>
              <a:t>فروش و </a:t>
            </a:r>
            <a:r>
              <a:rPr lang="fa-IR" sz="3000" dirty="0">
                <a:solidFill>
                  <a:srgbClr val="FF0000"/>
                </a:solidFill>
                <a:cs typeface="B Titr" panose="00000700000000000000" pitchFamily="2" charset="-78"/>
              </a:rPr>
              <a:t>مبادلات را بهبود می بخشد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.</a:t>
            </a:r>
            <a:endParaRPr lang="fa-IR" sz="5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20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590309" y="249382"/>
            <a:ext cx="6352309" cy="122612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ارائه </a:t>
            </a: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کالاهای عمومی</a:t>
            </a:r>
            <a:endParaRPr lang="fa-IR" sz="8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8769819" y="2078183"/>
            <a:ext cx="2798726" cy="1620982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8842"/>
              <a:gd name="connsiteY0" fmla="*/ 5000 h 10000"/>
              <a:gd name="connsiteX1" fmla="*/ 842 w 8842"/>
              <a:gd name="connsiteY1" fmla="*/ 0 h 10000"/>
              <a:gd name="connsiteX2" fmla="*/ 6842 w 8842"/>
              <a:gd name="connsiteY2" fmla="*/ 0 h 10000"/>
              <a:gd name="connsiteX3" fmla="*/ 8842 w 8842"/>
              <a:gd name="connsiteY3" fmla="*/ 5000 h 10000"/>
              <a:gd name="connsiteX4" fmla="*/ 6842 w 8842"/>
              <a:gd name="connsiteY4" fmla="*/ 10000 h 10000"/>
              <a:gd name="connsiteX5" fmla="*/ 842 w 8842"/>
              <a:gd name="connsiteY5" fmla="*/ 10000 h 10000"/>
              <a:gd name="connsiteX6" fmla="*/ 0 w 8842"/>
              <a:gd name="connsiteY6" fmla="*/ 5000 h 10000"/>
              <a:gd name="connsiteX0" fmla="*/ 0 w 8821"/>
              <a:gd name="connsiteY0" fmla="*/ 5000 h 10000"/>
              <a:gd name="connsiteX1" fmla="*/ 952 w 8821"/>
              <a:gd name="connsiteY1" fmla="*/ 0 h 10000"/>
              <a:gd name="connsiteX2" fmla="*/ 7738 w 8821"/>
              <a:gd name="connsiteY2" fmla="*/ 0 h 10000"/>
              <a:gd name="connsiteX3" fmla="*/ 8821 w 8821"/>
              <a:gd name="connsiteY3" fmla="*/ 5000 h 10000"/>
              <a:gd name="connsiteX4" fmla="*/ 7738 w 8821"/>
              <a:gd name="connsiteY4" fmla="*/ 10000 h 10000"/>
              <a:gd name="connsiteX5" fmla="*/ 952 w 8821"/>
              <a:gd name="connsiteY5" fmla="*/ 10000 h 10000"/>
              <a:gd name="connsiteX6" fmla="*/ 0 w 8821"/>
              <a:gd name="connsiteY6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1" h="10000">
                <a:moveTo>
                  <a:pt x="0" y="5000"/>
                </a:moveTo>
                <a:lnTo>
                  <a:pt x="952" y="0"/>
                </a:lnTo>
                <a:lnTo>
                  <a:pt x="7738" y="0"/>
                </a:lnTo>
                <a:lnTo>
                  <a:pt x="8821" y="5000"/>
                </a:lnTo>
                <a:lnTo>
                  <a:pt x="7738" y="10000"/>
                </a:lnTo>
                <a:lnTo>
                  <a:pt x="952" y="10000"/>
                </a:lnTo>
                <a:lnTo>
                  <a:pt x="0" y="5000"/>
                </a:lnTo>
                <a:close/>
              </a:path>
            </a:pathLst>
          </a:cu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کالای عمومی</a:t>
            </a:r>
            <a:endParaRPr lang="fa-IR" sz="32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Notched Right Arrow 5"/>
          <p:cNvSpPr/>
          <p:nvPr/>
        </p:nvSpPr>
        <p:spPr>
          <a:xfrm rot="10800000">
            <a:off x="7855526" y="2441865"/>
            <a:ext cx="1059874" cy="893618"/>
          </a:xfrm>
          <a:prstGeom prst="notchedRightArrow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Flowchart: Alternate Process 6"/>
          <p:cNvSpPr/>
          <p:nvPr/>
        </p:nvSpPr>
        <p:spPr>
          <a:xfrm>
            <a:off x="228601" y="2161309"/>
            <a:ext cx="7626926" cy="1454729"/>
          </a:xfrm>
          <a:prstGeom prst="flowChartAlternateProcess">
            <a:avLst/>
          </a:prstGeom>
          <a:solidFill>
            <a:srgbClr val="FF99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>
                <a:solidFill>
                  <a:srgbClr val="0000FF"/>
                </a:solidFill>
                <a:cs typeface="B Titr" panose="00000700000000000000" pitchFamily="2" charset="-78"/>
              </a:rPr>
              <a:t>کالا و خدماتی که </a:t>
            </a:r>
            <a:r>
              <a:rPr lang="fa-IR" sz="3200" dirty="0" smtClean="0">
                <a:solidFill>
                  <a:srgbClr val="0000FF"/>
                </a:solidFill>
                <a:cs typeface="B Titr" panose="00000700000000000000" pitchFamily="2" charset="-78"/>
              </a:rPr>
              <a:t> متعلق به همه افراد است و کسی نمی تواند مانع استفاده دیگری شود.</a:t>
            </a:r>
            <a:endParaRPr lang="fa-IR" sz="32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9618520" y="3948548"/>
            <a:ext cx="2140527" cy="1122218"/>
          </a:xfrm>
          <a:prstGeom prst="flowChartTerminator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خیابان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774873" y="3948548"/>
            <a:ext cx="2140527" cy="1122218"/>
          </a:xfrm>
          <a:prstGeom prst="flowChartTerminator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بوستان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931226" y="3948548"/>
            <a:ext cx="2140527" cy="1122218"/>
          </a:xfrm>
          <a:prstGeom prst="flowChartTerminator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تیر چراغ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089309" y="3948548"/>
            <a:ext cx="2140527" cy="1122218"/>
          </a:xfrm>
          <a:prstGeom prst="flowChartTerminator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پل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8188036" y="5320149"/>
            <a:ext cx="2140527" cy="1122218"/>
          </a:xfrm>
          <a:prstGeom prst="flowChartTerminator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آتش نشانی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5278582" y="5320149"/>
            <a:ext cx="2140527" cy="1122218"/>
          </a:xfrm>
          <a:prstGeom prst="flowChartTerminator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پلیس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2369128" y="5403276"/>
            <a:ext cx="2140527" cy="1122218"/>
          </a:xfrm>
          <a:prstGeom prst="flowChartTerminator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مدرسه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80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726886" y="599607"/>
            <a:ext cx="4077325" cy="1259173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ابزار تامین مالی دولت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990297" y="4537145"/>
            <a:ext cx="2731945" cy="91439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مالیات</a:t>
            </a:r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6575627" y="2148769"/>
            <a:ext cx="2945448" cy="190101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>
            <a:off x="1617748" y="1736004"/>
            <a:ext cx="2539048" cy="232014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Flowchart: Alternate Process 14"/>
          <p:cNvSpPr/>
          <p:nvPr/>
        </p:nvSpPr>
        <p:spPr>
          <a:xfrm>
            <a:off x="3726886" y="5242508"/>
            <a:ext cx="3215391" cy="94627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فروش دارایی</a:t>
            </a:r>
            <a:r>
              <a:rPr lang="en-US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,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های ملی</a:t>
            </a:r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5400000">
            <a:off x="3803307" y="3297034"/>
            <a:ext cx="3364460" cy="89815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Flowchart: Alternate Process 10"/>
          <p:cNvSpPr/>
          <p:nvPr/>
        </p:nvSpPr>
        <p:spPr>
          <a:xfrm>
            <a:off x="119504" y="4296230"/>
            <a:ext cx="3215391" cy="94627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ایجاد بدهی</a:t>
            </a:r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19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334</TotalTime>
  <Words>880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B Davat</vt:lpstr>
      <vt:lpstr>B Titr</vt:lpstr>
      <vt:lpstr>B Titr,Bold</vt:lpstr>
      <vt:lpstr>Century Gothic</vt:lpstr>
      <vt:lpstr>Tahoma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xp shop</cp:lastModifiedBy>
  <cp:revision>48</cp:revision>
  <dcterms:created xsi:type="dcterms:W3CDTF">2021-05-07T13:06:05Z</dcterms:created>
  <dcterms:modified xsi:type="dcterms:W3CDTF">2022-12-31T21:21:20Z</dcterms:modified>
</cp:coreProperties>
</file>