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83" r:id="rId13"/>
    <p:sldId id="284" r:id="rId14"/>
    <p:sldId id="269" r:id="rId15"/>
    <p:sldId id="270" r:id="rId16"/>
    <p:sldId id="271" r:id="rId17"/>
    <p:sldId id="272" r:id="rId18"/>
    <p:sldId id="273" r:id="rId19"/>
    <p:sldId id="286" r:id="rId20"/>
    <p:sldId id="274" r:id="rId21"/>
    <p:sldId id="275" r:id="rId22"/>
    <p:sldId id="276" r:id="rId23"/>
    <p:sldId id="277" r:id="rId24"/>
    <p:sldId id="278" r:id="rId25"/>
    <p:sldId id="279" r:id="rId26"/>
    <p:sldId id="280" r:id="rId27"/>
    <p:sldId id="281"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B9D802A-5E67-4228-9AE2-E633E720C712}" type="datetimeFigureOut">
              <a:rPr lang="en-US" smtClean="0"/>
              <a:t>1/24/2023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8C69D29-D030-475B-BB0D-EB946966677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5463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B9D802A-5E67-4228-9AE2-E633E720C712}"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69D29-D030-475B-BB0D-EB9469666777}" type="slidenum">
              <a:rPr lang="en-US" smtClean="0"/>
              <a:t>‹#›</a:t>
            </a:fld>
            <a:endParaRPr lang="en-US"/>
          </a:p>
        </p:txBody>
      </p:sp>
    </p:spTree>
    <p:extLst>
      <p:ext uri="{BB962C8B-B14F-4D97-AF65-F5344CB8AC3E}">
        <p14:creationId xmlns:p14="http://schemas.microsoft.com/office/powerpoint/2010/main" val="72891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9D802A-5E67-4228-9AE2-E633E720C712}"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9D29-D030-475B-BB0D-EB946966677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6890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9D802A-5E67-4228-9AE2-E633E720C712}"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9D29-D030-475B-BB0D-EB946966677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6077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9D802A-5E67-4228-9AE2-E633E720C712}"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9D29-D030-475B-BB0D-EB9469666777}" type="slidenum">
              <a:rPr lang="en-US" smtClean="0"/>
              <a:t>‹#›</a:t>
            </a:fld>
            <a:endParaRPr lang="en-US"/>
          </a:p>
        </p:txBody>
      </p:sp>
    </p:spTree>
    <p:extLst>
      <p:ext uri="{BB962C8B-B14F-4D97-AF65-F5344CB8AC3E}">
        <p14:creationId xmlns:p14="http://schemas.microsoft.com/office/powerpoint/2010/main" val="1063472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9D802A-5E67-4228-9AE2-E633E720C712}"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9D29-D030-475B-BB0D-EB946966677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022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9D802A-5E67-4228-9AE2-E633E720C712}"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9D29-D030-475B-BB0D-EB946966677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802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9D802A-5E67-4228-9AE2-E633E720C712}"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9D29-D030-475B-BB0D-EB946966677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1262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9D802A-5E67-4228-9AE2-E633E720C712}"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9D29-D030-475B-BB0D-EB946966677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063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9D802A-5E67-4228-9AE2-E633E720C712}"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9D29-D030-475B-BB0D-EB9469666777}" type="slidenum">
              <a:rPr lang="en-US" smtClean="0"/>
              <a:t>‹#›</a:t>
            </a:fld>
            <a:endParaRPr lang="en-US"/>
          </a:p>
        </p:txBody>
      </p:sp>
    </p:spTree>
    <p:extLst>
      <p:ext uri="{BB962C8B-B14F-4D97-AF65-F5344CB8AC3E}">
        <p14:creationId xmlns:p14="http://schemas.microsoft.com/office/powerpoint/2010/main" val="164811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9D802A-5E67-4228-9AE2-E633E720C712}"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9D29-D030-475B-BB0D-EB946966677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4989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9D802A-5E67-4228-9AE2-E633E720C712}"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69D29-D030-475B-BB0D-EB9469666777}" type="slidenum">
              <a:rPr lang="en-US" smtClean="0"/>
              <a:t>‹#›</a:t>
            </a:fld>
            <a:endParaRPr lang="en-US"/>
          </a:p>
        </p:txBody>
      </p:sp>
    </p:spTree>
    <p:extLst>
      <p:ext uri="{BB962C8B-B14F-4D97-AF65-F5344CB8AC3E}">
        <p14:creationId xmlns:p14="http://schemas.microsoft.com/office/powerpoint/2010/main" val="165581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9D802A-5E67-4228-9AE2-E633E720C712}"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C69D29-D030-475B-BB0D-EB946966677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097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9D802A-5E67-4228-9AE2-E633E720C712}"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C69D29-D030-475B-BB0D-EB946966677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92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802A-5E67-4228-9AE2-E633E720C712}"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C69D29-D030-475B-BB0D-EB9469666777}" type="slidenum">
              <a:rPr lang="en-US" smtClean="0"/>
              <a:t>‹#›</a:t>
            </a:fld>
            <a:endParaRPr lang="en-US"/>
          </a:p>
        </p:txBody>
      </p:sp>
    </p:spTree>
    <p:extLst>
      <p:ext uri="{BB962C8B-B14F-4D97-AF65-F5344CB8AC3E}">
        <p14:creationId xmlns:p14="http://schemas.microsoft.com/office/powerpoint/2010/main" val="189216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B9D802A-5E67-4228-9AE2-E633E720C712}"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69D29-D030-475B-BB0D-EB946966677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42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B9D802A-5E67-4228-9AE2-E633E720C712}"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69D29-D030-475B-BB0D-EB9469666777}" type="slidenum">
              <a:rPr lang="en-US" smtClean="0"/>
              <a:t>‹#›</a:t>
            </a:fld>
            <a:endParaRPr lang="en-US"/>
          </a:p>
        </p:txBody>
      </p:sp>
    </p:spTree>
    <p:extLst>
      <p:ext uri="{BB962C8B-B14F-4D97-AF65-F5344CB8AC3E}">
        <p14:creationId xmlns:p14="http://schemas.microsoft.com/office/powerpoint/2010/main" val="1401695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9D802A-5E67-4228-9AE2-E633E720C712}" type="datetimeFigureOut">
              <a:rPr lang="en-US" smtClean="0"/>
              <a:t>1/24/2023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C69D29-D030-475B-BB0D-EB9469666777}" type="slidenum">
              <a:rPr lang="en-US" smtClean="0"/>
              <a:t>‹#›</a:t>
            </a:fld>
            <a:endParaRPr lang="en-US"/>
          </a:p>
        </p:txBody>
      </p:sp>
    </p:spTree>
    <p:extLst>
      <p:ext uri="{BB962C8B-B14F-4D97-AF65-F5344CB8AC3E}">
        <p14:creationId xmlns:p14="http://schemas.microsoft.com/office/powerpoint/2010/main" val="579344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70.png"/><Relationship Id="rId1" Type="http://schemas.openxmlformats.org/officeDocument/2006/relationships/slideLayout" Target="../slideLayouts/slideLayout2.xml"/><Relationship Id="rId4" Type="http://schemas.openxmlformats.org/officeDocument/2006/relationships/image" Target="../media/image9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30.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70077" y="987074"/>
            <a:ext cx="5422006" cy="4997003"/>
          </a:xfrm>
          <a:prstGeom prst="roundRect">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b="1" dirty="0" smtClean="0">
                <a:solidFill>
                  <a:schemeClr val="tx1"/>
                </a:solidFill>
                <a:cs typeface="B Nazanin" panose="00000400000000000000" pitchFamily="2" charset="-78"/>
              </a:rPr>
              <a:t>فصل سوم </a:t>
            </a:r>
          </a:p>
          <a:p>
            <a:pPr algn="ctr"/>
            <a:endParaRPr lang="fa-IR" sz="2400" b="1" dirty="0" smtClean="0">
              <a:solidFill>
                <a:schemeClr val="tx1"/>
              </a:solidFill>
              <a:cs typeface="B Nazanin" panose="00000400000000000000" pitchFamily="2" charset="-78"/>
            </a:endParaRPr>
          </a:p>
          <a:p>
            <a:pPr algn="ctr"/>
            <a:r>
              <a:rPr lang="fa-IR" sz="2400" b="1" dirty="0" smtClean="0">
                <a:solidFill>
                  <a:schemeClr val="tx1"/>
                </a:solidFill>
                <a:cs typeface="B Nazanin" panose="00000400000000000000" pitchFamily="2" charset="-78"/>
              </a:rPr>
              <a:t>اقتصاد رشد و پیشرفت</a:t>
            </a:r>
          </a:p>
          <a:p>
            <a:pPr algn="ctr"/>
            <a:endParaRPr lang="fa-IR" sz="2400" b="1" dirty="0">
              <a:solidFill>
                <a:schemeClr val="tx1"/>
              </a:solidFill>
              <a:cs typeface="B Nazanin" panose="00000400000000000000" pitchFamily="2" charset="-78"/>
            </a:endParaRPr>
          </a:p>
          <a:p>
            <a:pPr algn="ctr"/>
            <a:endParaRPr lang="fa-IR" sz="2400" b="1" dirty="0" smtClean="0">
              <a:solidFill>
                <a:schemeClr val="tx1"/>
              </a:solidFill>
              <a:cs typeface="B Nazanin" panose="00000400000000000000" pitchFamily="2" charset="-78"/>
            </a:endParaRPr>
          </a:p>
          <a:p>
            <a:pPr algn="ctr"/>
            <a:r>
              <a:rPr lang="fa-IR" sz="2400" b="1" dirty="0" smtClean="0">
                <a:solidFill>
                  <a:schemeClr val="tx1"/>
                </a:solidFill>
                <a:cs typeface="B Nazanin" panose="00000400000000000000" pitchFamily="2" charset="-78"/>
              </a:rPr>
              <a:t>درس نهم</a:t>
            </a:r>
          </a:p>
          <a:p>
            <a:pPr algn="ctr"/>
            <a:endParaRPr lang="fa-IR" sz="2400" b="1" dirty="0" smtClean="0">
              <a:solidFill>
                <a:schemeClr val="tx1"/>
              </a:solidFill>
              <a:cs typeface="B Nazanin" panose="00000400000000000000" pitchFamily="2" charset="-78"/>
            </a:endParaRPr>
          </a:p>
          <a:p>
            <a:pPr algn="ctr"/>
            <a:r>
              <a:rPr lang="fa-IR" sz="2400" b="1" dirty="0" smtClean="0">
                <a:solidFill>
                  <a:schemeClr val="tx1"/>
                </a:solidFill>
                <a:cs typeface="B Nazanin" panose="00000400000000000000" pitchFamily="2" charset="-78"/>
              </a:rPr>
              <a:t> تورم و کاهش قدرت خرید</a:t>
            </a:r>
          </a:p>
        </p:txBody>
      </p:sp>
      <p:sp>
        <p:nvSpPr>
          <p:cNvPr id="3" name="TextBox 2"/>
          <p:cNvSpPr txBox="1"/>
          <p:nvPr/>
        </p:nvSpPr>
        <p:spPr>
          <a:xfrm>
            <a:off x="4652405" y="5381898"/>
            <a:ext cx="2257349" cy="369332"/>
          </a:xfrm>
          <a:prstGeom prst="rect">
            <a:avLst/>
          </a:prstGeom>
          <a:noFill/>
        </p:spPr>
        <p:txBody>
          <a:bodyPr wrap="none" rtlCol="0">
            <a:spAutoFit/>
          </a:bodyPr>
          <a:lstStyle/>
          <a:p>
            <a:r>
              <a:rPr lang="fa-IR" dirty="0" smtClean="0"/>
              <a:t>سال تحصیلی 1402-1401</a:t>
            </a:r>
            <a:endParaRPr lang="en-US" dirty="0"/>
          </a:p>
        </p:txBody>
      </p:sp>
    </p:spTree>
    <p:extLst>
      <p:ext uri="{BB962C8B-B14F-4D97-AF65-F5344CB8AC3E}">
        <p14:creationId xmlns:p14="http://schemas.microsoft.com/office/powerpoint/2010/main" val="3265451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049400" y="596171"/>
            <a:ext cx="2228045" cy="1210614"/>
          </a:xfrm>
          <a:prstGeom prst="ellipse">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400" b="1" dirty="0" smtClean="0">
                <a:solidFill>
                  <a:srgbClr val="C00000"/>
                </a:solidFill>
                <a:cs typeface="B Titr" panose="00000700000000000000" pitchFamily="2" charset="-78"/>
              </a:rPr>
              <a:t>پشتوانه پول</a:t>
            </a:r>
            <a:endParaRPr lang="en-US" sz="2400" b="1" dirty="0">
              <a:solidFill>
                <a:srgbClr val="C00000"/>
              </a:solidFill>
              <a:cs typeface="B Titr" panose="00000700000000000000" pitchFamily="2" charset="-78"/>
            </a:endParaRPr>
          </a:p>
        </p:txBody>
      </p:sp>
      <p:sp>
        <p:nvSpPr>
          <p:cNvPr id="7" name="Rectangle 6"/>
          <p:cNvSpPr/>
          <p:nvPr/>
        </p:nvSpPr>
        <p:spPr>
          <a:xfrm>
            <a:off x="3233977" y="1606730"/>
            <a:ext cx="7701567" cy="400110"/>
          </a:xfrm>
          <a:prstGeom prst="rect">
            <a:avLst/>
          </a:prstGeom>
        </p:spPr>
        <p:txBody>
          <a:bodyPr wrap="square">
            <a:spAutoFit/>
          </a:bodyPr>
          <a:lstStyle/>
          <a:p>
            <a:r>
              <a:rPr lang="fa-IR" sz="2000" b="1" dirty="0">
                <a:cs typeface="B Nazanin" panose="00000400000000000000" pitchFamily="2" charset="-78"/>
              </a:rPr>
              <a:t>منظور از </a:t>
            </a:r>
            <a:r>
              <a:rPr lang="fa-IR" sz="2000" b="1" dirty="0">
                <a:solidFill>
                  <a:srgbClr val="C00000"/>
                </a:solidFill>
                <a:cs typeface="B Nazanin" panose="00000400000000000000" pitchFamily="2" charset="-78"/>
              </a:rPr>
              <a:t>پشتوانه پول </a:t>
            </a:r>
            <a:r>
              <a:rPr lang="fa-IR" sz="2000" b="1" dirty="0">
                <a:cs typeface="B Nazanin" panose="00000400000000000000" pitchFamily="2" charset="-78"/>
              </a:rPr>
              <a:t>اطمینانی است که مردم به ارزش پول در مبادلات </a:t>
            </a:r>
            <a:r>
              <a:rPr lang="fa-IR" sz="2000" b="1" dirty="0" smtClean="0">
                <a:cs typeface="B Nazanin" panose="00000400000000000000" pitchFamily="2" charset="-78"/>
              </a:rPr>
              <a:t>دارند.</a:t>
            </a:r>
            <a:endParaRPr lang="en-US" sz="2000" b="1" dirty="0">
              <a:cs typeface="B Nazanin" panose="00000400000000000000" pitchFamily="2" charset="-78"/>
            </a:endParaRPr>
          </a:p>
        </p:txBody>
      </p:sp>
      <p:graphicFrame>
        <p:nvGraphicFramePr>
          <p:cNvPr id="9" name="Table 8"/>
          <p:cNvGraphicFramePr>
            <a:graphicFrameLocks noGrp="1"/>
          </p:cNvGraphicFramePr>
          <p:nvPr>
            <p:extLst/>
          </p:nvPr>
        </p:nvGraphicFramePr>
        <p:xfrm>
          <a:off x="2071506" y="2419098"/>
          <a:ext cx="9015210" cy="2086803"/>
        </p:xfrm>
        <a:graphic>
          <a:graphicData uri="http://schemas.openxmlformats.org/drawingml/2006/table">
            <a:tbl>
              <a:tblPr rtl="1" firstRow="1" firstCol="1" bandRow="1">
                <a:tableStyleId>{3B4B98B0-60AC-42C2-AFA5-B58CD77FA1E5}</a:tableStyleId>
              </a:tblPr>
              <a:tblGrid>
                <a:gridCol w="4654771">
                  <a:extLst>
                    <a:ext uri="{9D8B030D-6E8A-4147-A177-3AD203B41FA5}">
                      <a16:colId xmlns:a16="http://schemas.microsoft.com/office/drawing/2014/main" val="1675606231"/>
                    </a:ext>
                  </a:extLst>
                </a:gridCol>
                <a:gridCol w="4360439">
                  <a:extLst>
                    <a:ext uri="{9D8B030D-6E8A-4147-A177-3AD203B41FA5}">
                      <a16:colId xmlns:a16="http://schemas.microsoft.com/office/drawing/2014/main" val="2119064706"/>
                    </a:ext>
                  </a:extLst>
                </a:gridCol>
              </a:tblGrid>
              <a:tr h="503839">
                <a:tc>
                  <a:txBody>
                    <a:bodyPr/>
                    <a:lstStyle/>
                    <a:p>
                      <a:pPr marL="0" marR="0" algn="ctr" rtl="1">
                        <a:lnSpc>
                          <a:spcPct val="115000"/>
                        </a:lnSpc>
                        <a:spcBef>
                          <a:spcPts val="0"/>
                        </a:spcBef>
                        <a:spcAft>
                          <a:spcPts val="0"/>
                        </a:spcAft>
                      </a:pPr>
                      <a:r>
                        <a:rPr lang="fa-IR" sz="2000" dirty="0">
                          <a:effectLst/>
                        </a:rPr>
                        <a:t>نوع پول</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2000">
                          <a:effectLst/>
                        </a:rPr>
                        <a:t>پشتوانه</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2688771185"/>
                  </a:ext>
                </a:extLst>
              </a:tr>
              <a:tr h="478619">
                <a:tc>
                  <a:txBody>
                    <a:bodyPr/>
                    <a:lstStyle/>
                    <a:p>
                      <a:pPr marL="0" marR="0" algn="ctr" rtl="1">
                        <a:lnSpc>
                          <a:spcPct val="115000"/>
                        </a:lnSpc>
                        <a:spcBef>
                          <a:spcPts val="0"/>
                        </a:spcBef>
                        <a:spcAft>
                          <a:spcPts val="0"/>
                        </a:spcAft>
                      </a:pPr>
                      <a:r>
                        <a:rPr lang="fa-IR" sz="2000" dirty="0">
                          <a:effectLst/>
                        </a:rPr>
                        <a:t>فلزی(طلا و نقره)</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chemeClr val="accent5">
                        <a:alpha val="20000"/>
                      </a:schemeClr>
                    </a:solidFill>
                  </a:tcPr>
                </a:tc>
                <a:tc>
                  <a:txBody>
                    <a:bodyPr/>
                    <a:lstStyle/>
                    <a:p>
                      <a:pPr marL="0" marR="0" algn="ctr" rtl="1">
                        <a:lnSpc>
                          <a:spcPct val="115000"/>
                        </a:lnSpc>
                        <a:spcBef>
                          <a:spcPts val="0"/>
                        </a:spcBef>
                        <a:spcAft>
                          <a:spcPts val="0"/>
                        </a:spcAft>
                      </a:pPr>
                      <a:r>
                        <a:rPr lang="fa-IR" sz="2000" dirty="0">
                          <a:effectLst/>
                        </a:rPr>
                        <a:t>طلا و نقره موجود در خود پول</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chemeClr val="accent6">
                        <a:alpha val="20000"/>
                      </a:schemeClr>
                    </a:solidFill>
                  </a:tcPr>
                </a:tc>
                <a:extLst>
                  <a:ext uri="{0D108BD9-81ED-4DB2-BD59-A6C34878D82A}">
                    <a16:rowId xmlns:a16="http://schemas.microsoft.com/office/drawing/2014/main" val="1417418461"/>
                  </a:ext>
                </a:extLst>
              </a:tr>
              <a:tr h="430508">
                <a:tc>
                  <a:txBody>
                    <a:bodyPr/>
                    <a:lstStyle/>
                    <a:p>
                      <a:pPr marL="0" marR="0" algn="ctr" rtl="1">
                        <a:lnSpc>
                          <a:spcPct val="115000"/>
                        </a:lnSpc>
                        <a:spcBef>
                          <a:spcPts val="0"/>
                        </a:spcBef>
                        <a:spcAft>
                          <a:spcPts val="0"/>
                        </a:spcAft>
                      </a:pPr>
                      <a:r>
                        <a:rPr lang="fa-IR" sz="2000" dirty="0">
                          <a:effectLst/>
                        </a:rPr>
                        <a:t>کاغذی</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2000" dirty="0">
                          <a:effectLst/>
                        </a:rPr>
                        <a:t>شمش های طلا و جواهرات نزد صرافان</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4148071960"/>
                  </a:ext>
                </a:extLst>
              </a:tr>
              <a:tr h="673837">
                <a:tc>
                  <a:txBody>
                    <a:bodyPr/>
                    <a:lstStyle/>
                    <a:p>
                      <a:pPr marL="0" marR="0" algn="ctr" rtl="1">
                        <a:lnSpc>
                          <a:spcPct val="115000"/>
                        </a:lnSpc>
                        <a:spcBef>
                          <a:spcPts val="0"/>
                        </a:spcBef>
                        <a:spcAft>
                          <a:spcPts val="0"/>
                        </a:spcAft>
                      </a:pPr>
                      <a:r>
                        <a:rPr lang="fa-IR" sz="2000" dirty="0">
                          <a:effectLst/>
                        </a:rPr>
                        <a:t>پول های فلزی،کاغذی ،ثبتی و الکترونیکی امروزی</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chemeClr val="accent6">
                        <a:alpha val="20000"/>
                      </a:schemeClr>
                    </a:solidFill>
                  </a:tcPr>
                </a:tc>
                <a:tc>
                  <a:txBody>
                    <a:bodyPr/>
                    <a:lstStyle/>
                    <a:p>
                      <a:pPr marL="0" marR="0" algn="ctr" rtl="1">
                        <a:lnSpc>
                          <a:spcPct val="115000"/>
                        </a:lnSpc>
                        <a:spcBef>
                          <a:spcPts val="0"/>
                        </a:spcBef>
                        <a:spcAft>
                          <a:spcPts val="0"/>
                        </a:spcAft>
                      </a:pPr>
                      <a:r>
                        <a:rPr lang="fa-IR" sz="2000" dirty="0">
                          <a:effectLst/>
                        </a:rPr>
                        <a:t>قدرت اقتصادی کشور</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chemeClr val="accent6">
                        <a:alpha val="20000"/>
                      </a:schemeClr>
                    </a:solidFill>
                  </a:tcPr>
                </a:tc>
                <a:extLst>
                  <a:ext uri="{0D108BD9-81ED-4DB2-BD59-A6C34878D82A}">
                    <a16:rowId xmlns:a16="http://schemas.microsoft.com/office/drawing/2014/main" val="3409216210"/>
                  </a:ext>
                </a:extLst>
              </a:tr>
            </a:tbl>
          </a:graphicData>
        </a:graphic>
      </p:graphicFrame>
    </p:spTree>
    <p:extLst>
      <p:ext uri="{BB962C8B-B14F-4D97-AF65-F5344CB8AC3E}">
        <p14:creationId xmlns:p14="http://schemas.microsoft.com/office/powerpoint/2010/main" val="4016313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794656" y="1360714"/>
          <a:ext cx="10697997" cy="4567102"/>
        </p:xfrm>
        <a:graphic>
          <a:graphicData uri="http://schemas.openxmlformats.org/drawingml/2006/table">
            <a:tbl>
              <a:tblPr rtl="1" firstRow="1" firstCol="1" bandRow="1"/>
              <a:tblGrid>
                <a:gridCol w="2228910">
                  <a:extLst>
                    <a:ext uri="{9D8B030D-6E8A-4147-A177-3AD203B41FA5}">
                      <a16:colId xmlns:a16="http://schemas.microsoft.com/office/drawing/2014/main" val="1390976656"/>
                    </a:ext>
                  </a:extLst>
                </a:gridCol>
                <a:gridCol w="8469087">
                  <a:extLst>
                    <a:ext uri="{9D8B030D-6E8A-4147-A177-3AD203B41FA5}">
                      <a16:colId xmlns:a16="http://schemas.microsoft.com/office/drawing/2014/main" val="44045999"/>
                    </a:ext>
                  </a:extLst>
                </a:gridCol>
              </a:tblGrid>
              <a:tr h="243463">
                <a:tc>
                  <a:txBody>
                    <a:bodyPr/>
                    <a:lstStyle/>
                    <a:p>
                      <a:pPr marL="0" marR="0" algn="ctr" rtl="1">
                        <a:lnSpc>
                          <a:spcPct val="115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وظایف پول</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ctr" rtl="1">
                        <a:lnSpc>
                          <a:spcPct val="115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توضیحات</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671453190"/>
                  </a:ext>
                </a:extLst>
              </a:tr>
              <a:tr h="973853">
                <a:tc>
                  <a:txBody>
                    <a:bodyPr/>
                    <a:lstStyle/>
                    <a:p>
                      <a:pPr marL="0" marR="0" algn="ctr" rtl="1">
                        <a:lnSpc>
                          <a:spcPct val="115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وسیله ای برای پرداخت در مبادلات</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r" rtl="1">
                        <a:lnSpc>
                          <a:spcPct val="115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افراد در مبادلات خود پول را می پذیرند،زیرا می دانند در مبادلات بعدی نیز افراد آن را خواهند پذیرفت. </a:t>
                      </a:r>
                      <a:r>
                        <a:rPr lang="fa-IR" sz="2000" b="1" u="sng" dirty="0">
                          <a:effectLst/>
                          <a:latin typeface="Calibri" panose="020F0502020204030204" pitchFamily="34" charset="0"/>
                          <a:ea typeface="Calibri" panose="020F0502020204030204" pitchFamily="34" charset="0"/>
                          <a:cs typeface="B Nazanin" panose="00000400000000000000" pitchFamily="2" charset="-78"/>
                        </a:rPr>
                        <a:t>نقش اصلی پول آسان سازی مبادلات است</a:t>
                      </a:r>
                      <a:endParaRPr lang="en-US" sz="2000" u="sng"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46508736"/>
                  </a:ext>
                </a:extLst>
              </a:tr>
              <a:tr h="1217316">
                <a:tc>
                  <a:txBody>
                    <a:bodyPr/>
                    <a:lstStyle/>
                    <a:p>
                      <a:pPr marL="0" marR="0" algn="ctr" rtl="1">
                        <a:lnSpc>
                          <a:spcPct val="115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وسیله سنجش ارزش</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r" rtl="1">
                        <a:lnSpc>
                          <a:spcPct val="115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با پول می توان ارزش کالاها را مشخص کرد و سپس ارزش نسبی آنها را با هم مقایسه کرد.عملا پول کار خرید و فروش کالاهای مختلف و تبدیل قیمت ها را آسان می کند.</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15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واحد پول کشور ها:اتحادیه اروپا:یورو،آمریکا:دلار،ایران ریال(تومان)</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04532766"/>
                  </a:ext>
                </a:extLst>
              </a:tr>
              <a:tr h="973853">
                <a:tc>
                  <a:txBody>
                    <a:bodyPr/>
                    <a:lstStyle/>
                    <a:p>
                      <a:pPr marL="0" marR="0" algn="ctr" rtl="1">
                        <a:lnSpc>
                          <a:spcPct val="115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وسیله پس انداز و حفظ ارزش</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r" rtl="1">
                        <a:lnSpc>
                          <a:spcPct val="115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برخی نیاز ها در طول زمان پیش می آیند و فرد همواره مقداری پول را برای رفع نیاز های آینده خود نگهداری می کند.علاوه بر این برخی هزینه ها غیرقابل پیش بینی هستند که در موقعیت خاص بوجود می آیند.</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33730661"/>
                  </a:ext>
                </a:extLst>
              </a:tr>
              <a:tr h="973853">
                <a:tc>
                  <a:txBody>
                    <a:bodyPr/>
                    <a:lstStyle/>
                    <a:p>
                      <a:pPr marL="0" marR="0" algn="ctr" rtl="1">
                        <a:lnSpc>
                          <a:spcPct val="115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وسیله پرداخت </a:t>
                      </a:r>
                      <a:r>
                        <a:rPr lang="fa-IR" sz="2000" b="1" dirty="0" smtClean="0">
                          <a:effectLst/>
                          <a:latin typeface="Calibri" panose="020F0502020204030204" pitchFamily="34" charset="0"/>
                          <a:ea typeface="Calibri" panose="020F0502020204030204" pitchFamily="34" charset="0"/>
                          <a:cs typeface="B Nazanin" panose="00000400000000000000" pitchFamily="2" charset="-78"/>
                        </a:rPr>
                        <a:t>های آینده</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r" rtl="1">
                        <a:lnSpc>
                          <a:spcPct val="115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در صورتی که </a:t>
                      </a:r>
                      <a:r>
                        <a:rPr lang="fa-IR" sz="2000" b="1" u="sng" dirty="0">
                          <a:effectLst/>
                          <a:latin typeface="Calibri" panose="020F0502020204030204" pitchFamily="34" charset="0"/>
                          <a:ea typeface="Calibri" panose="020F0502020204030204" pitchFamily="34" charset="0"/>
                          <a:cs typeface="B Nazanin" panose="00000400000000000000" pitchFamily="2" charset="-78"/>
                        </a:rPr>
                        <a:t>پول بتواند حفظ ارزش کند </a:t>
                      </a:r>
                      <a:r>
                        <a:rPr lang="fa-IR" sz="2000" b="1" dirty="0">
                          <a:effectLst/>
                          <a:latin typeface="Calibri" panose="020F0502020204030204" pitchFamily="34" charset="0"/>
                          <a:ea typeface="Calibri" panose="020F0502020204030204" pitchFamily="34" charset="0"/>
                          <a:cs typeface="B Nazanin" panose="00000400000000000000" pitchFamily="2" charset="-78"/>
                        </a:rPr>
                        <a:t>می تواند وسیله مناسبی برای پرداخت آینده نیز باشد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15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خرید اقساطی و رد و بدل کردن حواله های بانکی از همین نوع است.</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97601581"/>
                  </a:ext>
                </a:extLst>
              </a:tr>
            </a:tbl>
          </a:graphicData>
        </a:graphic>
      </p:graphicFrame>
      <p:sp>
        <p:nvSpPr>
          <p:cNvPr id="6" name="Oval 5"/>
          <p:cNvSpPr/>
          <p:nvPr/>
        </p:nvSpPr>
        <p:spPr>
          <a:xfrm>
            <a:off x="8873544" y="640424"/>
            <a:ext cx="2619110" cy="720290"/>
          </a:xfrm>
          <a:prstGeom prst="ellipse">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solidFill>
                  <a:srgbClr val="C00000"/>
                </a:solidFill>
                <a:cs typeface="B Titr" panose="00000700000000000000" pitchFamily="2" charset="-78"/>
              </a:rPr>
              <a:t>وظایف پول</a:t>
            </a:r>
            <a:endParaRPr lang="en-US" sz="2000" b="1" dirty="0">
              <a:solidFill>
                <a:srgbClr val="C00000"/>
              </a:solidFill>
              <a:cs typeface="B Titr" panose="00000700000000000000" pitchFamily="2" charset="-78"/>
            </a:endParaRPr>
          </a:p>
        </p:txBody>
      </p:sp>
    </p:spTree>
    <p:extLst>
      <p:ext uri="{BB962C8B-B14F-4D97-AF65-F5344CB8AC3E}">
        <p14:creationId xmlns:p14="http://schemas.microsoft.com/office/powerpoint/2010/main" val="1854919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022359" y="648171"/>
            <a:ext cx="1346994" cy="574069"/>
          </a:xfrm>
          <a:prstGeom prst="ellipse">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solidFill>
                  <a:srgbClr val="C00000"/>
                </a:solidFill>
                <a:cs typeface="B Titr" panose="00000700000000000000" pitchFamily="2" charset="-78"/>
              </a:rPr>
              <a:t>نقدینگی</a:t>
            </a:r>
            <a:endParaRPr lang="en-US" sz="2000" b="1" dirty="0">
              <a:solidFill>
                <a:srgbClr val="C00000"/>
              </a:solidFill>
              <a:cs typeface="B Titr" panose="00000700000000000000" pitchFamily="2" charset="-78"/>
            </a:endParaRPr>
          </a:p>
        </p:txBody>
      </p:sp>
      <p:sp>
        <p:nvSpPr>
          <p:cNvPr id="6" name="Rectangle 5"/>
          <p:cNvSpPr/>
          <p:nvPr/>
        </p:nvSpPr>
        <p:spPr>
          <a:xfrm>
            <a:off x="2301257" y="2112692"/>
            <a:ext cx="6590317" cy="400110"/>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r"/>
            <a:r>
              <a:rPr lang="fa-IR" sz="2000" b="1" dirty="0">
                <a:cs typeface="B Nazanin" panose="00000400000000000000" pitchFamily="2" charset="-78"/>
              </a:rPr>
              <a:t>حجم کل پول در </a:t>
            </a:r>
            <a:r>
              <a:rPr lang="fa-IR" sz="2000" b="1" dirty="0" smtClean="0">
                <a:cs typeface="B Nazanin" panose="00000400000000000000" pitchFamily="2" charset="-78"/>
              </a:rPr>
              <a:t>کشور+ شبه پول، نقدینگی </a:t>
            </a:r>
            <a:r>
              <a:rPr lang="fa-IR" sz="2000" b="1" dirty="0">
                <a:cs typeface="B Nazanin" panose="00000400000000000000" pitchFamily="2" charset="-78"/>
              </a:rPr>
              <a:t>آن کشور محسوب می شود.</a:t>
            </a:r>
            <a:endParaRPr lang="en-US" sz="2000" b="1" dirty="0">
              <a:cs typeface="B Nazanin" panose="00000400000000000000" pitchFamily="2" charset="-78"/>
            </a:endParaRPr>
          </a:p>
        </p:txBody>
      </p:sp>
      <p:sp>
        <p:nvSpPr>
          <p:cNvPr id="2" name="Rectangle 1"/>
          <p:cNvSpPr/>
          <p:nvPr/>
        </p:nvSpPr>
        <p:spPr>
          <a:xfrm>
            <a:off x="690128" y="2739290"/>
            <a:ext cx="10869386" cy="3139321"/>
          </a:xfrm>
          <a:prstGeom prst="rect">
            <a:avLst/>
          </a:prstGeom>
        </p:spPr>
        <p:txBody>
          <a:bodyPr wrap="square">
            <a:spAutoFit/>
          </a:bodyPr>
          <a:lstStyle/>
          <a:p>
            <a:pPr algn="r"/>
            <a:endParaRPr lang="fa-IR" b="1" dirty="0" smtClean="0">
              <a:cs typeface="B Nazanin" panose="00000400000000000000" pitchFamily="2" charset="-78"/>
            </a:endParaRPr>
          </a:p>
          <a:p>
            <a:r>
              <a:rPr lang="fa-IR" b="1" dirty="0" smtClean="0">
                <a:cs typeface="B Nazanin" panose="00000400000000000000" pitchFamily="2" charset="-78"/>
              </a:rPr>
              <a:t>اسکناس </a:t>
            </a:r>
            <a:r>
              <a:rPr lang="fa-IR" b="1" dirty="0">
                <a:cs typeface="B Nazanin" panose="00000400000000000000" pitchFamily="2" charset="-78"/>
              </a:rPr>
              <a:t>و مسکوکات + سپرده های دیداری + چک </a:t>
            </a:r>
            <a:r>
              <a:rPr lang="fa-IR" b="1" dirty="0" smtClean="0">
                <a:cs typeface="B Nazanin" panose="00000400000000000000" pitchFamily="2" charset="-78"/>
              </a:rPr>
              <a:t>پول=حجم پول</a:t>
            </a:r>
          </a:p>
          <a:p>
            <a:pPr algn="r"/>
            <a:r>
              <a:rPr lang="fa-IR" b="1" dirty="0" smtClean="0">
                <a:cs typeface="B Nazanin" panose="00000400000000000000" pitchFamily="2" charset="-78"/>
              </a:rPr>
              <a:t>   </a:t>
            </a:r>
            <a:r>
              <a:rPr lang="fa-IR" b="1" dirty="0" smtClean="0">
                <a:cs typeface="B Nazanin" panose="00000400000000000000" pitchFamily="2" charset="-78"/>
              </a:rPr>
              <a:t>سپرده </a:t>
            </a:r>
            <a:r>
              <a:rPr lang="fa-IR" b="1" dirty="0">
                <a:cs typeface="B Nazanin" panose="00000400000000000000" pitchFamily="2" charset="-78"/>
              </a:rPr>
              <a:t>دیداری = نوعی سپرده که سپرده گذاران می توانند هنگام نیاز به پول، چک صادر کنند.</a:t>
            </a:r>
          </a:p>
          <a:p>
            <a:pPr algn="r"/>
            <a:endParaRPr lang="fa-IR" b="1" dirty="0" smtClean="0">
              <a:cs typeface="B Nazanin" panose="00000400000000000000" pitchFamily="2" charset="-78"/>
            </a:endParaRPr>
          </a:p>
          <a:p>
            <a:pPr rtl="1"/>
            <a:r>
              <a:rPr lang="fa-IR" b="1" dirty="0" smtClean="0">
                <a:cs typeface="B Nazanin" panose="00000400000000000000" pitchFamily="2" charset="-78"/>
              </a:rPr>
              <a:t>حساب </a:t>
            </a:r>
            <a:r>
              <a:rPr lang="fa-IR" b="1" dirty="0">
                <a:cs typeface="B Nazanin" panose="00000400000000000000" pitchFamily="2" charset="-78"/>
              </a:rPr>
              <a:t>های پس انداز بلند مدت </a:t>
            </a:r>
            <a:r>
              <a:rPr lang="fa-IR" b="1" dirty="0" smtClean="0">
                <a:cs typeface="B Nazanin" panose="00000400000000000000" pitchFamily="2" charset="-78"/>
              </a:rPr>
              <a:t>+ </a:t>
            </a:r>
            <a:r>
              <a:rPr lang="fa-IR" b="1" dirty="0">
                <a:cs typeface="B Nazanin" panose="00000400000000000000" pitchFamily="2" charset="-78"/>
              </a:rPr>
              <a:t>حساب های پس انداز کوتاه </a:t>
            </a:r>
            <a:r>
              <a:rPr lang="fa-IR" b="1" dirty="0" smtClean="0">
                <a:cs typeface="B Nazanin" panose="00000400000000000000" pitchFamily="2" charset="-78"/>
              </a:rPr>
              <a:t>مدت=شبه پول</a:t>
            </a:r>
          </a:p>
          <a:p>
            <a:pPr algn="r"/>
            <a:endParaRPr lang="fa-IR" b="1" dirty="0">
              <a:cs typeface="B Nazanin" panose="00000400000000000000" pitchFamily="2" charset="-78"/>
            </a:endParaRPr>
          </a:p>
          <a:p>
            <a:r>
              <a:rPr lang="fa-IR" b="1" dirty="0" smtClean="0">
                <a:cs typeface="B Nazanin" panose="00000400000000000000" pitchFamily="2" charset="-78"/>
              </a:rPr>
              <a:t>اسکناس </a:t>
            </a:r>
            <a:r>
              <a:rPr lang="fa-IR" b="1" dirty="0" smtClean="0">
                <a:cs typeface="B Nazanin" panose="00000400000000000000" pitchFamily="2" charset="-78"/>
              </a:rPr>
              <a:t>و مسکوکات + سپرده های دیداری + چک پول +  </a:t>
            </a:r>
            <a:r>
              <a:rPr lang="fa-IR" b="1" u="sng" dirty="0" smtClean="0">
                <a:cs typeface="B Nazanin" panose="00000400000000000000" pitchFamily="2" charset="-78"/>
              </a:rPr>
              <a:t>حسابهای پس انداز بلندمدت+حساب پس انداز کوتاه مدت</a:t>
            </a:r>
            <a:r>
              <a:rPr lang="fa-IR" b="1" dirty="0" smtClean="0">
                <a:cs typeface="B Nazanin" panose="00000400000000000000" pitchFamily="2" charset="-78"/>
              </a:rPr>
              <a:t>= </a:t>
            </a:r>
            <a:r>
              <a:rPr lang="fa-IR" b="1" dirty="0" smtClean="0">
                <a:cs typeface="B Nazanin" panose="00000400000000000000" pitchFamily="2" charset="-78"/>
              </a:rPr>
              <a:t>    </a:t>
            </a:r>
            <a:r>
              <a:rPr lang="fa-IR" b="1" dirty="0" smtClean="0">
                <a:cs typeface="B Nazanin" panose="00000400000000000000" pitchFamily="2" charset="-78"/>
              </a:rPr>
              <a:t>نقدینگی</a:t>
            </a:r>
          </a:p>
          <a:p>
            <a:pPr algn="r"/>
            <a:endParaRPr lang="fa-IR" b="1" dirty="0" smtClean="0">
              <a:cs typeface="B Nazanin" panose="00000400000000000000" pitchFamily="2" charset="-78"/>
            </a:endParaRPr>
          </a:p>
          <a:p>
            <a:pPr algn="r"/>
            <a:endParaRPr lang="fa-IR" b="1" dirty="0">
              <a:cs typeface="B Nazanin" panose="00000400000000000000" pitchFamily="2" charset="-78"/>
            </a:endParaRPr>
          </a:p>
          <a:p>
            <a:pPr marL="285750" indent="-285750" algn="r" rtl="1">
              <a:buFont typeface="Wingdings" panose="05000000000000000000" pitchFamily="2" charset="2"/>
              <a:buChar char="v"/>
            </a:pPr>
            <a:r>
              <a:rPr lang="fa-IR" b="1" dirty="0" smtClean="0">
                <a:cs typeface="B Nazanin" panose="00000400000000000000" pitchFamily="2" charset="-78"/>
              </a:rPr>
              <a:t>نقدینگی </a:t>
            </a:r>
            <a:r>
              <a:rPr lang="fa-IR" b="1" dirty="0">
                <a:cs typeface="B Nazanin" panose="00000400000000000000" pitchFamily="2" charset="-78"/>
              </a:rPr>
              <a:t>می تواند کم و زیاد شود و در بیشتر موارد با افزایش روبه روست</a:t>
            </a:r>
          </a:p>
          <a:p>
            <a:pPr marL="285750" indent="-285750" algn="r" rtl="1">
              <a:buFont typeface="Wingdings" panose="05000000000000000000" pitchFamily="2" charset="2"/>
              <a:buChar char="v"/>
            </a:pPr>
            <a:r>
              <a:rPr lang="fa-IR" b="1" dirty="0" smtClean="0">
                <a:cs typeface="B Nazanin" panose="00000400000000000000" pitchFamily="2" charset="-78"/>
              </a:rPr>
              <a:t>افزایش </a:t>
            </a:r>
            <a:r>
              <a:rPr lang="fa-IR" b="1" dirty="0">
                <a:cs typeface="B Nazanin" panose="00000400000000000000" pitchFamily="2" charset="-78"/>
              </a:rPr>
              <a:t>نقدینگی معمولا ناشی از عملکرد بانک ها می باشد</a:t>
            </a:r>
            <a:r>
              <a:rPr lang="fa-IR" b="1" dirty="0" smtClean="0">
                <a:cs typeface="B Nazanin" panose="00000400000000000000" pitchFamily="2" charset="-78"/>
              </a:rPr>
              <a:t>.</a:t>
            </a:r>
            <a:endParaRPr lang="fa-IR" b="1" dirty="0">
              <a:cs typeface="B Nazanin" panose="00000400000000000000" pitchFamily="2" charset="-78"/>
            </a:endParaRPr>
          </a:p>
        </p:txBody>
      </p:sp>
      <p:sp>
        <p:nvSpPr>
          <p:cNvPr id="3" name="Rectangle 2"/>
          <p:cNvSpPr/>
          <p:nvPr/>
        </p:nvSpPr>
        <p:spPr>
          <a:xfrm>
            <a:off x="926858" y="1167433"/>
            <a:ext cx="10395926" cy="1047979"/>
          </a:xfrm>
          <a:prstGeom prst="rect">
            <a:avLst/>
          </a:prstGeom>
        </p:spPr>
        <p:txBody>
          <a:bodyPr wrap="square">
            <a:spAutoFit/>
          </a:bodyPr>
          <a:lstStyle/>
          <a:p>
            <a:pPr lvl="0" algn="r" rtl="1">
              <a:lnSpc>
                <a:spcPct val="115000"/>
              </a:lnSpc>
              <a:spcAft>
                <a:spcPts val="1000"/>
              </a:spcAft>
            </a:pPr>
            <a:r>
              <a:rPr lang="fa-IR" dirty="0" smtClean="0">
                <a:latin typeface="Calibri" panose="020F0502020204030204" pitchFamily="34" charset="0"/>
                <a:ea typeface="Calibri" panose="020F0502020204030204" pitchFamily="34" charset="0"/>
                <a:cs typeface="B Nazanin" panose="00000400000000000000" pitchFamily="2" charset="-78"/>
              </a:rPr>
              <a:t>یک استخر بزرگ با مقدار مشخصی آب را در نظر بگیرید.می توانیم کل پولی را به شکل مسکوک ، اسکناس وچک پول در دست مردم یا به شکل سپرده دیداری در حسابهای بانکی نگهداری می شود  است را به حجم آب تشبیه کنیم.</a:t>
            </a:r>
            <a:r>
              <a:rPr lang="fa-IR"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 همانطور که آب استخر کم و زیاد می شود،جحم نقدینگی نیز کم و زیاد می شود.</a:t>
            </a:r>
            <a:endParaRPr lang="en-US" sz="14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5" name="Left Brace 4"/>
          <p:cNvSpPr/>
          <p:nvPr/>
        </p:nvSpPr>
        <p:spPr>
          <a:xfrm rot="16200000">
            <a:off x="3467225" y="2902329"/>
            <a:ext cx="444895" cy="3947681"/>
          </a:xfrm>
          <a:prstGeom prst="leftBrace">
            <a:avLst>
              <a:gd name="adj1" fmla="val 42683"/>
              <a:gd name="adj2" fmla="val 50000"/>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8" name="TextBox 7"/>
          <p:cNvSpPr txBox="1"/>
          <p:nvPr/>
        </p:nvSpPr>
        <p:spPr>
          <a:xfrm>
            <a:off x="3222062" y="4934616"/>
            <a:ext cx="1007007" cy="369332"/>
          </a:xfrm>
          <a:prstGeom prst="rect">
            <a:avLst/>
          </a:prstGeom>
          <a:noFill/>
        </p:spPr>
        <p:txBody>
          <a:bodyPr wrap="none" rtlCol="0">
            <a:spAutoFit/>
          </a:bodyPr>
          <a:lstStyle/>
          <a:p>
            <a:r>
              <a:rPr lang="fa-IR" b="1" dirty="0">
                <a:cs typeface="B Nazanin" panose="00000400000000000000" pitchFamily="2" charset="-78"/>
              </a:rPr>
              <a:t>(شبه پول)</a:t>
            </a:r>
            <a:endParaRPr lang="en-US" dirty="0"/>
          </a:p>
        </p:txBody>
      </p:sp>
      <p:sp>
        <p:nvSpPr>
          <p:cNvPr id="9" name="Right Brace 8"/>
          <p:cNvSpPr/>
          <p:nvPr/>
        </p:nvSpPr>
        <p:spPr>
          <a:xfrm rot="5400000">
            <a:off x="7684620" y="2729945"/>
            <a:ext cx="419341" cy="3969994"/>
          </a:xfrm>
          <a:prstGeom prst="rightBrace">
            <a:avLst>
              <a:gd name="adj1" fmla="val 8333"/>
              <a:gd name="adj2" fmla="val 49966"/>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10" name="TextBox 9"/>
          <p:cNvSpPr txBox="1"/>
          <p:nvPr/>
        </p:nvSpPr>
        <p:spPr>
          <a:xfrm>
            <a:off x="7390788" y="4781797"/>
            <a:ext cx="1007007" cy="369332"/>
          </a:xfrm>
          <a:prstGeom prst="rect">
            <a:avLst/>
          </a:prstGeom>
          <a:noFill/>
        </p:spPr>
        <p:txBody>
          <a:bodyPr wrap="none" rtlCol="0">
            <a:spAutoFit/>
          </a:bodyPr>
          <a:lstStyle/>
          <a:p>
            <a:pPr algn="r"/>
            <a:r>
              <a:rPr lang="fa-IR" b="1" dirty="0">
                <a:cs typeface="B Nazanin" panose="00000400000000000000" pitchFamily="2" charset="-78"/>
              </a:rPr>
              <a:t>حجم پول)</a:t>
            </a:r>
          </a:p>
        </p:txBody>
      </p:sp>
      <p:sp>
        <p:nvSpPr>
          <p:cNvPr id="7" name="TextBox 6"/>
          <p:cNvSpPr txBox="1"/>
          <p:nvPr/>
        </p:nvSpPr>
        <p:spPr>
          <a:xfrm>
            <a:off x="4756329" y="2646737"/>
            <a:ext cx="2452916" cy="646331"/>
          </a:xfrm>
          <a:prstGeom prst="rect">
            <a:avLst/>
          </a:prstGeom>
          <a:noFill/>
        </p:spPr>
        <p:txBody>
          <a:bodyPr wrap="none" rtlCol="0">
            <a:spAutoFit/>
          </a:bodyPr>
          <a:lstStyle/>
          <a:p>
            <a:r>
              <a:rPr lang="fa-IR" b="1" dirty="0">
                <a:cs typeface="B Nazanin" panose="00000400000000000000" pitchFamily="2" charset="-78"/>
              </a:rPr>
              <a:t>حجم پول + شبه پول= نقدینگی </a:t>
            </a:r>
          </a:p>
          <a:p>
            <a:endParaRPr lang="en-US" dirty="0"/>
          </a:p>
        </p:txBody>
      </p:sp>
      <p:sp>
        <p:nvSpPr>
          <p:cNvPr id="11" name="TextBox 10"/>
          <p:cNvSpPr txBox="1"/>
          <p:nvPr/>
        </p:nvSpPr>
        <p:spPr>
          <a:xfrm>
            <a:off x="4547610" y="846965"/>
            <a:ext cx="5474749" cy="369332"/>
          </a:xfrm>
          <a:prstGeom prst="rect">
            <a:avLst/>
          </a:prstGeom>
          <a:noFill/>
        </p:spPr>
        <p:txBody>
          <a:bodyPr wrap="square" rtlCol="0">
            <a:spAutoFit/>
          </a:bodyPr>
          <a:lstStyle/>
          <a:p>
            <a:pPr rtl="1"/>
            <a:r>
              <a:rPr lang="fa-IR" b="1" dirty="0"/>
              <a:t>حجم </a:t>
            </a:r>
            <a:r>
              <a:rPr lang="fa-IR" b="1" dirty="0" smtClean="0"/>
              <a:t>کل پول </a:t>
            </a:r>
            <a:r>
              <a:rPr lang="fa-IR" b="1" dirty="0"/>
              <a:t>در کشور+ شبه پول، نقدینگی آن کشور محسوب می شود.</a:t>
            </a:r>
            <a:endParaRPr lang="en-US" dirty="0"/>
          </a:p>
        </p:txBody>
      </p:sp>
      <p:sp>
        <p:nvSpPr>
          <p:cNvPr id="12" name="Down Arrow 11"/>
          <p:cNvSpPr/>
          <p:nvPr/>
        </p:nvSpPr>
        <p:spPr>
          <a:xfrm>
            <a:off x="5817327" y="2440113"/>
            <a:ext cx="297560" cy="29323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898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502228" y="960681"/>
            <a:ext cx="9307286" cy="2031325"/>
          </a:xfrm>
          <a:prstGeom prst="rect">
            <a:avLst/>
          </a:prstGeom>
        </p:spPr>
        <p:txBody>
          <a:bodyPr wrap="square">
            <a:spAutoFit/>
          </a:bodyPr>
          <a:lstStyle/>
          <a:p>
            <a:pPr algn="r"/>
            <a:r>
              <a:rPr lang="fa-IR" dirty="0"/>
              <a:t>محاسبه نقدینگی</a:t>
            </a:r>
          </a:p>
          <a:p>
            <a:pPr algn="r"/>
            <a:r>
              <a:rPr lang="fa-IR" dirty="0"/>
              <a:t>محاسبه نقدینگی قبل از شکل گیری خدمات نوین بانکی</a:t>
            </a:r>
          </a:p>
          <a:p>
            <a:pPr algn="r"/>
            <a:r>
              <a:rPr lang="fa-IR" dirty="0"/>
              <a:t>اسکناسهای خارج از گردش + مسکوکات خارج از گردش + اسکناسهای در گردش + مسکوکات در گردش</a:t>
            </a:r>
          </a:p>
          <a:p>
            <a:pPr algn="r"/>
            <a:r>
              <a:rPr lang="fa-IR" dirty="0"/>
              <a:t> محاسبه نقدینگی بعد از شکل گیری خدمات نوین بانکی</a:t>
            </a:r>
          </a:p>
          <a:p>
            <a:pPr algn="r"/>
            <a:r>
              <a:rPr lang="fa-IR" dirty="0"/>
              <a:t>شبه پول + پول = نقدینگی </a:t>
            </a:r>
          </a:p>
          <a:p>
            <a:pPr algn="r"/>
            <a:r>
              <a:rPr lang="fa-IR" dirty="0"/>
              <a:t>سپرده غیر دیداری + سپردۂ دیداری (چک) + اسکناسهای در گردش + مسکوکات در گردش = نقدینگی </a:t>
            </a:r>
          </a:p>
          <a:p>
            <a:pPr algn="r"/>
            <a:endParaRPr lang="fa-IR" dirty="0"/>
          </a:p>
        </p:txBody>
      </p:sp>
      <p:sp>
        <p:nvSpPr>
          <p:cNvPr id="20" name="Right Brace 19"/>
          <p:cNvSpPr/>
          <p:nvPr/>
        </p:nvSpPr>
        <p:spPr>
          <a:xfrm rot="5400000">
            <a:off x="6403232" y="240352"/>
            <a:ext cx="387021" cy="5116286"/>
          </a:xfrm>
          <a:prstGeom prst="rightBrace">
            <a:avLst>
              <a:gd name="adj1" fmla="val 8333"/>
              <a:gd name="adj2" fmla="val 53704"/>
            </a:avLst>
          </a:prstGeom>
          <a:ln/>
        </p:spPr>
        <p:style>
          <a:lnRef idx="2">
            <a:schemeClr val="accent4"/>
          </a:lnRef>
          <a:fillRef idx="0">
            <a:schemeClr val="accent4"/>
          </a:fillRef>
          <a:effectRef idx="1">
            <a:schemeClr val="accent4"/>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ight Brace 20"/>
          <p:cNvSpPr/>
          <p:nvPr/>
        </p:nvSpPr>
        <p:spPr>
          <a:xfrm rot="5400000">
            <a:off x="9980413" y="2083134"/>
            <a:ext cx="253942" cy="1404257"/>
          </a:xfrm>
          <a:prstGeom prst="rightBrace">
            <a:avLst>
              <a:gd name="adj1" fmla="val 8333"/>
              <a:gd name="adj2" fmla="val 53704"/>
            </a:avLst>
          </a:prstGeom>
        </p:spPr>
        <p:style>
          <a:lnRef idx="2">
            <a:schemeClr val="accent4"/>
          </a:lnRef>
          <a:fillRef idx="0">
            <a:schemeClr val="accent4"/>
          </a:fillRef>
          <a:effectRef idx="1">
            <a:schemeClr val="accent4"/>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3"/>
          <p:cNvSpPr txBox="1"/>
          <p:nvPr/>
        </p:nvSpPr>
        <p:spPr>
          <a:xfrm>
            <a:off x="5908221" y="2912234"/>
            <a:ext cx="495300" cy="2895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a-IR" sz="1100" dirty="0">
                <a:effectLst/>
                <a:latin typeface="Calibri" panose="020F0502020204030204" pitchFamily="34" charset="0"/>
                <a:ea typeface="Calibri" panose="020F0502020204030204" pitchFamily="34" charset="0"/>
                <a:cs typeface="B Titr" panose="00000700000000000000" pitchFamily="2" charset="-78"/>
              </a:rPr>
              <a:t>پول</a:t>
            </a:r>
            <a:endParaRPr lang="en-US" sz="1100" dirty="0">
              <a:effectLst/>
              <a:latin typeface="Calibri" panose="020F0502020204030204" pitchFamily="34" charset="0"/>
              <a:ea typeface="Calibri" panose="020F0502020204030204" pitchFamily="34" charset="0"/>
              <a:cs typeface="B Titr" panose="00000700000000000000" pitchFamily="2" charset="-78"/>
            </a:endParaRPr>
          </a:p>
        </p:txBody>
      </p:sp>
      <p:sp>
        <p:nvSpPr>
          <p:cNvPr id="23" name="TextBox 22"/>
          <p:cNvSpPr txBox="1"/>
          <p:nvPr/>
        </p:nvSpPr>
        <p:spPr>
          <a:xfrm>
            <a:off x="9802894" y="2912234"/>
            <a:ext cx="779381" cy="369332"/>
          </a:xfrm>
          <a:prstGeom prst="rect">
            <a:avLst/>
          </a:prstGeom>
          <a:noFill/>
        </p:spPr>
        <p:txBody>
          <a:bodyPr wrap="none" rtlCol="0">
            <a:spAutoFit/>
          </a:bodyPr>
          <a:lstStyle/>
          <a:p>
            <a:r>
              <a:rPr lang="fa-IR" dirty="0" smtClean="0"/>
              <a:t>شبه پول</a:t>
            </a:r>
            <a:endParaRPr lang="en-US" dirty="0"/>
          </a:p>
        </p:txBody>
      </p:sp>
      <p:sp>
        <p:nvSpPr>
          <p:cNvPr id="25" name="Rectangle 24"/>
          <p:cNvSpPr/>
          <p:nvPr/>
        </p:nvSpPr>
        <p:spPr>
          <a:xfrm>
            <a:off x="1251857" y="3509044"/>
            <a:ext cx="9818914" cy="1084015"/>
          </a:xfrm>
          <a:prstGeom prst="rect">
            <a:avLst/>
          </a:prstGeom>
        </p:spPr>
        <p:txBody>
          <a:bodyPr wrap="square">
            <a:spAutoFit/>
          </a:bodyPr>
          <a:lstStyle/>
          <a:p>
            <a:pPr algn="r" rtl="1">
              <a:lnSpc>
                <a:spcPct val="107000"/>
              </a:lnSpc>
              <a:spcAft>
                <a:spcPts val="800"/>
              </a:spcAft>
            </a:pPr>
            <a:r>
              <a:rPr lang="ar-SA" b="1" dirty="0">
                <a:latin typeface="Calibri" panose="020F0502020204030204" pitchFamily="34" charset="0"/>
                <a:ea typeface="Calibri" panose="020F0502020204030204" pitchFamily="34" charset="0"/>
                <a:cs typeface="B Nazanin" panose="00000400000000000000" pitchFamily="2" charset="-78"/>
              </a:rPr>
              <a:t>پس انداز خانگی</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dirty="0">
                <a:latin typeface="Calibri" panose="020F0502020204030204" pitchFamily="34" charset="0"/>
                <a:ea typeface="Calibri" panose="020F0502020204030204" pitchFamily="34" charset="0"/>
                <a:cs typeface="B Nazanin" panose="00000400000000000000" pitchFamily="2" charset="-78"/>
              </a:rPr>
              <a:t> به مسکوکات و اسکناس های خارج از گردش، پس انداز خانگی می گویند. منظور از پس انداز خانگی این است که مردم مقداری از مسکوکات و اسکناس ها را در منزل شان ذخیره می کردند؛ زیرا بانکی وجود نداشت که در آن پس انداز کنند</a:t>
            </a:r>
            <a:r>
              <a:rPr lang="en-US" b="1" dirty="0">
                <a:latin typeface="Calibri" panose="020F0502020204030204" pitchFamily="34" charset="0"/>
                <a:ea typeface="Calibri" panose="020F0502020204030204" pitchFamily="34" charset="0"/>
                <a:cs typeface="B Nazanin" panose="00000400000000000000" pitchFamily="2" charset="-78"/>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 name="Rectangle 25"/>
          <p:cNvSpPr/>
          <p:nvPr/>
        </p:nvSpPr>
        <p:spPr>
          <a:xfrm>
            <a:off x="772885" y="4820537"/>
            <a:ext cx="10548258" cy="1186607"/>
          </a:xfrm>
          <a:prstGeom prst="rect">
            <a:avLst/>
          </a:prstGeom>
        </p:spPr>
        <p:txBody>
          <a:bodyPr wrap="square">
            <a:spAutoFit/>
          </a:bodyPr>
          <a:lstStyle/>
          <a:p>
            <a:pPr algn="r" rtl="1">
              <a:lnSpc>
                <a:spcPct val="107000"/>
              </a:lnSpc>
              <a:spcAft>
                <a:spcPts val="800"/>
              </a:spcAft>
            </a:pPr>
            <a:r>
              <a:rPr lang="ar-SA" b="1" dirty="0">
                <a:latin typeface="Calibri" panose="020F0502020204030204" pitchFamily="34" charset="0"/>
                <a:ea typeface="Calibri" panose="020F0502020204030204" pitchFamily="34" charset="0"/>
                <a:cs typeface="B Nazanin" panose="00000400000000000000" pitchFamily="2" charset="-78"/>
              </a:rPr>
              <a:t>محاسبه حجم پول در گردش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dirty="0">
                <a:latin typeface="Calibri" panose="020F0502020204030204" pitchFamily="34" charset="0"/>
                <a:ea typeface="Calibri" panose="020F0502020204030204" pitchFamily="34" charset="0"/>
                <a:cs typeface="B Nazanin" panose="00000400000000000000" pitchFamily="2" charset="-78"/>
              </a:rPr>
              <a:t>برای محاسبه حجم پول در گردش از فرمول زیر استفاده می کنیم</a:t>
            </a:r>
            <a:endParaRPr lang="en-US" sz="1400" dirty="0">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r>
              <a:rPr lang="ar-SA" b="1" dirty="0" smtClean="0">
                <a:latin typeface="Calibri" panose="020F0502020204030204" pitchFamily="34" charset="0"/>
                <a:ea typeface="Calibri" panose="020F0502020204030204" pitchFamily="34" charset="0"/>
                <a:cs typeface="B Nazanin" panose="00000400000000000000" pitchFamily="2" charset="-78"/>
              </a:rPr>
              <a:t>سپرد</a:t>
            </a:r>
            <a:r>
              <a:rPr lang="ar-SA" b="1" dirty="0" smtClean="0">
                <a:latin typeface="Calibri" panose="020F0502020204030204" pitchFamily="34" charset="0"/>
                <a:ea typeface="Calibri" panose="020F0502020204030204" pitchFamily="34" charset="0"/>
                <a:cs typeface="Sakkal Majalla" panose="02000000000000000000" pitchFamily="2" charset="-78"/>
              </a:rPr>
              <a:t>ۂ</a:t>
            </a:r>
            <a:r>
              <a:rPr lang="ar-SA" b="1" dirty="0" smtClean="0">
                <a:latin typeface="Calibri" panose="020F0502020204030204" pitchFamily="34" charset="0"/>
                <a:ea typeface="Calibri" panose="020F0502020204030204" pitchFamily="34" charset="0"/>
                <a:cs typeface="B Nazanin" panose="00000400000000000000" pitchFamily="2" charset="-78"/>
              </a:rPr>
              <a:t> </a:t>
            </a:r>
            <a:r>
              <a:rPr lang="ar-SA" b="1" dirty="0">
                <a:latin typeface="Calibri" panose="020F0502020204030204" pitchFamily="34" charset="0"/>
                <a:ea typeface="Calibri" panose="020F0502020204030204" pitchFamily="34" charset="0"/>
                <a:cs typeface="B Nazanin" panose="00000400000000000000" pitchFamily="2" charset="-78"/>
              </a:rPr>
              <a:t>دیداری (حساب جاری) + اسکناسهای در گردش + مسکوکات در گردش = حجم پول در گردش</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40160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8685" y="927565"/>
            <a:ext cx="9612086" cy="787652"/>
          </a:xfrm>
          <a:prstGeom prst="rect">
            <a:avLst/>
          </a:prstGeom>
        </p:spPr>
        <p:txBody>
          <a:bodyPr wrap="square">
            <a:spAutoFit/>
          </a:bodyPr>
          <a:lstStyle/>
          <a:p>
            <a:pPr algn="r" rtl="1">
              <a:lnSpc>
                <a:spcPct val="107000"/>
              </a:lnSpc>
              <a:spcAft>
                <a:spcPts val="800"/>
              </a:spcAft>
            </a:pPr>
            <a:r>
              <a:rPr lang="ar-SA" b="1" dirty="0">
                <a:latin typeface="Calibri" panose="020F0502020204030204" pitchFamily="34" charset="0"/>
                <a:ea typeface="Calibri" panose="020F0502020204030204" pitchFamily="34" charset="0"/>
                <a:cs typeface="B Nazanin" panose="00000400000000000000" pitchFamily="2" charset="-78"/>
              </a:rPr>
              <a:t>برای محاسبه میزان پول نقد جامعه، از </a:t>
            </a:r>
            <a:r>
              <a:rPr lang="ar-SA" b="1" dirty="0" smtClean="0">
                <a:latin typeface="Calibri" panose="020F0502020204030204" pitchFamily="34" charset="0"/>
                <a:ea typeface="Calibri" panose="020F0502020204030204" pitchFamily="34" charset="0"/>
                <a:cs typeface="B Nazanin" panose="00000400000000000000" pitchFamily="2" charset="-78"/>
              </a:rPr>
              <a:t>فرمول</a:t>
            </a:r>
            <a:r>
              <a:rPr lang="fa-IR" b="1" dirty="0" smtClean="0">
                <a:latin typeface="Calibri" panose="020F0502020204030204" pitchFamily="34" charset="0"/>
                <a:ea typeface="Calibri" panose="020F0502020204030204" pitchFamily="34" charset="0"/>
                <a:cs typeface="B Nazanin" panose="00000400000000000000" pitchFamily="2" charset="-78"/>
              </a:rPr>
              <a:t> صفحه قبل </a:t>
            </a:r>
            <a:r>
              <a:rPr lang="ar-SA" b="1" dirty="0" smtClean="0">
                <a:latin typeface="Calibri" panose="020F0502020204030204" pitchFamily="34" charset="0"/>
                <a:ea typeface="Calibri" panose="020F0502020204030204" pitchFamily="34" charset="0"/>
                <a:cs typeface="B Nazanin" panose="00000400000000000000" pitchFamily="2" charset="-78"/>
              </a:rPr>
              <a:t>بدون </a:t>
            </a:r>
            <a:r>
              <a:rPr lang="ar-SA" b="1" dirty="0">
                <a:latin typeface="Calibri" panose="020F0502020204030204" pitchFamily="34" charset="0"/>
                <a:ea typeface="Calibri" panose="020F0502020204030204" pitchFamily="34" charset="0"/>
                <a:cs typeface="B Nazanin" panose="00000400000000000000" pitchFamily="2" charset="-78"/>
              </a:rPr>
              <a:t>محاسبه سپرد</a:t>
            </a:r>
            <a:r>
              <a:rPr lang="ar-SA" b="1" dirty="0">
                <a:latin typeface="Calibri" panose="020F0502020204030204" pitchFamily="34" charset="0"/>
                <a:ea typeface="Calibri" panose="020F0502020204030204" pitchFamily="34" charset="0"/>
                <a:cs typeface="Sakkal Majalla" panose="02000000000000000000" pitchFamily="2" charset="-78"/>
              </a:rPr>
              <a:t>ۂ</a:t>
            </a:r>
            <a:r>
              <a:rPr lang="ar-SA" b="1" dirty="0">
                <a:latin typeface="Calibri" panose="020F0502020204030204" pitchFamily="34" charset="0"/>
                <a:ea typeface="Calibri" panose="020F0502020204030204" pitchFamily="34" charset="0"/>
                <a:cs typeface="B Nazanin" panose="00000400000000000000" pitchFamily="2" charset="-78"/>
              </a:rPr>
              <a:t> دیداری، استفاده می کنیم</a:t>
            </a:r>
            <a:r>
              <a:rPr lang="en-US" b="1" dirty="0">
                <a:latin typeface="Calibri" panose="020F0502020204030204" pitchFamily="34" charset="0"/>
                <a:ea typeface="Calibri" panose="020F0502020204030204" pitchFamily="34" charset="0"/>
                <a:cs typeface="B Nazanin" panose="00000400000000000000" pitchFamily="2" charset="-78"/>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dirty="0">
                <a:latin typeface="Calibri" panose="020F0502020204030204" pitchFamily="34" charset="0"/>
                <a:ea typeface="Calibri" panose="020F0502020204030204" pitchFamily="34" charset="0"/>
                <a:cs typeface="B Nazanin" panose="00000400000000000000" pitchFamily="2" charset="-78"/>
              </a:rPr>
              <a:t>اسکناسهای در دست مردم + مسکوکات در دست مردم = میزان پول نقد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348343" y="1853365"/>
            <a:ext cx="11103428" cy="1881925"/>
          </a:xfrm>
          <a:prstGeom prst="rect">
            <a:avLst/>
          </a:prstGeom>
        </p:spPr>
        <p:txBody>
          <a:bodyPr wrap="square">
            <a:spAutoFit/>
          </a:bodyPr>
          <a:lstStyle/>
          <a:p>
            <a:pPr algn="r" rtl="1">
              <a:lnSpc>
                <a:spcPct val="107000"/>
              </a:lnSpc>
              <a:spcAft>
                <a:spcPts val="800"/>
              </a:spcAft>
            </a:pPr>
            <a:r>
              <a:rPr lang="ar-SA" b="1" dirty="0">
                <a:latin typeface="Calibri" panose="020F0502020204030204" pitchFamily="34" charset="0"/>
                <a:ea typeface="Calibri" panose="020F0502020204030204" pitchFamily="34" charset="0"/>
                <a:cs typeface="B Nazanin" panose="00000400000000000000" pitchFamily="2" charset="-78"/>
              </a:rPr>
              <a:t>انواع سپرده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dirty="0">
                <a:latin typeface="Calibri" panose="020F0502020204030204" pitchFamily="34" charset="0"/>
                <a:ea typeface="Calibri" panose="020F0502020204030204" pitchFamily="34" charset="0"/>
                <a:cs typeface="B Nazanin" panose="00000400000000000000" pitchFamily="2" charset="-78"/>
              </a:rPr>
              <a:t>الف) سپرد</a:t>
            </a:r>
            <a:r>
              <a:rPr lang="ar-SA" b="1" dirty="0">
                <a:latin typeface="Calibri" panose="020F0502020204030204" pitchFamily="34" charset="0"/>
                <a:ea typeface="Calibri" panose="020F0502020204030204" pitchFamily="34" charset="0"/>
                <a:cs typeface="Sakkal Majalla" panose="02000000000000000000" pitchFamily="2" charset="-78"/>
              </a:rPr>
              <a:t>ۂ</a:t>
            </a:r>
            <a:r>
              <a:rPr lang="ar-SA" b="1" dirty="0">
                <a:latin typeface="Calibri" panose="020F0502020204030204" pitchFamily="34" charset="0"/>
                <a:ea typeface="Calibri" panose="020F0502020204030204" pitchFamily="34" charset="0"/>
                <a:cs typeface="B Nazanin" panose="00000400000000000000" pitchFamily="2" charset="-78"/>
              </a:rPr>
              <a:t> دیداری: سپرده های دیداری، سپرده هایی است که موجودی آنها به محض اینکه مشتری مطالبه کند، باید به او یا هر کس دیگری که او بخواهد، پرداخت شود</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dirty="0">
                <a:latin typeface="Calibri" panose="020F0502020204030204" pitchFamily="34" charset="0"/>
                <a:ea typeface="Calibri" panose="020F0502020204030204" pitchFamily="34" charset="0"/>
                <a:cs typeface="B Nazanin" panose="00000400000000000000" pitchFamily="2" charset="-78"/>
              </a:rPr>
              <a:t> ب) سپرده غیردیداری سپرده غیردیداری به صورت زیر محاسبه می شود</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dirty="0">
                <a:latin typeface="Calibri" panose="020F0502020204030204" pitchFamily="34" charset="0"/>
                <a:ea typeface="Calibri" panose="020F0502020204030204" pitchFamily="34" charset="0"/>
                <a:cs typeface="B Nazanin" panose="00000400000000000000" pitchFamily="2" charset="-78"/>
              </a:rPr>
              <a:t>سپرده مدت دار + سپرده پس انداز = سپرده غیر دیداری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794657" y="3735290"/>
            <a:ext cx="10755085" cy="2178289"/>
          </a:xfrm>
          <a:prstGeom prst="rect">
            <a:avLst/>
          </a:prstGeom>
        </p:spPr>
        <p:txBody>
          <a:bodyPr wrap="square">
            <a:spAutoFit/>
          </a:bodyPr>
          <a:lstStyle/>
          <a:p>
            <a:pPr algn="r" rtl="1">
              <a:lnSpc>
                <a:spcPct val="107000"/>
              </a:lnSpc>
              <a:spcAft>
                <a:spcPts val="800"/>
              </a:spcAft>
            </a:pPr>
            <a:r>
              <a:rPr lang="ar-SA" b="1">
                <a:latin typeface="Calibri" panose="020F0502020204030204" pitchFamily="34" charset="0"/>
                <a:ea typeface="Calibri" panose="020F0502020204030204" pitchFamily="34" charset="0"/>
                <a:cs typeface="B Nazanin" panose="00000400000000000000" pitchFamily="2" charset="-78"/>
              </a:rPr>
              <a:t>انواع سپرده های غیردیداری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b="1" dirty="0">
                <a:latin typeface="Calibri" panose="020F0502020204030204" pitchFamily="34" charset="0"/>
                <a:ea typeface="Calibri" panose="020F0502020204030204" pitchFamily="34" charset="0"/>
                <a:cs typeface="B Nazanin" panose="00000400000000000000" pitchFamily="2" charset="-78"/>
              </a:rPr>
              <a:t>1- </a:t>
            </a:r>
            <a:r>
              <a:rPr lang="ar-SA" b="1" dirty="0">
                <a:latin typeface="Calibri" panose="020F0502020204030204" pitchFamily="34" charset="0"/>
                <a:ea typeface="Calibri" panose="020F0502020204030204" pitchFamily="34" charset="0"/>
                <a:cs typeface="B Nazanin" panose="00000400000000000000" pitchFamily="2" charset="-78"/>
              </a:rPr>
              <a:t>سپرده مدت دار= حسابی است که پول مشتری برای مدتی تقریبا طولانی در آن نگهداری می شود و مشتری تا زمان سر رسید، حق برداشت از آن را ندارد: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dirty="0">
                <a:latin typeface="Calibri" panose="020F0502020204030204" pitchFamily="34" charset="0"/>
                <a:ea typeface="Calibri" panose="020F0502020204030204" pitchFamily="34" charset="0"/>
                <a:cs typeface="B Nazanin" panose="00000400000000000000" pitchFamily="2" charset="-78"/>
              </a:rPr>
              <a:t>سپرده بلند مدت + سپرده کوتاه مدت = سپرده مدت دار</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dirty="0">
                <a:latin typeface="Calibri" panose="020F0502020204030204" pitchFamily="34" charset="0"/>
                <a:ea typeface="Calibri" panose="020F0502020204030204" pitchFamily="34" charset="0"/>
                <a:cs typeface="B Nazanin" panose="00000400000000000000" pitchFamily="2" charset="-78"/>
              </a:rPr>
              <a:t> </a:t>
            </a:r>
            <a:r>
              <a:rPr lang="fa-IR" b="1" dirty="0">
                <a:latin typeface="Calibri" panose="020F0502020204030204" pitchFamily="34" charset="0"/>
                <a:ea typeface="Calibri" panose="020F0502020204030204" pitchFamily="34" charset="0"/>
                <a:cs typeface="B Nazanin" panose="00000400000000000000" pitchFamily="2" charset="-78"/>
              </a:rPr>
              <a:t>۲- </a:t>
            </a:r>
            <a:r>
              <a:rPr lang="ar-SA" b="1" dirty="0">
                <a:latin typeface="Calibri" panose="020F0502020204030204" pitchFamily="34" charset="0"/>
                <a:ea typeface="Calibri" panose="020F0502020204030204" pitchFamily="34" charset="0"/>
                <a:cs typeface="B Nazanin" panose="00000400000000000000" pitchFamily="2" charset="-78"/>
              </a:rPr>
              <a:t>سپرده پس انداز = حسابی است که پول مشتری برای مدتی نامعین در آن نگهداری می شود اما مشتری می تواند با مراجعه به بانک، موجودی این حساب را در هر زمان که بخواهد، دریافت کند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9898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nvPr>
            </p:nvGraphicFramePr>
            <p:xfrm>
              <a:off x="869903" y="1133060"/>
              <a:ext cx="5156428" cy="1795503"/>
            </p:xfrm>
            <a:graphic>
              <a:graphicData uri="http://schemas.openxmlformats.org/drawingml/2006/table">
                <a:tbl>
                  <a:tblPr rtl="1" firstRow="1" firstCol="1" bandRow="1"/>
                  <a:tblGrid>
                    <a:gridCol w="717412">
                      <a:extLst>
                        <a:ext uri="{9D8B030D-6E8A-4147-A177-3AD203B41FA5}">
                          <a16:colId xmlns:a16="http://schemas.microsoft.com/office/drawing/2014/main" val="2468699499"/>
                        </a:ext>
                      </a:extLst>
                    </a:gridCol>
                    <a:gridCol w="2947944">
                      <a:extLst>
                        <a:ext uri="{9D8B030D-6E8A-4147-A177-3AD203B41FA5}">
                          <a16:colId xmlns:a16="http://schemas.microsoft.com/office/drawing/2014/main" val="1915262966"/>
                        </a:ext>
                      </a:extLst>
                    </a:gridCol>
                    <a:gridCol w="1491072">
                      <a:extLst>
                        <a:ext uri="{9D8B030D-6E8A-4147-A177-3AD203B41FA5}">
                          <a16:colId xmlns:a16="http://schemas.microsoft.com/office/drawing/2014/main" val="2018070604"/>
                        </a:ext>
                      </a:extLst>
                    </a:gridCol>
                  </a:tblGrid>
                  <a:tr h="206491">
                    <a:tc>
                      <a:txBody>
                        <a:bodyPr/>
                        <a:lstStyle/>
                        <a:p>
                          <a:pPr algn="r"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1</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dirty="0">
                              <a:effectLst/>
                              <a:latin typeface="Calibri" panose="020F0502020204030204" pitchFamily="34" charset="0"/>
                              <a:ea typeface="Calibri" panose="020F0502020204030204" pitchFamily="34" charset="0"/>
                              <a:cs typeface="B Titr" panose="00000700000000000000" pitchFamily="2" charset="-78"/>
                            </a:rPr>
                            <a:t>ارزش پولی موجودی حساب قرض الحسنه</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effectLst/>
                              <a:latin typeface="Calibri" panose="020F0502020204030204" pitchFamily="34" charset="0"/>
                              <a:ea typeface="Calibri" panose="020F0502020204030204" pitchFamily="34" charset="0"/>
                              <a:cs typeface="B Titr" panose="00000700000000000000" pitchFamily="2" charset="-78"/>
                            </a:rPr>
                            <a:t>1280 واحد</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4776"/>
                      </a:ext>
                    </a:extLst>
                  </a:tr>
                  <a:tr h="365716">
                    <a:tc>
                      <a:txBody>
                        <a:bodyPr/>
                        <a:lstStyle/>
                        <a:p>
                          <a:pPr algn="r"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2</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effectLst/>
                              <a:latin typeface="Calibri" panose="020F0502020204030204" pitchFamily="34" charset="0"/>
                              <a:ea typeface="Calibri" panose="020F0502020204030204" pitchFamily="34" charset="0"/>
                              <a:cs typeface="B Titr" panose="00000700000000000000" pitchFamily="2" charset="-78"/>
                            </a:rPr>
                            <a:t>ارزش پولی مجموع مسکوکات در دست مردم</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14:m>
                            <m:oMath xmlns:m="http://schemas.openxmlformats.org/officeDocument/2006/math">
                              <m:f>
                                <m:fPr>
                                  <m:ctrlPr>
                                    <a:rPr lang="en-US" sz="1600" b="1" i="1">
                                      <a:effectLst/>
                                      <a:latin typeface="Cambria Math" panose="02040503050406030204" pitchFamily="18" charset="0"/>
                                      <a:ea typeface="Calibri" panose="020F0502020204030204" pitchFamily="34" charset="0"/>
                                      <a:cs typeface="B Nazanin" panose="00000400000000000000" pitchFamily="2" charset="-78"/>
                                    </a:rPr>
                                  </m:ctrlPr>
                                </m:fPr>
                                <m:num>
                                  <m:r>
                                    <a:rPr lang="en-US" sz="1600" b="1" i="1">
                                      <a:effectLst/>
                                      <a:latin typeface="Cambria Math" panose="02040503050406030204" pitchFamily="18" charset="0"/>
                                      <a:ea typeface="Calibri" panose="020F0502020204030204" pitchFamily="34" charset="0"/>
                                      <a:cs typeface="B Nazanin" panose="00000400000000000000" pitchFamily="2" charset="-78"/>
                                    </a:rPr>
                                    <m:t>𝟐</m:t>
                                  </m:r>
                                </m:num>
                                <m:den>
                                  <m:r>
                                    <a:rPr lang="en-US" sz="1600" b="1" i="1">
                                      <a:effectLst/>
                                      <a:latin typeface="Cambria Math" panose="02040503050406030204" pitchFamily="18" charset="0"/>
                                      <a:ea typeface="Calibri" panose="020F0502020204030204" pitchFamily="34" charset="0"/>
                                      <a:cs typeface="B Nazanin" panose="00000400000000000000" pitchFamily="2" charset="-78"/>
                                    </a:rPr>
                                    <m:t>𝟓</m:t>
                                  </m:r>
                                </m:den>
                              </m:f>
                            </m:oMath>
                          </a14:m>
                          <a:r>
                            <a:rPr lang="fa-IR" sz="1200" b="1" dirty="0">
                              <a:effectLst/>
                              <a:latin typeface="Calibri" panose="020F0502020204030204" pitchFamily="34" charset="0"/>
                              <a:ea typeface="Times New Roman" panose="02020603050405020304" pitchFamily="18" charset="0"/>
                              <a:cs typeface="B Titr" panose="00000700000000000000" pitchFamily="2" charset="-78"/>
                            </a:rPr>
                            <a:t> موجودی اسکناس ها</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050860"/>
                      </a:ext>
                    </a:extLst>
                  </a:tr>
                  <a:tr h="253188">
                    <a:tc>
                      <a:txBody>
                        <a:bodyPr/>
                        <a:lstStyle/>
                        <a:p>
                          <a:pPr algn="r"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3</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dirty="0">
                              <a:effectLst/>
                              <a:latin typeface="Calibri" panose="020F0502020204030204" pitchFamily="34" charset="0"/>
                              <a:ea typeface="Calibri" panose="020F0502020204030204" pitchFamily="34" charset="0"/>
                              <a:cs typeface="B Titr" panose="00000700000000000000" pitchFamily="2" charset="-78"/>
                            </a:rPr>
                            <a:t>ارزش پولی مجموع اسکناس ها</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effectLst/>
                              <a:latin typeface="Calibri" panose="020F0502020204030204" pitchFamily="34" charset="0"/>
                              <a:ea typeface="Calibri" panose="020F0502020204030204" pitchFamily="34" charset="0"/>
                              <a:cs typeface="B Titr" panose="00000700000000000000" pitchFamily="2" charset="-78"/>
                            </a:rPr>
                            <a:t>2000 واحد</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5533639"/>
                      </a:ext>
                    </a:extLst>
                  </a:tr>
                  <a:tr h="253188">
                    <a:tc>
                      <a:txBody>
                        <a:bodyPr/>
                        <a:lstStyle/>
                        <a:p>
                          <a:pPr algn="r"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4</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effectLst/>
                              <a:latin typeface="Calibri" panose="020F0502020204030204" pitchFamily="34" charset="0"/>
                              <a:ea typeface="Calibri" panose="020F0502020204030204" pitchFamily="34" charset="0"/>
                              <a:cs typeface="B Titr" panose="00000700000000000000" pitchFamily="2" charset="-78"/>
                            </a:rPr>
                            <a:t>ارزش پولی سپرده های دیداری</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793115" algn="l"/>
                            </a:tabLst>
                          </a:pPr>
                          <a:r>
                            <a:rPr lang="ar-SA" sz="1200" b="1">
                              <a:effectLst/>
                              <a:latin typeface="Calibri" panose="020F0502020204030204" pitchFamily="34" charset="0"/>
                              <a:ea typeface="Calibri" panose="020F0502020204030204" pitchFamily="34" charset="0"/>
                              <a:cs typeface="B Titr" panose="00000700000000000000" pitchFamily="2" charset="-78"/>
                            </a:rPr>
                            <a:t>180 واحد</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289133"/>
                      </a:ext>
                    </a:extLst>
                  </a:tr>
                  <a:tr h="253188">
                    <a:tc>
                      <a:txBody>
                        <a:bodyPr/>
                        <a:lstStyle/>
                        <a:p>
                          <a:pPr algn="r"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5</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effectLst/>
                              <a:latin typeface="Calibri" panose="020F0502020204030204" pitchFamily="34" charset="0"/>
                              <a:ea typeface="Calibri" panose="020F0502020204030204" pitchFamily="34" charset="0"/>
                              <a:cs typeface="B Titr" panose="00000700000000000000" pitchFamily="2" charset="-78"/>
                            </a:rPr>
                            <a:t>ارزش پولی موجودی سپرده های مدت دار</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dirty="0">
                              <a:effectLst/>
                              <a:latin typeface="Calibri" panose="020F0502020204030204" pitchFamily="34" charset="0"/>
                              <a:ea typeface="Calibri" panose="020F0502020204030204" pitchFamily="34" charset="0"/>
                              <a:cs typeface="B Titr" panose="00000700000000000000" pitchFamily="2" charset="-78"/>
                            </a:rPr>
                            <a:t>230 واحد</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484609"/>
                      </a:ext>
                    </a:extLst>
                  </a:tr>
                  <a:tr h="253188">
                    <a:tc>
                      <a:txBody>
                        <a:bodyPr/>
                        <a:lstStyle/>
                        <a:p>
                          <a:pPr algn="r"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6</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dirty="0">
                              <a:effectLst/>
                              <a:latin typeface="Calibri" panose="020F0502020204030204" pitchFamily="34" charset="0"/>
                              <a:ea typeface="Calibri" panose="020F0502020204030204" pitchFamily="34" charset="0"/>
                              <a:cs typeface="B Titr" panose="00000700000000000000" pitchFamily="2" charset="-78"/>
                            </a:rPr>
                            <a:t>ارزش پولی مجموع سپرده های دیداری و غیر دیداری</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dirty="0">
                              <a:effectLst/>
                              <a:latin typeface="Calibri" panose="020F0502020204030204" pitchFamily="34" charset="0"/>
                              <a:ea typeface="Calibri" panose="020F0502020204030204" pitchFamily="34" charset="0"/>
                              <a:cs typeface="B Titr" panose="00000700000000000000" pitchFamily="2" charset="-78"/>
                            </a:rPr>
                            <a:t>1000 واحد</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705614"/>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844202779"/>
                  </p:ext>
                </p:extLst>
              </p:nvPr>
            </p:nvGraphicFramePr>
            <p:xfrm>
              <a:off x="869903" y="1133060"/>
              <a:ext cx="5156428" cy="1788645"/>
            </p:xfrm>
            <a:graphic>
              <a:graphicData uri="http://schemas.openxmlformats.org/drawingml/2006/table">
                <a:tbl>
                  <a:tblPr rtl="1" firstRow="1" firstCol="1" bandRow="1"/>
                  <a:tblGrid>
                    <a:gridCol w="717412">
                      <a:extLst>
                        <a:ext uri="{9D8B030D-6E8A-4147-A177-3AD203B41FA5}">
                          <a16:colId xmlns:a16="http://schemas.microsoft.com/office/drawing/2014/main" val="2468699499"/>
                        </a:ext>
                      </a:extLst>
                    </a:gridCol>
                    <a:gridCol w="2947944">
                      <a:extLst>
                        <a:ext uri="{9D8B030D-6E8A-4147-A177-3AD203B41FA5}">
                          <a16:colId xmlns:a16="http://schemas.microsoft.com/office/drawing/2014/main" val="1915262966"/>
                        </a:ext>
                      </a:extLst>
                    </a:gridCol>
                    <a:gridCol w="1491072">
                      <a:extLst>
                        <a:ext uri="{9D8B030D-6E8A-4147-A177-3AD203B41FA5}">
                          <a16:colId xmlns:a16="http://schemas.microsoft.com/office/drawing/2014/main" val="2018070604"/>
                        </a:ext>
                      </a:extLst>
                    </a:gridCol>
                  </a:tblGrid>
                  <a:tr h="210312">
                    <a:tc>
                      <a:txBody>
                        <a:bodyPr/>
                        <a:lstStyle/>
                        <a:p>
                          <a:pPr algn="r"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1</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dirty="0">
                              <a:effectLst/>
                              <a:latin typeface="Calibri" panose="020F0502020204030204" pitchFamily="34" charset="0"/>
                              <a:ea typeface="Calibri" panose="020F0502020204030204" pitchFamily="34" charset="0"/>
                              <a:cs typeface="B Titr" panose="00000700000000000000" pitchFamily="2" charset="-78"/>
                            </a:rPr>
                            <a:t>ارزش پولی موجودی حساب قرض الحسنه</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effectLst/>
                              <a:latin typeface="Calibri" panose="020F0502020204030204" pitchFamily="34" charset="0"/>
                              <a:ea typeface="Calibri" panose="020F0502020204030204" pitchFamily="34" charset="0"/>
                              <a:cs typeface="B Titr" panose="00000700000000000000" pitchFamily="2" charset="-78"/>
                            </a:rPr>
                            <a:t>1280 واحد</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4776"/>
                      </a:ext>
                    </a:extLst>
                  </a:tr>
                  <a:tr h="405003">
                    <a:tc>
                      <a:txBody>
                        <a:bodyPr/>
                        <a:lstStyle/>
                        <a:p>
                          <a:pPr algn="r"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2</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effectLst/>
                              <a:latin typeface="Calibri" panose="020F0502020204030204" pitchFamily="34" charset="0"/>
                              <a:ea typeface="Calibri" panose="020F0502020204030204" pitchFamily="34" charset="0"/>
                              <a:cs typeface="B Titr" panose="00000700000000000000" pitchFamily="2" charset="-78"/>
                            </a:rPr>
                            <a:t>ارزش پولی مجموع مسکوکات در دست مردم</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46122" t="-57576" r="-816" b="-318182"/>
                          </a:stretch>
                        </a:blipFill>
                      </a:tcPr>
                    </a:tc>
                    <a:extLst>
                      <a:ext uri="{0D108BD9-81ED-4DB2-BD59-A6C34878D82A}">
                        <a16:rowId xmlns:a16="http://schemas.microsoft.com/office/drawing/2014/main" val="1399050860"/>
                      </a:ext>
                    </a:extLst>
                  </a:tr>
                  <a:tr h="253188">
                    <a:tc>
                      <a:txBody>
                        <a:bodyPr/>
                        <a:lstStyle/>
                        <a:p>
                          <a:pPr algn="r"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3</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dirty="0">
                              <a:effectLst/>
                              <a:latin typeface="Calibri" panose="020F0502020204030204" pitchFamily="34" charset="0"/>
                              <a:ea typeface="Calibri" panose="020F0502020204030204" pitchFamily="34" charset="0"/>
                              <a:cs typeface="B Titr" panose="00000700000000000000" pitchFamily="2" charset="-78"/>
                            </a:rPr>
                            <a:t>ارزش پولی مجموع اسکناس ها</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effectLst/>
                              <a:latin typeface="Calibri" panose="020F0502020204030204" pitchFamily="34" charset="0"/>
                              <a:ea typeface="Calibri" panose="020F0502020204030204" pitchFamily="34" charset="0"/>
                              <a:cs typeface="B Titr" panose="00000700000000000000" pitchFamily="2" charset="-78"/>
                            </a:rPr>
                            <a:t>2000 واحد</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5533639"/>
                      </a:ext>
                    </a:extLst>
                  </a:tr>
                  <a:tr h="253188">
                    <a:tc>
                      <a:txBody>
                        <a:bodyPr/>
                        <a:lstStyle/>
                        <a:p>
                          <a:pPr algn="r"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4</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effectLst/>
                              <a:latin typeface="Calibri" panose="020F0502020204030204" pitchFamily="34" charset="0"/>
                              <a:ea typeface="Calibri" panose="020F0502020204030204" pitchFamily="34" charset="0"/>
                              <a:cs typeface="B Titr" panose="00000700000000000000" pitchFamily="2" charset="-78"/>
                            </a:rPr>
                            <a:t>ارزش پولی سپرده های دیداری</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793115" algn="l"/>
                            </a:tabLst>
                          </a:pPr>
                          <a:r>
                            <a:rPr lang="ar-SA" sz="1200" b="1">
                              <a:effectLst/>
                              <a:latin typeface="Calibri" panose="020F0502020204030204" pitchFamily="34" charset="0"/>
                              <a:ea typeface="Calibri" panose="020F0502020204030204" pitchFamily="34" charset="0"/>
                              <a:cs typeface="B Titr" panose="00000700000000000000" pitchFamily="2" charset="-78"/>
                            </a:rPr>
                            <a:t>180 واحد</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289133"/>
                      </a:ext>
                    </a:extLst>
                  </a:tr>
                  <a:tr h="253188">
                    <a:tc>
                      <a:txBody>
                        <a:bodyPr/>
                        <a:lstStyle/>
                        <a:p>
                          <a:pPr algn="r"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5</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a:effectLst/>
                              <a:latin typeface="Calibri" panose="020F0502020204030204" pitchFamily="34" charset="0"/>
                              <a:ea typeface="Calibri" panose="020F0502020204030204" pitchFamily="34" charset="0"/>
                              <a:cs typeface="B Titr" panose="00000700000000000000" pitchFamily="2" charset="-78"/>
                            </a:rPr>
                            <a:t>ارزش پولی موجودی سپرده های مدت دار</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dirty="0">
                              <a:effectLst/>
                              <a:latin typeface="Calibri" panose="020F0502020204030204" pitchFamily="34" charset="0"/>
                              <a:ea typeface="Calibri" panose="020F0502020204030204" pitchFamily="34" charset="0"/>
                              <a:cs typeface="B Titr" panose="00000700000000000000" pitchFamily="2" charset="-78"/>
                            </a:rPr>
                            <a:t>230 واحد</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484609"/>
                      </a:ext>
                    </a:extLst>
                  </a:tr>
                  <a:tr h="413766">
                    <a:tc>
                      <a:txBody>
                        <a:bodyPr/>
                        <a:lstStyle/>
                        <a:p>
                          <a:pPr algn="r" rtl="1">
                            <a:lnSpc>
                              <a:spcPct val="115000"/>
                            </a:lnSpc>
                            <a:spcAft>
                              <a:spcPts val="0"/>
                            </a:spcAft>
                          </a:pPr>
                          <a:r>
                            <a:rPr lang="ar-SA" sz="1200" b="1">
                              <a:effectLst/>
                              <a:latin typeface="Calibri" panose="020F0502020204030204" pitchFamily="34" charset="0"/>
                              <a:ea typeface="Calibri" panose="020F0502020204030204" pitchFamily="34" charset="0"/>
                              <a:cs typeface="B Nazanin" panose="00000400000000000000" pitchFamily="2" charset="-78"/>
                            </a:rPr>
                            <a:t>6</a:t>
                          </a:r>
                          <a:endParaRPr lang="en-US"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dirty="0">
                              <a:effectLst/>
                              <a:latin typeface="Calibri" panose="020F0502020204030204" pitchFamily="34" charset="0"/>
                              <a:ea typeface="Calibri" panose="020F0502020204030204" pitchFamily="34" charset="0"/>
                              <a:cs typeface="B Titr" panose="00000700000000000000" pitchFamily="2" charset="-78"/>
                            </a:rPr>
                            <a:t>ارزش پولی مجموع سپرده های دیداری و غیر دیداری</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b="1" dirty="0">
                              <a:effectLst/>
                              <a:latin typeface="Calibri" panose="020F0502020204030204" pitchFamily="34" charset="0"/>
                              <a:ea typeface="Calibri" panose="020F0502020204030204" pitchFamily="34" charset="0"/>
                              <a:cs typeface="B Titr" panose="00000700000000000000" pitchFamily="2" charset="-78"/>
                            </a:rPr>
                            <a:t>1000 واحد</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705614"/>
                      </a:ext>
                    </a:extLst>
                  </a:tr>
                </a:tbl>
              </a:graphicData>
            </a:graphic>
          </p:graphicFrame>
        </mc:Fallback>
      </mc:AlternateContent>
      <p:sp>
        <p:nvSpPr>
          <p:cNvPr id="10" name="Rectangle 9"/>
          <p:cNvSpPr/>
          <p:nvPr/>
        </p:nvSpPr>
        <p:spPr>
          <a:xfrm>
            <a:off x="2325187" y="620259"/>
            <a:ext cx="9074331" cy="1751249"/>
          </a:xfrm>
          <a:prstGeom prst="rect">
            <a:avLst/>
          </a:prstGeom>
        </p:spPr>
        <p:txBody>
          <a:bodyPr wrap="square">
            <a:spAutoFit/>
          </a:bodyPr>
          <a:lstStyle/>
          <a:p>
            <a:pPr algn="r" rtl="1">
              <a:lnSpc>
                <a:spcPct val="115000"/>
              </a:lnSpc>
              <a:spcAft>
                <a:spcPts val="1000"/>
              </a:spcAft>
            </a:pPr>
            <a:r>
              <a:rPr lang="ar-SA" dirty="0">
                <a:latin typeface="Calibri" panose="020F0502020204030204" pitchFamily="34" charset="0"/>
                <a:ea typeface="Calibri" panose="020F0502020204030204" pitchFamily="34" charset="0"/>
                <a:cs typeface="B Nazanin" panose="00000400000000000000" pitchFamily="2" charset="-78"/>
              </a:rPr>
              <a:t>اطلاعات ارائه شده در جدول زیر، مربوط به یک جامع</a:t>
            </a:r>
            <a:r>
              <a:rPr lang="fa-IR" dirty="0">
                <a:latin typeface="Calibri" panose="020F0502020204030204" pitchFamily="34" charset="0"/>
                <a:ea typeface="Calibri" panose="020F0502020204030204" pitchFamily="34" charset="0"/>
                <a:cs typeface="B Nazanin" panose="00000400000000000000" pitchFamily="2" charset="-78"/>
              </a:rPr>
              <a:t>ۀ فرضی است،باتوجه به مندرجات این جدول،</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fa-IR" dirty="0">
                <a:latin typeface="Calibri" panose="020F0502020204030204" pitchFamily="34" charset="0"/>
                <a:ea typeface="Calibri" panose="020F0502020204030204" pitchFamily="34" charset="0"/>
                <a:cs typeface="B Nazanin" panose="00000400000000000000" pitchFamily="2" charset="-78"/>
              </a:rPr>
              <a:t>الف)ارزش پولی مسکوکات موجود در دست مردم چقدر است؟</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fa-IR" dirty="0">
                <a:latin typeface="Calibri" panose="020F0502020204030204" pitchFamily="34" charset="0"/>
                <a:ea typeface="Calibri" panose="020F0502020204030204" pitchFamily="34" charset="0"/>
                <a:cs typeface="B Nazanin" panose="00000400000000000000" pitchFamily="2" charset="-78"/>
              </a:rPr>
              <a:t>ب)میزان حجم شبه پول این جامعۀ،چقدر است؟</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fa-IR" dirty="0">
                <a:latin typeface="Calibri" panose="020F0502020204030204" pitchFamily="34" charset="0"/>
                <a:ea typeface="Calibri" panose="020F0502020204030204" pitchFamily="34" charset="0"/>
                <a:cs typeface="B Nazanin" panose="00000400000000000000" pitchFamily="2" charset="-78"/>
              </a:rPr>
              <a:t>ج</a:t>
            </a:r>
            <a:r>
              <a:rPr lang="fa-IR" dirty="0" smtClean="0">
                <a:latin typeface="Calibri" panose="020F0502020204030204" pitchFamily="34" charset="0"/>
                <a:ea typeface="Calibri" panose="020F0502020204030204" pitchFamily="34" charset="0"/>
                <a:cs typeface="B Nazanin" panose="00000400000000000000" pitchFamily="2" charset="-78"/>
              </a:rPr>
              <a:t>) کل </a:t>
            </a:r>
            <a:r>
              <a:rPr lang="fa-IR" dirty="0">
                <a:latin typeface="Calibri" panose="020F0502020204030204" pitchFamily="34" charset="0"/>
                <a:ea typeface="Calibri" panose="020F0502020204030204" pitchFamily="34" charset="0"/>
                <a:cs typeface="B Nazanin" panose="00000400000000000000" pitchFamily="2" charset="-78"/>
              </a:rPr>
              <a:t>نقدینگی این جامعه ،کدام است؟</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5491820" y="9300390"/>
            <a:ext cx="89558" cy="114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2053295" y="9300390"/>
            <a:ext cx="89558" cy="114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5491820" y="9528990"/>
            <a:ext cx="89558" cy="114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2053295" y="9528990"/>
            <a:ext cx="89558" cy="114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0"/>
          <p:cNvSpPr>
            <a:spLocks noChangeArrowheads="1"/>
          </p:cNvSpPr>
          <p:nvPr/>
        </p:nvSpPr>
        <p:spPr bwMode="auto">
          <a:xfrm>
            <a:off x="1523999" y="3049492"/>
            <a:ext cx="90046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r>
              <a:rPr lang="fa-IR" dirty="0" smtClean="0"/>
              <a:t>1- الف</a:t>
            </a:r>
            <a:r>
              <a:rPr lang="fa-IR" dirty="0"/>
              <a:t>) 800 ب) 2010 پ)5800 </a:t>
            </a:r>
            <a:r>
              <a:rPr lang="fa-IR" dirty="0" smtClean="0"/>
              <a:t>                                              2-  الف</a:t>
            </a:r>
            <a:r>
              <a:rPr lang="fa-IR" dirty="0"/>
              <a:t>) 820 ب) 2010 </a:t>
            </a:r>
            <a:r>
              <a:rPr lang="fa-IR" dirty="0" smtClean="0"/>
              <a:t>پ)5800</a:t>
            </a:r>
            <a:endParaRPr lang="fa-IR" dirty="0"/>
          </a:p>
          <a:p>
            <a:pPr algn="r"/>
            <a:r>
              <a:rPr lang="fa-IR" dirty="0" smtClean="0"/>
              <a:t>3-  </a:t>
            </a:r>
            <a:r>
              <a:rPr lang="fa-IR" dirty="0"/>
              <a:t>الف) 800 ب) 2100 پ)5080 </a:t>
            </a:r>
            <a:endParaRPr lang="en-US" dirty="0"/>
          </a:p>
        </p:txBody>
      </p:sp>
      <p:sp>
        <p:nvSpPr>
          <p:cNvPr id="17" name="Rectangle 12"/>
          <p:cNvSpPr>
            <a:spLocks noChangeArrowheads="1"/>
          </p:cNvSpPr>
          <p:nvPr/>
        </p:nvSpPr>
        <p:spPr bwMode="auto">
          <a:xfrm>
            <a:off x="2577737" y="3587930"/>
            <a:ext cx="764231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19"/>
          <p:cNvSpPr/>
          <p:nvPr/>
        </p:nvSpPr>
        <p:spPr>
          <a:xfrm>
            <a:off x="2577737" y="3372657"/>
            <a:ext cx="2722220" cy="369332"/>
          </a:xfrm>
          <a:prstGeom prst="rect">
            <a:avLst/>
          </a:prstGeom>
        </p:spPr>
        <p:txBody>
          <a:bodyPr wrap="none">
            <a:spAutoFit/>
          </a:bodyPr>
          <a:lstStyle/>
          <a:p>
            <a:r>
              <a:rPr lang="ar-SA" dirty="0">
                <a:latin typeface="Calibri" panose="020F0502020204030204" pitchFamily="34" charset="0"/>
                <a:ea typeface="Calibri" panose="020F0502020204030204" pitchFamily="34" charset="0"/>
                <a:cs typeface="B Nazanin" panose="00000400000000000000" pitchFamily="2" charset="-78"/>
              </a:rPr>
              <a:t> </a:t>
            </a:r>
            <a:r>
              <a:rPr lang="fa-IR" dirty="0" smtClean="0">
                <a:latin typeface="Calibri" panose="020F0502020204030204" pitchFamily="34" charset="0"/>
                <a:ea typeface="Calibri" panose="020F0502020204030204" pitchFamily="34" charset="0"/>
                <a:cs typeface="B Nazanin" panose="00000400000000000000" pitchFamily="2" charset="-78"/>
              </a:rPr>
              <a:t>4- </a:t>
            </a:r>
            <a:r>
              <a:rPr lang="ar-SA" dirty="0" smtClean="0">
                <a:latin typeface="Calibri" panose="020F0502020204030204" pitchFamily="34" charset="0"/>
                <a:ea typeface="Calibri" panose="020F0502020204030204" pitchFamily="34" charset="0"/>
                <a:cs typeface="B Nazanin" panose="00000400000000000000" pitchFamily="2" charset="-78"/>
              </a:rPr>
              <a:t>الف</a:t>
            </a:r>
            <a:r>
              <a:rPr lang="ar-SA" dirty="0">
                <a:latin typeface="Calibri" panose="020F0502020204030204" pitchFamily="34" charset="0"/>
                <a:ea typeface="Calibri" panose="020F0502020204030204" pitchFamily="34" charset="0"/>
                <a:cs typeface="B Nazanin" panose="00000400000000000000" pitchFamily="2" charset="-78"/>
              </a:rPr>
              <a:t>) 820 ب) 2100 پ)5080 </a:t>
            </a:r>
            <a:endParaRPr lang="en-US" dirty="0"/>
          </a:p>
        </p:txBody>
      </p:sp>
      <p:sp>
        <p:nvSpPr>
          <p:cNvPr id="2" name="TextBox 1"/>
          <p:cNvSpPr txBox="1"/>
          <p:nvPr/>
        </p:nvSpPr>
        <p:spPr>
          <a:xfrm>
            <a:off x="691528" y="635941"/>
            <a:ext cx="906017" cy="369332"/>
          </a:xfrm>
          <a:prstGeom prst="rect">
            <a:avLst/>
          </a:prstGeom>
          <a:noFill/>
        </p:spPr>
        <p:txBody>
          <a:bodyPr wrap="none" rtlCol="0">
            <a:spAutoFit/>
          </a:bodyPr>
          <a:lstStyle/>
          <a:p>
            <a:r>
              <a:rPr lang="fa-IR" dirty="0" smtClean="0"/>
              <a:t>کنکور98</a:t>
            </a:r>
            <a:endParaRPr lang="en-US" dirty="0"/>
          </a:p>
        </p:txBody>
      </p:sp>
    </p:spTree>
    <p:extLst>
      <p:ext uri="{BB962C8B-B14F-4D97-AF65-F5344CB8AC3E}">
        <p14:creationId xmlns:p14="http://schemas.microsoft.com/office/powerpoint/2010/main" val="49690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93102" y="815651"/>
                <a:ext cx="10292910" cy="5012654"/>
              </a:xfrm>
              <a:prstGeom prst="rect">
                <a:avLst/>
              </a:prstGeom>
            </p:spPr>
            <p:txBody>
              <a:bodyPr wrap="square">
                <a:spAutoFit/>
              </a:bodyPr>
              <a:lstStyle/>
              <a:p>
                <a:pPr algn="r" rtl="1">
                  <a:lnSpc>
                    <a:spcPct val="115000"/>
                  </a:lnSpc>
                  <a:spcAft>
                    <a:spcPts val="1000"/>
                  </a:spcAft>
                </a:pPr>
                <a:r>
                  <a:rPr lang="fa-IR" dirty="0">
                    <a:latin typeface="Calibri" panose="020F0502020204030204" pitchFamily="34" charset="0"/>
                    <a:ea typeface="Calibri" panose="020F0502020204030204" pitchFamily="34" charset="0"/>
                    <a:cs typeface="B Nazanin" panose="00000400000000000000" pitchFamily="2" charset="-78"/>
                  </a:rPr>
                  <a:t>حل قسمت((الف))</a:t>
                </a:r>
                <a:endParaRPr lang="en-US" dirty="0">
                  <a:latin typeface="Calibri" panose="020F0502020204030204" pitchFamily="34" charset="0"/>
                  <a:ea typeface="Calibri" panose="020F0502020204030204" pitchFamily="34" charset="0"/>
                  <a:cs typeface="Arial" panose="020B0604020202020204" pitchFamily="34" charset="0"/>
                </a:endParaRPr>
              </a:p>
              <a:p>
                <a:pPr rtl="1">
                  <a:lnSpc>
                    <a:spcPct val="115000"/>
                  </a:lnSpc>
                  <a:spcAft>
                    <a:spcPts val="1000"/>
                  </a:spcAft>
                </a:pPr>
                <a:r>
                  <a:rPr lang="en-US" dirty="0">
                    <a:latin typeface="Calibri" panose="020F0502020204030204" pitchFamily="34" charset="0"/>
                    <a:ea typeface="Calibri" panose="020F0502020204030204" pitchFamily="34" charset="0"/>
                    <a:cs typeface="B Nazanin" panose="00000400000000000000" pitchFamily="2" charset="-78"/>
                  </a:rPr>
                  <a:t>=</a:t>
                </a:r>
                <a14:m>
                  <m:oMath xmlns:m="http://schemas.openxmlformats.org/officeDocument/2006/math">
                    <m:f>
                      <m:fPr>
                        <m:ctrlPr>
                          <a:rPr lang="en-US" i="1">
                            <a:latin typeface="Cambria Math" panose="02040503050406030204" pitchFamily="18" charset="0"/>
                            <a:ea typeface="Calibri" panose="020F0502020204030204" pitchFamily="34" charset="0"/>
                            <a:cs typeface="B Nazanin" panose="00000400000000000000" pitchFamily="2" charset="-78"/>
                          </a:rPr>
                        </m:ctrlPr>
                      </m:fPr>
                      <m:num>
                        <m:r>
                          <a:rPr lang="en-US">
                            <a:latin typeface="Cambria Math" panose="02040503050406030204" pitchFamily="18" charset="0"/>
                            <a:ea typeface="Calibri" panose="020F0502020204030204" pitchFamily="34" charset="0"/>
                            <a:cs typeface="B Nazanin" panose="00000400000000000000" pitchFamily="2" charset="-78"/>
                          </a:rPr>
                          <m:t>2</m:t>
                        </m:r>
                      </m:num>
                      <m:den>
                        <m:r>
                          <a:rPr lang="en-US" i="1">
                            <a:latin typeface="Cambria Math" panose="02040503050406030204" pitchFamily="18" charset="0"/>
                            <a:ea typeface="Calibri" panose="020F0502020204030204" pitchFamily="34" charset="0"/>
                            <a:cs typeface="B Nazanin" panose="00000400000000000000" pitchFamily="2" charset="-78"/>
                          </a:rPr>
                          <m:t>5</m:t>
                        </m:r>
                      </m:den>
                    </m:f>
                  </m:oMath>
                </a14:m>
                <a:r>
                  <a:rPr lang="en-US" dirty="0">
                    <a:latin typeface="Calibri" panose="020F0502020204030204" pitchFamily="34" charset="0"/>
                    <a:ea typeface="Times New Roman" panose="02020603050405020304" pitchFamily="18" charset="0"/>
                    <a:cs typeface="Calibri" panose="020F0502020204030204" pitchFamily="34" charset="0"/>
                  </a:rPr>
                  <a:t>×</a:t>
                </a:r>
                <a:r>
                  <a:rPr lang="en-US" dirty="0" smtClean="0">
                    <a:latin typeface="Calibri" panose="020F0502020204030204" pitchFamily="34" charset="0"/>
                    <a:ea typeface="Times New Roman" panose="02020603050405020304" pitchFamily="18" charset="0"/>
                    <a:cs typeface="B Nazanin" panose="00000400000000000000" pitchFamily="2" charset="-78"/>
                  </a:rPr>
                  <a:t>2000=2</a:t>
                </a:r>
                <a:r>
                  <a:rPr lang="en-US" dirty="0" smtClean="0">
                    <a:latin typeface="Calibri" panose="020F0502020204030204" pitchFamily="34" charset="0"/>
                    <a:ea typeface="Times New Roman" panose="02020603050405020304" pitchFamily="18" charset="0"/>
                    <a:cs typeface="Calibri" panose="020F0502020204030204" pitchFamily="34" charset="0"/>
                  </a:rPr>
                  <a:t>×400=800</a:t>
                </a:r>
                <a:r>
                  <a:rPr lang="fa-IR" dirty="0" smtClean="0">
                    <a:latin typeface="Calibri" panose="020F0502020204030204" pitchFamily="34" charset="0"/>
                    <a:ea typeface="Times New Roman" panose="02020603050405020304" pitchFamily="18" charset="0"/>
                    <a:cs typeface="B Nazanin" panose="00000400000000000000" pitchFamily="2" charset="-78"/>
                  </a:rPr>
                  <a:t>ارزش </a:t>
                </a:r>
                <a:r>
                  <a:rPr lang="fa-IR" dirty="0">
                    <a:latin typeface="Calibri" panose="020F0502020204030204" pitchFamily="34" charset="0"/>
                    <a:ea typeface="Times New Roman" panose="02020603050405020304" pitchFamily="18" charset="0"/>
                    <a:cs typeface="B Nazanin" panose="00000400000000000000" pitchFamily="2" charset="-78"/>
                  </a:rPr>
                  <a:t>مسکوکات در دست </a:t>
                </a:r>
                <a:r>
                  <a:rPr lang="fa-IR" dirty="0" smtClean="0">
                    <a:latin typeface="Calibri" panose="020F0502020204030204" pitchFamily="34" charset="0"/>
                    <a:ea typeface="Times New Roman" panose="02020603050405020304" pitchFamily="18" charset="0"/>
                    <a:cs typeface="B Nazanin" panose="00000400000000000000" pitchFamily="2" charset="-78"/>
                  </a:rPr>
                  <a:t>مردم</a:t>
                </a:r>
              </a:p>
              <a:p>
                <a:pPr rtl="1">
                  <a:lnSpc>
                    <a:spcPct val="115000"/>
                  </a:lnSpc>
                  <a:spcAft>
                    <a:spcPts val="1000"/>
                  </a:spcAft>
                </a:pP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fa-IR" dirty="0" smtClean="0">
                    <a:latin typeface="Calibri" panose="020F0502020204030204" pitchFamily="34" charset="0"/>
                    <a:ea typeface="Calibri" panose="020F0502020204030204" pitchFamily="34" charset="0"/>
                    <a:cs typeface="B Nazanin" panose="00000400000000000000" pitchFamily="2" charset="-78"/>
                  </a:rPr>
                  <a:t>ارزش </a:t>
                </a:r>
                <a:r>
                  <a:rPr lang="fa-IR" dirty="0">
                    <a:latin typeface="Calibri" panose="020F0502020204030204" pitchFamily="34" charset="0"/>
                    <a:ea typeface="Calibri" panose="020F0502020204030204" pitchFamily="34" charset="0"/>
                    <a:cs typeface="B Nazanin" panose="00000400000000000000" pitchFamily="2" charset="-78"/>
                  </a:rPr>
                  <a:t>سپرده های غیردیداری به صورت زیر محاسبه شده است:</a:t>
                </a:r>
                <a:endParaRPr lang="en-US" dirty="0">
                  <a:latin typeface="Calibri" panose="020F0502020204030204" pitchFamily="34" charset="0"/>
                  <a:ea typeface="Calibri" panose="020F0502020204030204" pitchFamily="34" charset="0"/>
                  <a:cs typeface="Arial" panose="020B0604020202020204" pitchFamily="34" charset="0"/>
                </a:endParaRPr>
              </a:p>
              <a:p>
                <a:pPr rtl="1">
                  <a:lnSpc>
                    <a:spcPct val="115000"/>
                  </a:lnSpc>
                  <a:spcAft>
                    <a:spcPts val="1000"/>
                  </a:spcAft>
                </a:pPr>
                <a:r>
                  <a:rPr lang="fa-IR" dirty="0" smtClean="0">
                    <a:latin typeface="Calibri" panose="020F0502020204030204" pitchFamily="34" charset="0"/>
                    <a:ea typeface="Calibri" panose="020F0502020204030204" pitchFamily="34" charset="0"/>
                    <a:cs typeface="B Nazanin" panose="00000400000000000000" pitchFamily="2" charset="-78"/>
                  </a:rPr>
                  <a:t>1000</a:t>
                </a:r>
                <a:r>
                  <a:rPr lang="en-US" dirty="0" smtClean="0">
                    <a:latin typeface="Calibri" panose="020F0502020204030204" pitchFamily="34" charset="0"/>
                    <a:ea typeface="Calibri" panose="020F0502020204030204" pitchFamily="34" charset="0"/>
                    <a:cs typeface="B Nazanin" panose="00000400000000000000" pitchFamily="2" charset="-78"/>
                  </a:rPr>
                  <a:t>=</a:t>
                </a:r>
                <a:r>
                  <a:rPr lang="fa-IR" dirty="0">
                    <a:latin typeface="Calibri" panose="020F0502020204030204" pitchFamily="34" charset="0"/>
                    <a:ea typeface="Calibri" panose="020F0502020204030204" pitchFamily="34" charset="0"/>
                    <a:cs typeface="B Nazanin" panose="00000400000000000000" pitchFamily="2" charset="-78"/>
                  </a:rPr>
                  <a:t>مجموع ارزش سپردۀ دیداری و غیردیداری</a:t>
                </a:r>
                <a:endParaRPr lang="en-US" dirty="0">
                  <a:latin typeface="Calibri" panose="020F0502020204030204" pitchFamily="34" charset="0"/>
                  <a:ea typeface="Calibri" panose="020F0502020204030204" pitchFamily="34" charset="0"/>
                  <a:cs typeface="Arial" panose="020B0604020202020204" pitchFamily="34" charset="0"/>
                </a:endParaRPr>
              </a:p>
              <a:p>
                <a:pPr rtl="1">
                  <a:lnSpc>
                    <a:spcPct val="115000"/>
                  </a:lnSpc>
                  <a:spcAft>
                    <a:spcPts val="1000"/>
                  </a:spcAft>
                </a:pPr>
                <a:r>
                  <a:rPr lang="en-US" dirty="0" smtClean="0">
                    <a:latin typeface="Calibri" panose="020F0502020204030204" pitchFamily="34" charset="0"/>
                    <a:ea typeface="Calibri" panose="020F0502020204030204" pitchFamily="34" charset="0"/>
                    <a:cs typeface="B Nazanin" panose="00000400000000000000" pitchFamily="2" charset="-78"/>
                  </a:rPr>
                  <a:t>1000-180=820</a:t>
                </a:r>
                <a:endParaRPr lang="fa-IR" dirty="0" smtClean="0">
                  <a:latin typeface="Calibri" panose="020F0502020204030204" pitchFamily="34" charset="0"/>
                  <a:ea typeface="Calibri" panose="020F0502020204030204" pitchFamily="34" charset="0"/>
                  <a:cs typeface="B Nazanin" panose="00000400000000000000" pitchFamily="2" charset="-78"/>
                </a:endParaRPr>
              </a:p>
              <a:p>
                <a:pPr rtl="1">
                  <a:lnSpc>
                    <a:spcPct val="115000"/>
                  </a:lnSpc>
                  <a:spcAft>
                    <a:spcPts val="1000"/>
                  </a:spcAft>
                </a:pPr>
                <a:endParaRPr lang="fa-IR" dirty="0" smtClean="0">
                  <a:latin typeface="Calibri" panose="020F0502020204030204" pitchFamily="34" charset="0"/>
                  <a:ea typeface="Calibri" panose="020F0502020204030204" pitchFamily="34" charset="0"/>
                  <a:cs typeface="B Nazanin" panose="00000400000000000000" pitchFamily="2" charset="-78"/>
                </a:endParaRPr>
              </a:p>
              <a:p>
                <a:pPr rtl="1">
                  <a:lnSpc>
                    <a:spcPct val="115000"/>
                  </a:lnSpc>
                  <a:spcAft>
                    <a:spcPts val="1000"/>
                  </a:spcAft>
                </a:pP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fa-IR" dirty="0">
                    <a:latin typeface="Calibri" panose="020F0502020204030204" pitchFamily="34" charset="0"/>
                    <a:ea typeface="Calibri" panose="020F0502020204030204" pitchFamily="34" charset="0"/>
                    <a:cs typeface="B Nazanin" panose="00000400000000000000" pitchFamily="2" charset="-78"/>
                  </a:rPr>
                  <a:t>حل قسمت((پ))</a:t>
                </a:r>
                <a:endParaRPr lang="en-US" dirty="0">
                  <a:latin typeface="Calibri" panose="020F0502020204030204" pitchFamily="34" charset="0"/>
                  <a:ea typeface="Calibri" panose="020F0502020204030204" pitchFamily="34" charset="0"/>
                  <a:cs typeface="Arial" panose="020B0604020202020204" pitchFamily="34" charset="0"/>
                </a:endParaRPr>
              </a:p>
              <a:p>
                <a:pPr rtl="1">
                  <a:lnSpc>
                    <a:spcPct val="115000"/>
                  </a:lnSpc>
                  <a:spcAft>
                    <a:spcPts val="1000"/>
                  </a:spcAft>
                </a:pPr>
                <a:r>
                  <a:rPr lang="fa-IR" dirty="0" smtClean="0">
                    <a:latin typeface="Calibri" panose="020F0502020204030204" pitchFamily="34" charset="0"/>
                    <a:ea typeface="Calibri" panose="020F0502020204030204" pitchFamily="34" charset="0"/>
                    <a:cs typeface="B Nazanin" panose="00000400000000000000" pitchFamily="2" charset="-78"/>
                  </a:rPr>
                  <a:t>ارزش اسکناس </a:t>
                </a:r>
                <a:r>
                  <a:rPr lang="en-US" dirty="0" smtClean="0">
                    <a:latin typeface="Calibri" panose="020F0502020204030204" pitchFamily="34" charset="0"/>
                    <a:ea typeface="Calibri" panose="020F0502020204030204" pitchFamily="34" charset="0"/>
                    <a:cs typeface="B Nazanin" panose="00000400000000000000" pitchFamily="2" charset="-78"/>
                  </a:rPr>
                  <a:t>+</a:t>
                </a:r>
                <a:r>
                  <a:rPr lang="fa-IR" dirty="0" smtClean="0">
                    <a:latin typeface="Calibri" panose="020F0502020204030204" pitchFamily="34" charset="0"/>
                    <a:ea typeface="Calibri" panose="020F0502020204030204" pitchFamily="34" charset="0"/>
                    <a:cs typeface="B Nazanin" panose="00000400000000000000" pitchFamily="2" charset="-78"/>
                  </a:rPr>
                  <a:t>ارزش مسکوکات </a:t>
                </a:r>
                <a:r>
                  <a:rPr lang="en-US" dirty="0" smtClean="0">
                    <a:latin typeface="Calibri" panose="020F0502020204030204" pitchFamily="34" charset="0"/>
                    <a:ea typeface="Calibri" panose="020F0502020204030204" pitchFamily="34" charset="0"/>
                    <a:cs typeface="B Nazanin" panose="00000400000000000000" pitchFamily="2" charset="-78"/>
                  </a:rPr>
                  <a:t>+</a:t>
                </a:r>
                <a:r>
                  <a:rPr lang="fa-IR" dirty="0" smtClean="0">
                    <a:latin typeface="Calibri" panose="020F0502020204030204" pitchFamily="34" charset="0"/>
                    <a:ea typeface="Calibri" panose="020F0502020204030204" pitchFamily="34" charset="0"/>
                    <a:cs typeface="B Nazanin" panose="00000400000000000000" pitchFamily="2" charset="-78"/>
                  </a:rPr>
                  <a:t>ارزش حساب قرض الحسنه</a:t>
                </a:r>
                <a:r>
                  <a:rPr lang="en-US" dirty="0" smtClean="0">
                    <a:latin typeface="Calibri" panose="020F0502020204030204" pitchFamily="34" charset="0"/>
                    <a:ea typeface="Calibri" panose="020F0502020204030204" pitchFamily="34" charset="0"/>
                    <a:cs typeface="B Nazanin" panose="00000400000000000000" pitchFamily="2" charset="-78"/>
                  </a:rPr>
                  <a:t>=</a:t>
                </a:r>
                <a:r>
                  <a:rPr lang="fa-IR" dirty="0" smtClean="0">
                    <a:latin typeface="Calibri" panose="020F0502020204030204" pitchFamily="34" charset="0"/>
                    <a:ea typeface="Calibri" panose="020F0502020204030204" pitchFamily="34" charset="0"/>
                    <a:cs typeface="B Nazanin" panose="00000400000000000000" pitchFamily="2" charset="-78"/>
                  </a:rPr>
                  <a:t>نقدینگی</a:t>
                </a:r>
              </a:p>
              <a:p>
                <a:pPr rtl="1">
                  <a:lnSpc>
                    <a:spcPct val="115000"/>
                  </a:lnSpc>
                  <a:spcAft>
                    <a:spcPts val="1000"/>
                  </a:spcAft>
                </a:pPr>
                <a:r>
                  <a:rPr lang="fa-IR" dirty="0" smtClean="0">
                    <a:latin typeface="Calibri" panose="020F0502020204030204" pitchFamily="34" charset="0"/>
                    <a:ea typeface="Calibri" panose="020F0502020204030204" pitchFamily="34" charset="0"/>
                    <a:cs typeface="B Nazanin" panose="00000400000000000000" pitchFamily="2" charset="-78"/>
                  </a:rPr>
                  <a:t> </a:t>
                </a:r>
                <a:r>
                  <a:rPr lang="en-US" dirty="0" smtClean="0">
                    <a:latin typeface="Calibri" panose="020F0502020204030204" pitchFamily="34" charset="0"/>
                    <a:ea typeface="Calibri" panose="020F0502020204030204" pitchFamily="34" charset="0"/>
                    <a:cs typeface="B Nazanin" panose="00000400000000000000" pitchFamily="2" charset="-78"/>
                  </a:rPr>
                  <a:t>=</a:t>
                </a:r>
                <a:r>
                  <a:rPr lang="en-US" dirty="0">
                    <a:latin typeface="Calibri" panose="020F0502020204030204" pitchFamily="34" charset="0"/>
                    <a:ea typeface="Calibri" panose="020F0502020204030204" pitchFamily="34" charset="0"/>
                    <a:cs typeface="B Nazanin" panose="00000400000000000000" pitchFamily="2" charset="-78"/>
                  </a:rPr>
                  <a:t>1280+800+2000+1000=5080</a:t>
                </a:r>
                <a:r>
                  <a:rPr lang="fa-IR" dirty="0">
                    <a:latin typeface="Calibri" panose="020F0502020204030204" pitchFamily="34" charset="0"/>
                    <a:ea typeface="Calibri" panose="020F0502020204030204" pitchFamily="34" charset="0"/>
                    <a:cs typeface="B Nazanin" panose="00000400000000000000" pitchFamily="2" charset="-78"/>
                  </a:rPr>
                  <a:t>نقدینگی</a:t>
                </a:r>
                <a:endParaRPr lang="en-US"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93102" y="815651"/>
                <a:ext cx="10292910" cy="5012654"/>
              </a:xfrm>
              <a:prstGeom prst="rect">
                <a:avLst/>
              </a:prstGeom>
              <a:blipFill>
                <a:blip r:embed="rId2"/>
                <a:stretch>
                  <a:fillRect l="-474" r="-474" b="-1338"/>
                </a:stretch>
              </a:blipFill>
            </p:spPr>
            <p:txBody>
              <a:bodyPr/>
              <a:lstStyle/>
              <a:p>
                <a:r>
                  <a:rPr lang="en-US">
                    <a:noFill/>
                  </a:rPr>
                  <a:t> </a:t>
                </a:r>
              </a:p>
            </p:txBody>
          </p:sp>
        </mc:Fallback>
      </mc:AlternateContent>
      <p:sp>
        <p:nvSpPr>
          <p:cNvPr id="3" name="TextBox 2"/>
          <p:cNvSpPr txBox="1"/>
          <p:nvPr/>
        </p:nvSpPr>
        <p:spPr>
          <a:xfrm>
            <a:off x="6032863" y="4945848"/>
            <a:ext cx="3451586" cy="410882"/>
          </a:xfrm>
          <a:prstGeom prst="rect">
            <a:avLst/>
          </a:prstGeom>
          <a:noFill/>
        </p:spPr>
        <p:txBody>
          <a:bodyPr wrap="none" rtlCol="0">
            <a:spAutoFit/>
          </a:bodyPr>
          <a:lstStyle/>
          <a:p>
            <a:pPr rtl="1">
              <a:lnSpc>
                <a:spcPct val="115000"/>
              </a:lnSpc>
              <a:spcAft>
                <a:spcPts val="1000"/>
              </a:spcAft>
            </a:pPr>
            <a:r>
              <a:rPr lang="fa-IR" dirty="0">
                <a:latin typeface="Calibri" panose="020F0502020204030204" pitchFamily="34" charset="0"/>
                <a:ea typeface="Calibri" panose="020F0502020204030204" pitchFamily="34" charset="0"/>
                <a:cs typeface="B Nazanin" panose="00000400000000000000" pitchFamily="2" charset="-78"/>
              </a:rPr>
              <a:t>ارزش سپردۀ غیردیداری+ارزش سپردۀ </a:t>
            </a:r>
            <a:r>
              <a:rPr lang="fa-IR" dirty="0" smtClean="0">
                <a:latin typeface="Calibri" panose="020F0502020204030204" pitchFamily="34" charset="0"/>
                <a:ea typeface="Calibri" panose="020F0502020204030204" pitchFamily="34" charset="0"/>
                <a:cs typeface="B Nazanin" panose="00000400000000000000" pitchFamily="2" charset="-78"/>
              </a:rPr>
              <a:t>دیداری+</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4" name="TextBox 3"/>
          <p:cNvSpPr txBox="1"/>
          <p:nvPr/>
        </p:nvSpPr>
        <p:spPr>
          <a:xfrm>
            <a:off x="9561236" y="5828305"/>
            <a:ext cx="1524776" cy="369332"/>
          </a:xfrm>
          <a:prstGeom prst="rect">
            <a:avLst/>
          </a:prstGeom>
          <a:noFill/>
        </p:spPr>
        <p:txBody>
          <a:bodyPr wrap="none" rtlCol="0">
            <a:spAutoFit/>
          </a:bodyPr>
          <a:lstStyle/>
          <a:p>
            <a:r>
              <a:rPr lang="fa-IR" dirty="0" smtClean="0"/>
              <a:t>گزینه ی صحیح 3</a:t>
            </a:r>
            <a:endParaRPr lang="en-US" dirty="0"/>
          </a:p>
        </p:txBody>
      </p:sp>
      <p:sp>
        <p:nvSpPr>
          <p:cNvPr id="5" name="TextBox 4"/>
          <p:cNvSpPr txBox="1"/>
          <p:nvPr/>
        </p:nvSpPr>
        <p:spPr>
          <a:xfrm>
            <a:off x="9705505" y="2061066"/>
            <a:ext cx="1380507" cy="410882"/>
          </a:xfrm>
          <a:prstGeom prst="rect">
            <a:avLst/>
          </a:prstGeom>
          <a:noFill/>
        </p:spPr>
        <p:txBody>
          <a:bodyPr wrap="none" rtlCol="0">
            <a:spAutoFit/>
          </a:bodyPr>
          <a:lstStyle/>
          <a:p>
            <a:pPr algn="r" rtl="1">
              <a:lnSpc>
                <a:spcPct val="115000"/>
              </a:lnSpc>
              <a:spcAft>
                <a:spcPts val="1000"/>
              </a:spcAft>
            </a:pPr>
            <a:r>
              <a:rPr lang="fa-IR">
                <a:latin typeface="Calibri" panose="020F0502020204030204" pitchFamily="34" charset="0"/>
                <a:ea typeface="Calibri" panose="020F0502020204030204" pitchFamily="34" charset="0"/>
                <a:cs typeface="B Nazanin" panose="00000400000000000000" pitchFamily="2" charset="-78"/>
              </a:rPr>
              <a:t>حل قسمت((ب))</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6" name="TextBox 5"/>
          <p:cNvSpPr txBox="1"/>
          <p:nvPr/>
        </p:nvSpPr>
        <p:spPr>
          <a:xfrm>
            <a:off x="979714" y="3635262"/>
            <a:ext cx="4923143" cy="857671"/>
          </a:xfrm>
          <a:prstGeom prst="rect">
            <a:avLst/>
          </a:prstGeom>
          <a:noFill/>
        </p:spPr>
        <p:txBody>
          <a:bodyPr wrap="none" rtlCol="0">
            <a:spAutoFit/>
          </a:bodyPr>
          <a:lstStyle/>
          <a:p>
            <a:pPr rtl="1">
              <a:lnSpc>
                <a:spcPct val="115000"/>
              </a:lnSpc>
              <a:spcAft>
                <a:spcPts val="1000"/>
              </a:spcAft>
            </a:pPr>
            <a:r>
              <a:rPr lang="fa-IR">
                <a:latin typeface="Calibri" panose="020F0502020204030204" pitchFamily="34" charset="0"/>
                <a:ea typeface="Times New Roman" panose="02020603050405020304" pitchFamily="18" charset="0"/>
                <a:cs typeface="B Nazanin" panose="00000400000000000000" pitchFamily="2" charset="-78"/>
              </a:rPr>
              <a:t>ارزش سپردۀ غیر دیداری+ارزش حساب های قرض الحسنه</a:t>
            </a:r>
            <a:r>
              <a:rPr lang="en-US">
                <a:latin typeface="Calibri" panose="020F0502020204030204" pitchFamily="34" charset="0"/>
                <a:ea typeface="Times New Roman" panose="02020603050405020304" pitchFamily="18" charset="0"/>
                <a:cs typeface="B Nazanin" panose="00000400000000000000" pitchFamily="2" charset="-78"/>
              </a:rPr>
              <a:t>=</a:t>
            </a:r>
            <a:r>
              <a:rPr lang="fa-IR">
                <a:latin typeface="Calibri" panose="020F0502020204030204" pitchFamily="34" charset="0"/>
                <a:ea typeface="Times New Roman" panose="02020603050405020304" pitchFamily="18" charset="0"/>
                <a:cs typeface="B Nazanin" panose="00000400000000000000" pitchFamily="2" charset="-78"/>
              </a:rPr>
              <a:t>شبه پول</a:t>
            </a:r>
            <a:endParaRPr lang="en-US">
              <a:latin typeface="Calibri" panose="020F0502020204030204" pitchFamily="34" charset="0"/>
              <a:ea typeface="Calibri" panose="020F0502020204030204" pitchFamily="34" charset="0"/>
              <a:cs typeface="Arial" panose="020B0604020202020204" pitchFamily="34" charset="0"/>
            </a:endParaRPr>
          </a:p>
          <a:p>
            <a:pPr rtl="1">
              <a:lnSpc>
                <a:spcPct val="115000"/>
              </a:lnSpc>
              <a:spcAft>
                <a:spcPts val="1000"/>
              </a:spcAft>
            </a:pPr>
            <a:r>
              <a:rPr lang="en-US">
                <a:latin typeface="Calibri" panose="020F0502020204030204" pitchFamily="34" charset="0"/>
                <a:ea typeface="Times New Roman" panose="02020603050405020304" pitchFamily="18" charset="0"/>
                <a:cs typeface="B Nazanin" panose="00000400000000000000" pitchFamily="2" charset="-78"/>
              </a:rPr>
              <a:t>=1280+820=2100</a:t>
            </a:r>
            <a:r>
              <a:rPr lang="fa-IR">
                <a:latin typeface="Calibri" panose="020F0502020204030204" pitchFamily="34" charset="0"/>
                <a:ea typeface="Times New Roman" panose="02020603050405020304" pitchFamily="18" charset="0"/>
                <a:cs typeface="B Nazanin" panose="00000400000000000000" pitchFamily="2" charset="-78"/>
              </a:rPr>
              <a:t>شبه پول</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7" name="Right Arrow 6"/>
          <p:cNvSpPr/>
          <p:nvPr/>
        </p:nvSpPr>
        <p:spPr>
          <a:xfrm>
            <a:off x="4506686" y="2873829"/>
            <a:ext cx="503853" cy="139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83763" y="2759142"/>
            <a:ext cx="1545616" cy="369332"/>
          </a:xfrm>
          <a:prstGeom prst="rect">
            <a:avLst/>
          </a:prstGeom>
          <a:noFill/>
        </p:spPr>
        <p:txBody>
          <a:bodyPr wrap="none" rtlCol="0">
            <a:spAutoFit/>
          </a:bodyPr>
          <a:lstStyle/>
          <a:p>
            <a:r>
              <a:rPr lang="fa-IR" dirty="0" smtClean="0"/>
              <a:t>سپرده غیر دیداری</a:t>
            </a:r>
            <a:endParaRPr lang="en-US" dirty="0"/>
          </a:p>
        </p:txBody>
      </p:sp>
      <p:sp>
        <p:nvSpPr>
          <p:cNvPr id="9" name="TextBox 8"/>
          <p:cNvSpPr txBox="1"/>
          <p:nvPr/>
        </p:nvSpPr>
        <p:spPr>
          <a:xfrm>
            <a:off x="6848670" y="2810263"/>
            <a:ext cx="2002471" cy="369332"/>
          </a:xfrm>
          <a:prstGeom prst="rect">
            <a:avLst/>
          </a:prstGeom>
          <a:noFill/>
        </p:spPr>
        <p:txBody>
          <a:bodyPr wrap="none" rtlCol="0">
            <a:spAutoFit/>
          </a:bodyPr>
          <a:lstStyle/>
          <a:p>
            <a:r>
              <a:rPr lang="fa-IR" dirty="0" smtClean="0"/>
              <a:t>سپرده دیداری -1000=</a:t>
            </a:r>
            <a:endParaRPr lang="en-US" dirty="0"/>
          </a:p>
        </p:txBody>
      </p:sp>
    </p:spTree>
    <p:extLst>
      <p:ext uri="{BB962C8B-B14F-4D97-AF65-F5344CB8AC3E}">
        <p14:creationId xmlns:p14="http://schemas.microsoft.com/office/powerpoint/2010/main" val="3862411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986211"/>
            <a:ext cx="9481457" cy="787652"/>
          </a:xfrm>
          <a:prstGeom prst="rect">
            <a:avLst/>
          </a:prstGeom>
        </p:spPr>
        <p:txBody>
          <a:bodyPr wrap="square">
            <a:spAutoFit/>
          </a:bodyPr>
          <a:lstStyle/>
          <a:p>
            <a:pPr algn="r">
              <a:lnSpc>
                <a:spcPct val="107000"/>
              </a:lnSpc>
              <a:spcAft>
                <a:spcPts val="800"/>
              </a:spcAft>
            </a:pPr>
            <a:r>
              <a:rPr lang="fa-IR" dirty="0" smtClean="0">
                <a:latin typeface="Calibri" panose="020F0502020204030204" pitchFamily="34" charset="0"/>
                <a:ea typeface="Calibri" panose="020F0502020204030204" pitchFamily="34" charset="0"/>
                <a:cs typeface="Arial" panose="020B0604020202020204" pitchFamily="34" charset="0"/>
              </a:rPr>
              <a:t>ا</a:t>
            </a:r>
            <a:r>
              <a:rPr lang="ar-SA" dirty="0" smtClean="0">
                <a:latin typeface="Calibri" panose="020F0502020204030204" pitchFamily="34" charset="0"/>
                <a:ea typeface="Calibri" panose="020F0502020204030204" pitchFamily="34" charset="0"/>
                <a:cs typeface="Arial" panose="020B0604020202020204" pitchFamily="34" charset="0"/>
              </a:rPr>
              <a:t>طلاعات </a:t>
            </a:r>
            <a:r>
              <a:rPr lang="ar-SA" dirty="0">
                <a:latin typeface="Calibri" panose="020F0502020204030204" pitchFamily="34" charset="0"/>
                <a:ea typeface="Calibri" panose="020F0502020204030204" pitchFamily="34" charset="0"/>
                <a:cs typeface="Arial" panose="020B0604020202020204" pitchFamily="34" charset="0"/>
              </a:rPr>
              <a:t>ارائه شده در جدول روبه رو، مربوط به یک جامعه فرضی است. با توجه به این مندرجات</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dirty="0">
                <a:latin typeface="Calibri" panose="020F0502020204030204" pitchFamily="34" charset="0"/>
                <a:ea typeface="Calibri" panose="020F0502020204030204" pitchFamily="34" charset="0"/>
                <a:cs typeface="Arial" panose="020B0604020202020204" pitchFamily="34" charset="0"/>
              </a:rPr>
              <a:t>الف) میزان نقدینگی، ب) حجم پول در گردش، پ) میزان «سپرده پس انداز» در این جامعه کدام است؟</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10613571" y="656033"/>
            <a:ext cx="963725" cy="369332"/>
          </a:xfrm>
          <a:prstGeom prst="rect">
            <a:avLst/>
          </a:prstGeom>
          <a:noFill/>
        </p:spPr>
        <p:txBody>
          <a:bodyPr wrap="none" rtlCol="0">
            <a:spAutoFit/>
          </a:bodyPr>
          <a:lstStyle/>
          <a:p>
            <a:r>
              <a:rPr lang="fa-IR" dirty="0" smtClean="0"/>
              <a:t>کنکور 92</a:t>
            </a:r>
            <a:endParaRPr lang="en-US" dirty="0"/>
          </a:p>
        </p:txBody>
      </p:sp>
      <p:graphicFrame>
        <p:nvGraphicFramePr>
          <p:cNvPr id="4" name="Table 3"/>
          <p:cNvGraphicFramePr>
            <a:graphicFrameLocks noGrp="1"/>
          </p:cNvGraphicFramePr>
          <p:nvPr>
            <p:extLst/>
          </p:nvPr>
        </p:nvGraphicFramePr>
        <p:xfrm>
          <a:off x="696687" y="1716174"/>
          <a:ext cx="6237512" cy="2103120"/>
        </p:xfrm>
        <a:graphic>
          <a:graphicData uri="http://schemas.openxmlformats.org/drawingml/2006/table">
            <a:tbl>
              <a:tblPr firstRow="1" bandRow="1">
                <a:tableStyleId>{5C22544A-7EE6-4342-B048-85BDC9FD1C3A}</a:tableStyleId>
              </a:tblPr>
              <a:tblGrid>
                <a:gridCol w="2079171">
                  <a:extLst>
                    <a:ext uri="{9D8B030D-6E8A-4147-A177-3AD203B41FA5}">
                      <a16:colId xmlns:a16="http://schemas.microsoft.com/office/drawing/2014/main" val="2673907323"/>
                    </a:ext>
                  </a:extLst>
                </a:gridCol>
                <a:gridCol w="3219930">
                  <a:extLst>
                    <a:ext uri="{9D8B030D-6E8A-4147-A177-3AD203B41FA5}">
                      <a16:colId xmlns:a16="http://schemas.microsoft.com/office/drawing/2014/main" val="3076126662"/>
                    </a:ext>
                  </a:extLst>
                </a:gridCol>
                <a:gridCol w="938411">
                  <a:extLst>
                    <a:ext uri="{9D8B030D-6E8A-4147-A177-3AD203B41FA5}">
                      <a16:colId xmlns:a16="http://schemas.microsoft.com/office/drawing/2014/main" val="3043134206"/>
                    </a:ext>
                  </a:extLst>
                </a:gridCol>
              </a:tblGrid>
              <a:tr h="306135">
                <a:tc>
                  <a:txBody>
                    <a:bodyPr/>
                    <a:lstStyle/>
                    <a:p>
                      <a:pPr algn="ctr"/>
                      <a:r>
                        <a:rPr lang="fa-IR" dirty="0" smtClean="0">
                          <a:solidFill>
                            <a:schemeClr val="tx1"/>
                          </a:solidFill>
                        </a:rPr>
                        <a:t>450احد</a:t>
                      </a:r>
                      <a:endParaRPr lang="en-US" dirty="0">
                        <a:solidFill>
                          <a:schemeClr val="tx1"/>
                        </a:solidFill>
                      </a:endParaRPr>
                    </a:p>
                  </a:txBody>
                  <a:tcPr>
                    <a:solidFill>
                      <a:schemeClr val="accent6"/>
                    </a:solidFill>
                  </a:tcPr>
                </a:tc>
                <a:tc>
                  <a:txBody>
                    <a:bodyPr/>
                    <a:lstStyle/>
                    <a:p>
                      <a:pPr algn="ctr"/>
                      <a:r>
                        <a:rPr lang="fa-IR" dirty="0" smtClean="0">
                          <a:solidFill>
                            <a:schemeClr val="tx1"/>
                          </a:solidFill>
                        </a:rPr>
                        <a:t>اسکناس</a:t>
                      </a:r>
                      <a:endParaRPr lang="en-US" dirty="0">
                        <a:solidFill>
                          <a:schemeClr val="tx1"/>
                        </a:solidFill>
                      </a:endParaRPr>
                    </a:p>
                  </a:txBody>
                  <a:tcPr>
                    <a:solidFill>
                      <a:schemeClr val="accent6"/>
                    </a:solidFill>
                  </a:tcPr>
                </a:tc>
                <a:tc>
                  <a:txBody>
                    <a:bodyPr/>
                    <a:lstStyle/>
                    <a:p>
                      <a:pPr algn="ctr"/>
                      <a:r>
                        <a:rPr lang="fa-IR" dirty="0" smtClean="0">
                          <a:solidFill>
                            <a:schemeClr val="tx1"/>
                          </a:solidFill>
                        </a:rPr>
                        <a:t>1</a:t>
                      </a:r>
                      <a:endParaRPr lang="en-US" dirty="0">
                        <a:solidFill>
                          <a:schemeClr val="tx1"/>
                        </a:solidFill>
                      </a:endParaRPr>
                    </a:p>
                  </a:txBody>
                  <a:tcPr>
                    <a:solidFill>
                      <a:schemeClr val="accent6"/>
                    </a:solidFill>
                  </a:tcPr>
                </a:tc>
                <a:extLst>
                  <a:ext uri="{0D108BD9-81ED-4DB2-BD59-A6C34878D82A}">
                    <a16:rowId xmlns:a16="http://schemas.microsoft.com/office/drawing/2014/main" val="1991864677"/>
                  </a:ext>
                </a:extLst>
              </a:tr>
              <a:tr h="306135">
                <a:tc>
                  <a:txBody>
                    <a:bodyPr/>
                    <a:lstStyle/>
                    <a:p>
                      <a:pPr algn="ctr"/>
                      <a:r>
                        <a:rPr lang="fa-IR" dirty="0" smtClean="0">
                          <a:solidFill>
                            <a:schemeClr val="tx1"/>
                          </a:solidFill>
                        </a:rPr>
                        <a:t>65واحد</a:t>
                      </a:r>
                      <a:endParaRPr lang="en-US" dirty="0">
                        <a:solidFill>
                          <a:schemeClr val="tx1"/>
                        </a:solidFill>
                      </a:endParaRPr>
                    </a:p>
                  </a:txBody>
                  <a:tcPr>
                    <a:solidFill>
                      <a:schemeClr val="accent6"/>
                    </a:solidFill>
                  </a:tcPr>
                </a:tc>
                <a:tc>
                  <a:txBody>
                    <a:bodyPr/>
                    <a:lstStyle/>
                    <a:p>
                      <a:pPr algn="ctr"/>
                      <a:r>
                        <a:rPr lang="fa-IR" dirty="0" smtClean="0">
                          <a:solidFill>
                            <a:schemeClr val="tx1"/>
                          </a:solidFill>
                        </a:rPr>
                        <a:t>موجودی سپرده های مدت دار </a:t>
                      </a:r>
                      <a:endParaRPr lang="en-US" dirty="0">
                        <a:solidFill>
                          <a:schemeClr val="tx1"/>
                        </a:solidFill>
                      </a:endParaRPr>
                    </a:p>
                  </a:txBody>
                  <a:tcPr>
                    <a:solidFill>
                      <a:schemeClr val="accent6"/>
                    </a:solidFill>
                  </a:tcPr>
                </a:tc>
                <a:tc>
                  <a:txBody>
                    <a:bodyPr/>
                    <a:lstStyle/>
                    <a:p>
                      <a:pPr algn="ctr"/>
                      <a:r>
                        <a:rPr lang="fa-IR" dirty="0" smtClean="0">
                          <a:solidFill>
                            <a:schemeClr val="tx1"/>
                          </a:solidFill>
                        </a:rPr>
                        <a:t>2</a:t>
                      </a:r>
                      <a:endParaRPr lang="en-US" dirty="0">
                        <a:solidFill>
                          <a:schemeClr val="tx1"/>
                        </a:solidFill>
                      </a:endParaRPr>
                    </a:p>
                  </a:txBody>
                  <a:tcPr>
                    <a:solidFill>
                      <a:schemeClr val="accent6"/>
                    </a:solidFill>
                  </a:tcPr>
                </a:tc>
                <a:extLst>
                  <a:ext uri="{0D108BD9-81ED-4DB2-BD59-A6C34878D82A}">
                    <a16:rowId xmlns:a16="http://schemas.microsoft.com/office/drawing/2014/main" val="2002215954"/>
                  </a:ext>
                </a:extLst>
              </a:tr>
              <a:tr h="306135">
                <a:tc>
                  <a:txBody>
                    <a:bodyPr/>
                    <a:lstStyle/>
                    <a:p>
                      <a:pPr algn="ctr"/>
                      <a:r>
                        <a:rPr lang="fa-IR" dirty="0" smtClean="0">
                          <a:solidFill>
                            <a:schemeClr val="tx1"/>
                          </a:solidFill>
                        </a:rPr>
                        <a:t>1/3موجودی اسکناس </a:t>
                      </a:r>
                      <a:endParaRPr lang="en-US" dirty="0">
                        <a:solidFill>
                          <a:schemeClr val="tx1"/>
                        </a:solidFill>
                      </a:endParaRPr>
                    </a:p>
                  </a:txBody>
                  <a:tcPr>
                    <a:solidFill>
                      <a:schemeClr val="accent6"/>
                    </a:solidFill>
                  </a:tcPr>
                </a:tc>
                <a:tc>
                  <a:txBody>
                    <a:bodyPr/>
                    <a:lstStyle/>
                    <a:p>
                      <a:pPr algn="ctr"/>
                      <a:r>
                        <a:rPr lang="fa-IR" dirty="0" smtClean="0">
                          <a:solidFill>
                            <a:schemeClr val="tx1"/>
                          </a:solidFill>
                        </a:rPr>
                        <a:t>ارزش مسکوکات</a:t>
                      </a:r>
                      <a:endParaRPr lang="en-US" dirty="0">
                        <a:solidFill>
                          <a:schemeClr val="tx1"/>
                        </a:solidFill>
                      </a:endParaRPr>
                    </a:p>
                  </a:txBody>
                  <a:tcPr>
                    <a:solidFill>
                      <a:schemeClr val="accent6"/>
                    </a:solidFill>
                  </a:tcPr>
                </a:tc>
                <a:tc>
                  <a:txBody>
                    <a:bodyPr/>
                    <a:lstStyle/>
                    <a:p>
                      <a:pPr algn="ctr"/>
                      <a:r>
                        <a:rPr lang="fa-IR" dirty="0" smtClean="0">
                          <a:solidFill>
                            <a:schemeClr val="tx1"/>
                          </a:solidFill>
                        </a:rPr>
                        <a:t>3</a:t>
                      </a:r>
                      <a:endParaRPr lang="en-US" dirty="0">
                        <a:solidFill>
                          <a:schemeClr val="tx1"/>
                        </a:solidFill>
                      </a:endParaRPr>
                    </a:p>
                  </a:txBody>
                  <a:tcPr>
                    <a:solidFill>
                      <a:schemeClr val="accent6"/>
                    </a:solidFill>
                  </a:tcPr>
                </a:tc>
                <a:extLst>
                  <a:ext uri="{0D108BD9-81ED-4DB2-BD59-A6C34878D82A}">
                    <a16:rowId xmlns:a16="http://schemas.microsoft.com/office/drawing/2014/main" val="2367769196"/>
                  </a:ext>
                </a:extLst>
              </a:tr>
              <a:tr h="535736">
                <a:tc>
                  <a:txBody>
                    <a:bodyPr/>
                    <a:lstStyle/>
                    <a:p>
                      <a:pPr algn="ctr"/>
                      <a:r>
                        <a:rPr lang="fa-IR" dirty="0" smtClean="0">
                          <a:solidFill>
                            <a:schemeClr val="tx1"/>
                          </a:solidFill>
                        </a:rPr>
                        <a:t>250واحد</a:t>
                      </a:r>
                      <a:endParaRPr lang="en-US" dirty="0">
                        <a:solidFill>
                          <a:schemeClr val="tx1"/>
                        </a:solidFill>
                      </a:endParaRPr>
                    </a:p>
                  </a:txBody>
                  <a:tcPr>
                    <a:solidFill>
                      <a:schemeClr val="accent6"/>
                    </a:solidFill>
                  </a:tcPr>
                </a:tc>
                <a:tc>
                  <a:txBody>
                    <a:bodyPr/>
                    <a:lstStyle/>
                    <a:p>
                      <a:pPr algn="ctr"/>
                      <a:r>
                        <a:rPr lang="fa-IR" dirty="0" smtClean="0">
                          <a:solidFill>
                            <a:schemeClr val="tx1"/>
                          </a:solidFill>
                        </a:rPr>
                        <a:t>مجموع سپرده های دیداری وغیر دیداری</a:t>
                      </a:r>
                      <a:r>
                        <a:rPr lang="fa-IR" baseline="0" dirty="0" smtClean="0">
                          <a:solidFill>
                            <a:schemeClr val="tx1"/>
                          </a:solidFill>
                        </a:rPr>
                        <a:t> مردم</a:t>
                      </a:r>
                      <a:endParaRPr lang="en-US" dirty="0">
                        <a:solidFill>
                          <a:schemeClr val="tx1"/>
                        </a:solidFill>
                      </a:endParaRPr>
                    </a:p>
                  </a:txBody>
                  <a:tcPr>
                    <a:solidFill>
                      <a:schemeClr val="accent6"/>
                    </a:solidFill>
                  </a:tcPr>
                </a:tc>
                <a:tc>
                  <a:txBody>
                    <a:bodyPr/>
                    <a:lstStyle/>
                    <a:p>
                      <a:pPr algn="ctr"/>
                      <a:r>
                        <a:rPr lang="fa-IR" dirty="0" smtClean="0">
                          <a:solidFill>
                            <a:schemeClr val="tx1"/>
                          </a:solidFill>
                        </a:rPr>
                        <a:t>4</a:t>
                      </a:r>
                      <a:endParaRPr lang="en-US" dirty="0">
                        <a:solidFill>
                          <a:schemeClr val="tx1"/>
                        </a:solidFill>
                      </a:endParaRPr>
                    </a:p>
                  </a:txBody>
                  <a:tcPr>
                    <a:solidFill>
                      <a:schemeClr val="accent6"/>
                    </a:solidFill>
                  </a:tcPr>
                </a:tc>
                <a:extLst>
                  <a:ext uri="{0D108BD9-81ED-4DB2-BD59-A6C34878D82A}">
                    <a16:rowId xmlns:a16="http://schemas.microsoft.com/office/drawing/2014/main" val="1121880934"/>
                  </a:ext>
                </a:extLst>
              </a:tr>
              <a:tr h="306135">
                <a:tc>
                  <a:txBody>
                    <a:bodyPr/>
                    <a:lstStyle/>
                    <a:p>
                      <a:pPr algn="ctr"/>
                      <a:r>
                        <a:rPr lang="fa-IR" dirty="0" smtClean="0">
                          <a:solidFill>
                            <a:schemeClr val="tx1"/>
                          </a:solidFill>
                        </a:rPr>
                        <a:t>70واحد</a:t>
                      </a:r>
                      <a:endParaRPr lang="en-US" dirty="0">
                        <a:solidFill>
                          <a:schemeClr val="tx1"/>
                        </a:solidFill>
                      </a:endParaRPr>
                    </a:p>
                  </a:txBody>
                  <a:tcPr>
                    <a:solidFill>
                      <a:schemeClr val="accent6"/>
                    </a:solidFill>
                  </a:tcPr>
                </a:tc>
                <a:tc>
                  <a:txBody>
                    <a:bodyPr/>
                    <a:lstStyle/>
                    <a:p>
                      <a:pPr algn="ctr"/>
                      <a:r>
                        <a:rPr lang="fa-IR" dirty="0" smtClean="0">
                          <a:solidFill>
                            <a:schemeClr val="tx1"/>
                          </a:solidFill>
                        </a:rPr>
                        <a:t>مجموع حسابهای جاری اشخاص</a:t>
                      </a:r>
                      <a:endParaRPr lang="en-US" dirty="0">
                        <a:solidFill>
                          <a:schemeClr val="tx1"/>
                        </a:solidFill>
                      </a:endParaRPr>
                    </a:p>
                  </a:txBody>
                  <a:tcPr>
                    <a:solidFill>
                      <a:schemeClr val="accent6"/>
                    </a:solidFill>
                  </a:tcPr>
                </a:tc>
                <a:tc>
                  <a:txBody>
                    <a:bodyPr/>
                    <a:lstStyle/>
                    <a:p>
                      <a:pPr algn="ctr"/>
                      <a:r>
                        <a:rPr lang="fa-IR" dirty="0" smtClean="0">
                          <a:solidFill>
                            <a:schemeClr val="tx1"/>
                          </a:solidFill>
                        </a:rPr>
                        <a:t>5</a:t>
                      </a:r>
                      <a:endParaRPr lang="en-US" dirty="0">
                        <a:solidFill>
                          <a:schemeClr val="tx1"/>
                        </a:solidFill>
                      </a:endParaRPr>
                    </a:p>
                  </a:txBody>
                  <a:tcPr>
                    <a:solidFill>
                      <a:schemeClr val="accent6"/>
                    </a:solidFill>
                  </a:tcPr>
                </a:tc>
                <a:extLst>
                  <a:ext uri="{0D108BD9-81ED-4DB2-BD59-A6C34878D82A}">
                    <a16:rowId xmlns:a16="http://schemas.microsoft.com/office/drawing/2014/main" val="3783451662"/>
                  </a:ext>
                </a:extLst>
              </a:tr>
            </a:tbl>
          </a:graphicData>
        </a:graphic>
      </p:graphicFrame>
      <p:sp>
        <p:nvSpPr>
          <p:cNvPr id="5" name="TextBox 4"/>
          <p:cNvSpPr txBox="1"/>
          <p:nvPr/>
        </p:nvSpPr>
        <p:spPr>
          <a:xfrm>
            <a:off x="7808686" y="2082417"/>
            <a:ext cx="3884397" cy="369332"/>
          </a:xfrm>
          <a:prstGeom prst="rect">
            <a:avLst/>
          </a:prstGeom>
          <a:noFill/>
        </p:spPr>
        <p:txBody>
          <a:bodyPr wrap="none" rtlCol="0">
            <a:spAutoFit/>
          </a:bodyPr>
          <a:lstStyle/>
          <a:p>
            <a:r>
              <a:rPr lang="fa-IR" dirty="0" smtClean="0"/>
              <a:t>**1) الف- 850       ب- 670           پ-115</a:t>
            </a:r>
            <a:endParaRPr lang="en-US" dirty="0"/>
          </a:p>
        </p:txBody>
      </p:sp>
      <p:sp>
        <p:nvSpPr>
          <p:cNvPr id="6" name="TextBox 5"/>
          <p:cNvSpPr txBox="1"/>
          <p:nvPr/>
        </p:nvSpPr>
        <p:spPr>
          <a:xfrm>
            <a:off x="7958412" y="2533770"/>
            <a:ext cx="3361818" cy="369332"/>
          </a:xfrm>
          <a:prstGeom prst="rect">
            <a:avLst/>
          </a:prstGeom>
          <a:noFill/>
        </p:spPr>
        <p:txBody>
          <a:bodyPr wrap="none" rtlCol="0">
            <a:spAutoFit/>
          </a:bodyPr>
          <a:lstStyle/>
          <a:p>
            <a:r>
              <a:rPr lang="fa-IR" dirty="0" smtClean="0"/>
              <a:t>2)الف 850          ب-760         ج-115</a:t>
            </a:r>
            <a:endParaRPr lang="en-US" dirty="0"/>
          </a:p>
        </p:txBody>
      </p:sp>
      <p:sp>
        <p:nvSpPr>
          <p:cNvPr id="7" name="TextBox 6"/>
          <p:cNvSpPr txBox="1"/>
          <p:nvPr/>
        </p:nvSpPr>
        <p:spPr>
          <a:xfrm>
            <a:off x="7891086" y="2929935"/>
            <a:ext cx="3496470" cy="369332"/>
          </a:xfrm>
          <a:prstGeom prst="rect">
            <a:avLst/>
          </a:prstGeom>
          <a:noFill/>
        </p:spPr>
        <p:txBody>
          <a:bodyPr wrap="none" rtlCol="0">
            <a:spAutoFit/>
          </a:bodyPr>
          <a:lstStyle/>
          <a:p>
            <a:r>
              <a:rPr lang="fa-IR" dirty="0" smtClean="0"/>
              <a:t>3)الف -850         ب-670          ج-151</a:t>
            </a:r>
            <a:endParaRPr lang="en-US" dirty="0"/>
          </a:p>
        </p:txBody>
      </p:sp>
      <p:sp>
        <p:nvSpPr>
          <p:cNvPr id="8" name="TextBox 7"/>
          <p:cNvSpPr txBox="1"/>
          <p:nvPr/>
        </p:nvSpPr>
        <p:spPr>
          <a:xfrm>
            <a:off x="7808686" y="3415057"/>
            <a:ext cx="3416320" cy="369332"/>
          </a:xfrm>
          <a:prstGeom prst="rect">
            <a:avLst/>
          </a:prstGeom>
          <a:noFill/>
        </p:spPr>
        <p:txBody>
          <a:bodyPr wrap="none" rtlCol="0">
            <a:spAutoFit/>
          </a:bodyPr>
          <a:lstStyle/>
          <a:p>
            <a:r>
              <a:rPr lang="fa-IR" dirty="0" smtClean="0"/>
              <a:t>4)الف-580       ب-760            پ-151</a:t>
            </a:r>
            <a:endParaRPr lang="en-US" dirty="0"/>
          </a:p>
        </p:txBody>
      </p:sp>
      <p:sp>
        <p:nvSpPr>
          <p:cNvPr id="9" name="TextBox 8"/>
          <p:cNvSpPr txBox="1"/>
          <p:nvPr/>
        </p:nvSpPr>
        <p:spPr>
          <a:xfrm>
            <a:off x="4259265" y="5214665"/>
            <a:ext cx="2040943" cy="369332"/>
          </a:xfrm>
          <a:prstGeom prst="rect">
            <a:avLst/>
          </a:prstGeom>
          <a:noFill/>
        </p:spPr>
        <p:txBody>
          <a:bodyPr wrap="none" rtlCol="0">
            <a:spAutoFit/>
          </a:bodyPr>
          <a:lstStyle/>
          <a:p>
            <a:r>
              <a:rPr lang="en-US" dirty="0" smtClean="0"/>
              <a:t>X</a:t>
            </a:r>
            <a:r>
              <a:rPr lang="fa-IR" dirty="0" smtClean="0"/>
              <a:t>سپرده ی غیر دیداری=</a:t>
            </a:r>
            <a:endParaRPr lang="en-US" dirty="0"/>
          </a:p>
        </p:txBody>
      </p:sp>
      <p:sp>
        <p:nvSpPr>
          <p:cNvPr id="10" name="Rectangle 9"/>
          <p:cNvSpPr/>
          <p:nvPr/>
        </p:nvSpPr>
        <p:spPr>
          <a:xfrm>
            <a:off x="696687" y="3819294"/>
            <a:ext cx="10880609" cy="2031325"/>
          </a:xfrm>
          <a:prstGeom prst="rect">
            <a:avLst/>
          </a:prstGeom>
        </p:spPr>
        <p:txBody>
          <a:bodyPr wrap="square">
            <a:spAutoFit/>
          </a:bodyPr>
          <a:lstStyle/>
          <a:p>
            <a:pPr rtl="1"/>
            <a:r>
              <a:rPr lang="fa-IR" dirty="0"/>
              <a:t>سپرده غیردیداری + سپردۂ دیداری + اسکناسها + مسکوکات = میزان نقدینگی</a:t>
            </a:r>
          </a:p>
          <a:p>
            <a:pPr rtl="1"/>
            <a:r>
              <a:rPr lang="fa-IR" dirty="0" smtClean="0"/>
              <a:t>850=250+ </a:t>
            </a:r>
            <a:r>
              <a:rPr lang="fa-IR" dirty="0"/>
              <a:t>۴۵۰+ </a:t>
            </a:r>
            <a:r>
              <a:rPr lang="fa-IR" dirty="0" smtClean="0"/>
              <a:t>150 </a:t>
            </a:r>
            <a:r>
              <a:rPr lang="fa-IR" dirty="0"/>
              <a:t>= </a:t>
            </a:r>
            <a:r>
              <a:rPr lang="fa-IR" dirty="0" smtClean="0"/>
              <a:t>2۵۰ </a:t>
            </a:r>
            <a:r>
              <a:rPr lang="fa-IR" dirty="0"/>
              <a:t>+۴۵۰+ </a:t>
            </a:r>
            <a:r>
              <a:rPr lang="fa-IR" dirty="0" smtClean="0"/>
              <a:t> (450   ×          )= میزان نقدینگی</a:t>
            </a:r>
            <a:endParaRPr lang="fa-IR" dirty="0"/>
          </a:p>
          <a:p>
            <a:pPr rtl="1"/>
            <a:r>
              <a:rPr lang="fa-IR" dirty="0" smtClean="0"/>
              <a:t>قسمت </a:t>
            </a:r>
            <a:r>
              <a:rPr lang="fa-IR" dirty="0"/>
              <a:t>(ب): (موجودی حساب های جاری اشخاص) سپردۂ دیداری + اسکناسها + مسکوکات = حجم پول در </a:t>
            </a:r>
            <a:r>
              <a:rPr lang="fa-IR" dirty="0" smtClean="0"/>
              <a:t>گردش</a:t>
            </a:r>
          </a:p>
          <a:p>
            <a:pPr rtl="1"/>
            <a:r>
              <a:rPr lang="fa-IR" dirty="0" smtClean="0"/>
              <a:t>670=70+450+150=70+450+(450×1/3)=حجم پول در گردش </a:t>
            </a:r>
            <a:endParaRPr lang="fa-IR" dirty="0"/>
          </a:p>
          <a:p>
            <a:pPr algn="r" rtl="1"/>
            <a:r>
              <a:rPr lang="fa-IR" dirty="0" smtClean="0"/>
              <a:t>حل </a:t>
            </a:r>
            <a:r>
              <a:rPr lang="fa-IR" dirty="0"/>
              <a:t>قسمت «پ»: ابتدا با استفاده از ردیف ۴ جدول، سپرده غیردیداری را محاسبه می کنیم</a:t>
            </a:r>
          </a:p>
          <a:p>
            <a:pPr rtl="1"/>
            <a:r>
              <a:rPr lang="fa-IR" dirty="0"/>
              <a:t>۲۵۰ = سپرده غیردیداری + سپردۂ دیداری</a:t>
            </a:r>
          </a:p>
          <a:p>
            <a:pPr rtl="1"/>
            <a:endParaRPr lang="en-US" dirty="0"/>
          </a:p>
        </p:txBody>
      </p:sp>
      <p:sp>
        <p:nvSpPr>
          <p:cNvPr id="11" name="TextBox 10"/>
          <p:cNvSpPr txBox="1"/>
          <p:nvPr/>
        </p:nvSpPr>
        <p:spPr>
          <a:xfrm>
            <a:off x="2198915" y="4043934"/>
            <a:ext cx="228566" cy="369332"/>
          </a:xfrm>
          <a:prstGeom prst="rect">
            <a:avLst/>
          </a:prstGeom>
          <a:noFill/>
        </p:spPr>
        <p:txBody>
          <a:bodyPr wrap="square" rtlCol="0">
            <a:spAutoFit/>
          </a:bodyPr>
          <a:lstStyle/>
          <a:p>
            <a:r>
              <a:rPr lang="fa-IR" dirty="0" smtClean="0"/>
              <a:t>1</a:t>
            </a:r>
            <a:endParaRPr lang="en-US" dirty="0"/>
          </a:p>
        </p:txBody>
      </p:sp>
      <p:cxnSp>
        <p:nvCxnSpPr>
          <p:cNvPr id="13" name="Straight Connector 12"/>
          <p:cNvCxnSpPr/>
          <p:nvPr/>
        </p:nvCxnSpPr>
        <p:spPr>
          <a:xfrm>
            <a:off x="2220686" y="4305426"/>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20686" y="4199755"/>
            <a:ext cx="304800" cy="369332"/>
          </a:xfrm>
          <a:prstGeom prst="rect">
            <a:avLst/>
          </a:prstGeom>
          <a:noFill/>
        </p:spPr>
        <p:txBody>
          <a:bodyPr wrap="square" rtlCol="0">
            <a:spAutoFit/>
          </a:bodyPr>
          <a:lstStyle/>
          <a:p>
            <a:r>
              <a:rPr lang="fa-IR" dirty="0" smtClean="0"/>
              <a:t>3</a:t>
            </a:r>
            <a:endParaRPr lang="en-US" dirty="0"/>
          </a:p>
        </p:txBody>
      </p:sp>
      <p:sp>
        <p:nvSpPr>
          <p:cNvPr id="17" name="TextBox 16"/>
          <p:cNvSpPr txBox="1"/>
          <p:nvPr/>
        </p:nvSpPr>
        <p:spPr>
          <a:xfrm>
            <a:off x="8177115" y="5275288"/>
            <a:ext cx="1601721" cy="369332"/>
          </a:xfrm>
          <a:prstGeom prst="rect">
            <a:avLst/>
          </a:prstGeom>
          <a:noFill/>
        </p:spPr>
        <p:txBody>
          <a:bodyPr wrap="none" rtlCol="0">
            <a:spAutoFit/>
          </a:bodyPr>
          <a:lstStyle/>
          <a:p>
            <a:pPr algn="r" rtl="1"/>
            <a:r>
              <a:rPr lang="fa-IR" dirty="0" smtClean="0"/>
              <a:t>180=70-250=</a:t>
            </a:r>
            <a:r>
              <a:rPr lang="en-US" dirty="0" smtClean="0"/>
              <a:t>x</a:t>
            </a:r>
            <a:endParaRPr lang="en-US" dirty="0"/>
          </a:p>
        </p:txBody>
      </p:sp>
      <p:sp>
        <p:nvSpPr>
          <p:cNvPr id="18" name="TextBox 17"/>
          <p:cNvSpPr txBox="1"/>
          <p:nvPr/>
        </p:nvSpPr>
        <p:spPr>
          <a:xfrm>
            <a:off x="6530408" y="5282410"/>
            <a:ext cx="1159292" cy="369332"/>
          </a:xfrm>
          <a:prstGeom prst="rect">
            <a:avLst/>
          </a:prstGeom>
          <a:noFill/>
        </p:spPr>
        <p:txBody>
          <a:bodyPr wrap="none" rtlCol="0">
            <a:spAutoFit/>
          </a:bodyPr>
          <a:lstStyle/>
          <a:p>
            <a:pPr algn="r" rtl="1"/>
            <a:r>
              <a:rPr lang="fa-IR" dirty="0" smtClean="0"/>
              <a:t>250=</a:t>
            </a:r>
            <a:r>
              <a:rPr lang="en-US" dirty="0" smtClean="0"/>
              <a:t>x</a:t>
            </a:r>
            <a:r>
              <a:rPr lang="fa-IR" dirty="0" smtClean="0"/>
              <a:t>+70</a:t>
            </a:r>
            <a:endParaRPr lang="en-US" dirty="0"/>
          </a:p>
        </p:txBody>
      </p:sp>
      <p:sp>
        <p:nvSpPr>
          <p:cNvPr id="19" name="Right Arrow 18"/>
          <p:cNvSpPr/>
          <p:nvPr/>
        </p:nvSpPr>
        <p:spPr>
          <a:xfrm>
            <a:off x="7657044" y="5424436"/>
            <a:ext cx="468085" cy="85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96687" y="5681481"/>
            <a:ext cx="4182555" cy="369332"/>
          </a:xfrm>
          <a:prstGeom prst="rect">
            <a:avLst/>
          </a:prstGeom>
          <a:noFill/>
        </p:spPr>
        <p:txBody>
          <a:bodyPr wrap="none" rtlCol="0">
            <a:spAutoFit/>
          </a:bodyPr>
          <a:lstStyle/>
          <a:p>
            <a:r>
              <a:rPr lang="fa-IR" dirty="0" smtClean="0"/>
              <a:t>سپرده مدت دار + سپرده پس انداز=سپرده غیر دیداری</a:t>
            </a:r>
            <a:endParaRPr lang="en-US" dirty="0"/>
          </a:p>
        </p:txBody>
      </p:sp>
      <p:sp>
        <p:nvSpPr>
          <p:cNvPr id="22" name="TextBox 21"/>
          <p:cNvSpPr txBox="1"/>
          <p:nvPr/>
        </p:nvSpPr>
        <p:spPr>
          <a:xfrm>
            <a:off x="5121499" y="5680059"/>
            <a:ext cx="1548822" cy="369332"/>
          </a:xfrm>
          <a:prstGeom prst="rect">
            <a:avLst/>
          </a:prstGeom>
          <a:noFill/>
        </p:spPr>
        <p:txBody>
          <a:bodyPr wrap="none" rtlCol="0">
            <a:spAutoFit/>
          </a:bodyPr>
          <a:lstStyle/>
          <a:p>
            <a:r>
              <a:rPr lang="fa-IR" dirty="0" smtClean="0"/>
              <a:t>=سپرده پس انداز</a:t>
            </a:r>
            <a:r>
              <a:rPr lang="en-US" dirty="0" smtClean="0"/>
              <a:t>y</a:t>
            </a:r>
            <a:endParaRPr lang="en-US" dirty="0"/>
          </a:p>
        </p:txBody>
      </p:sp>
      <p:sp>
        <p:nvSpPr>
          <p:cNvPr id="23" name="TextBox 22"/>
          <p:cNvSpPr txBox="1"/>
          <p:nvPr/>
        </p:nvSpPr>
        <p:spPr>
          <a:xfrm>
            <a:off x="8822491" y="5773858"/>
            <a:ext cx="1592103" cy="369332"/>
          </a:xfrm>
          <a:prstGeom prst="rect">
            <a:avLst/>
          </a:prstGeom>
          <a:noFill/>
        </p:spPr>
        <p:txBody>
          <a:bodyPr wrap="none" rtlCol="0">
            <a:spAutoFit/>
          </a:bodyPr>
          <a:lstStyle/>
          <a:p>
            <a:pPr algn="r" rtl="1"/>
            <a:r>
              <a:rPr lang="fa-IR" dirty="0" smtClean="0"/>
              <a:t>115=65-180=</a:t>
            </a:r>
            <a:r>
              <a:rPr lang="en-US" dirty="0" smtClean="0"/>
              <a:t>y</a:t>
            </a:r>
            <a:endParaRPr lang="en-US" dirty="0"/>
          </a:p>
        </p:txBody>
      </p:sp>
      <p:sp>
        <p:nvSpPr>
          <p:cNvPr id="24" name="TextBox 23"/>
          <p:cNvSpPr txBox="1"/>
          <p:nvPr/>
        </p:nvSpPr>
        <p:spPr>
          <a:xfrm>
            <a:off x="7171569" y="5765339"/>
            <a:ext cx="1149674" cy="369332"/>
          </a:xfrm>
          <a:prstGeom prst="rect">
            <a:avLst/>
          </a:prstGeom>
          <a:noFill/>
        </p:spPr>
        <p:txBody>
          <a:bodyPr wrap="none" rtlCol="0">
            <a:spAutoFit/>
          </a:bodyPr>
          <a:lstStyle/>
          <a:p>
            <a:pPr algn="r" rtl="1"/>
            <a:r>
              <a:rPr lang="fa-IR" dirty="0" smtClean="0"/>
              <a:t>65+</a:t>
            </a:r>
            <a:r>
              <a:rPr lang="en-US" dirty="0" smtClean="0"/>
              <a:t>y</a:t>
            </a:r>
            <a:r>
              <a:rPr lang="fa-IR" dirty="0" smtClean="0"/>
              <a:t>=180</a:t>
            </a:r>
            <a:endParaRPr lang="en-US" dirty="0"/>
          </a:p>
        </p:txBody>
      </p:sp>
      <p:sp>
        <p:nvSpPr>
          <p:cNvPr id="25" name="Right Arrow 24"/>
          <p:cNvSpPr/>
          <p:nvPr/>
        </p:nvSpPr>
        <p:spPr>
          <a:xfrm>
            <a:off x="6858371" y="5834958"/>
            <a:ext cx="237370" cy="100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8327757" y="5904286"/>
            <a:ext cx="29372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979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23608" y="1105474"/>
            <a:ext cx="10265228" cy="2048983"/>
          </a:xfrm>
          <a:prstGeom prst="round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r"/>
            <a:r>
              <a:rPr lang="fa-IR" sz="2000" b="1" smtClean="0">
                <a:solidFill>
                  <a:schemeClr val="tx1"/>
                </a:solidFill>
                <a:cs typeface="B Nazanin" panose="00000400000000000000" pitchFamily="2" charset="-78"/>
              </a:rPr>
              <a:t>به افزایش در سطح عمومی قیمت ها تورم گفته می شود.</a:t>
            </a:r>
          </a:p>
          <a:p>
            <a:pPr algn="r"/>
            <a:r>
              <a:rPr lang="fa-IR" sz="2000" b="1" smtClean="0">
                <a:solidFill>
                  <a:srgbClr val="C00000"/>
                </a:solidFill>
                <a:cs typeface="B Nazanin" panose="00000400000000000000" pitchFamily="2" charset="-78"/>
              </a:rPr>
              <a:t>نرخ تورم</a:t>
            </a:r>
            <a:r>
              <a:rPr lang="fa-IR" sz="2000" b="1" smtClean="0">
                <a:solidFill>
                  <a:schemeClr val="accent1"/>
                </a:solidFill>
                <a:cs typeface="B Nazanin" panose="00000400000000000000" pitchFamily="2" charset="-78"/>
              </a:rPr>
              <a:t>: </a:t>
            </a:r>
            <a:r>
              <a:rPr lang="fa-IR" sz="2000" b="1" smtClean="0">
                <a:solidFill>
                  <a:schemeClr val="tx1"/>
                </a:solidFill>
                <a:cs typeface="B Nazanin" panose="00000400000000000000" pitchFamily="2" charset="-78"/>
              </a:rPr>
              <a:t>به درصد افزایش سالانه سطح عمومی قیمت ها گفته می شود.</a:t>
            </a:r>
          </a:p>
          <a:p>
            <a:pPr algn="r"/>
            <a:r>
              <a:rPr lang="fa-IR" sz="2000" b="1" smtClean="0">
                <a:solidFill>
                  <a:schemeClr val="tx1"/>
                </a:solidFill>
                <a:cs typeface="B Nazanin" panose="00000400000000000000" pitchFamily="2" charset="-78"/>
              </a:rPr>
              <a:t>مثلا: اگر قیمت کالا نسبت به سال قبل 20درصد افزایش یافته باشد یعنی ما نسبت به سال قبل تورم20 درصدی داریم و این به معنای این است که قدرت خرید ما 20 درصد کاهش یافته است.</a:t>
            </a:r>
          </a:p>
          <a:p>
            <a:pPr algn="r"/>
            <a:r>
              <a:rPr lang="fa-IR" sz="2000" b="1" smtClean="0">
                <a:solidFill>
                  <a:srgbClr val="FF0000"/>
                </a:solidFill>
                <a:cs typeface="B Nazanin" panose="00000400000000000000" pitchFamily="2" charset="-78"/>
              </a:rPr>
              <a:t>نکته:هر افزایش قیمتی تورم نیست مثلا فروشنده ممکن است کالای خود را گران بفروشد</a:t>
            </a:r>
            <a:endParaRPr lang="fa-IR" sz="2000" b="1" dirty="0">
              <a:solidFill>
                <a:srgbClr val="FF0000"/>
              </a:solidFill>
              <a:cs typeface="B Nazanin" panose="00000400000000000000" pitchFamily="2" charset="-78"/>
            </a:endParaRPr>
          </a:p>
        </p:txBody>
      </p:sp>
      <p:sp>
        <p:nvSpPr>
          <p:cNvPr id="4" name="Rectangle 3"/>
          <p:cNvSpPr/>
          <p:nvPr/>
        </p:nvSpPr>
        <p:spPr>
          <a:xfrm>
            <a:off x="698909" y="3461072"/>
            <a:ext cx="10789927" cy="2215991"/>
          </a:xfrm>
          <a:prstGeom prst="rect">
            <a:avLst/>
          </a:prstGeom>
        </p:spPr>
        <p:txBody>
          <a:bodyPr wrap="square">
            <a:spAutoFit/>
          </a:bodyPr>
          <a:lstStyle/>
          <a:p>
            <a:pPr lvl="0" algn="r"/>
            <a:r>
              <a:rPr lang="en-US" sz="2000" b="1" dirty="0" smtClean="0">
                <a:cs typeface="B Nazanin" panose="00000400000000000000" pitchFamily="2" charset="-78"/>
              </a:rPr>
              <a:t> </a:t>
            </a:r>
            <a:endParaRPr lang="fa-IR" sz="2000" b="1" dirty="0" smtClean="0">
              <a:cs typeface="B Nazanin" panose="00000400000000000000" pitchFamily="2" charset="-78"/>
            </a:endParaRPr>
          </a:p>
          <a:p>
            <a:pPr lvl="0" algn="r" rtl="1"/>
            <a:r>
              <a:rPr lang="fa-IR" sz="2000" b="1" dirty="0" smtClean="0">
                <a:cs typeface="B Nazanin" panose="00000400000000000000" pitchFamily="2" charset="-78"/>
              </a:rPr>
              <a:t>برای </a:t>
            </a:r>
            <a:r>
              <a:rPr lang="fa-IR" sz="2000" b="1" dirty="0">
                <a:cs typeface="B Nazanin" panose="00000400000000000000" pitchFamily="2" charset="-78"/>
              </a:rPr>
              <a:t>تشکیل شاخص قیمت مصرف کننده ها،دولت ها معمولا یک </a:t>
            </a:r>
            <a:r>
              <a:rPr lang="fa-IR" sz="2000" b="1" dirty="0" smtClean="0">
                <a:cs typeface="B Nazanin" panose="00000400000000000000" pitchFamily="2" charset="-78"/>
              </a:rPr>
              <a:t>سبد </a:t>
            </a:r>
            <a:r>
              <a:rPr lang="fa-IR" sz="2000" b="1" dirty="0">
                <a:cs typeface="B Nazanin" panose="00000400000000000000" pitchFamily="2" charset="-78"/>
              </a:rPr>
              <a:t>بازار یعنی بسته ای از کالا های گوناگون را </a:t>
            </a:r>
            <a:r>
              <a:rPr lang="fa-IR" sz="2000" b="1" dirty="0" smtClean="0">
                <a:cs typeface="B Nazanin" panose="00000400000000000000" pitchFamily="2" charset="-78"/>
              </a:rPr>
              <a:t>که عموم </a:t>
            </a:r>
            <a:r>
              <a:rPr lang="fa-IR" sz="2000" b="1" dirty="0">
                <a:cs typeface="B Nazanin" panose="00000400000000000000" pitchFamily="2" charset="-78"/>
              </a:rPr>
              <a:t>مصرف کنندگان احتمالا خریداری می </a:t>
            </a:r>
            <a:r>
              <a:rPr lang="fa-IR" sz="2000" b="1" dirty="0" smtClean="0">
                <a:cs typeface="B Nazanin" panose="00000400000000000000" pitchFamily="2" charset="-78"/>
              </a:rPr>
              <a:t>کنندرادر</a:t>
            </a:r>
            <a:r>
              <a:rPr lang="ar-SA" b="1" dirty="0">
                <a:solidFill>
                  <a:srgbClr val="000000"/>
                </a:solidFill>
                <a:ea typeface="Calibri" panose="020F0502020204030204" pitchFamily="34" charset="0"/>
                <a:cs typeface="B Nazanin" panose="00000400000000000000" pitchFamily="2" charset="-78"/>
              </a:rPr>
              <a:t>نظر می گیرند، سپس دولت هزینه این سبد بازار را در طول زمان رصد </a:t>
            </a:r>
            <a:r>
              <a:rPr lang="ar-SA" b="1" dirty="0" smtClean="0">
                <a:solidFill>
                  <a:srgbClr val="000000"/>
                </a:solidFill>
                <a:ea typeface="Calibri" panose="020F0502020204030204" pitchFamily="34" charset="0"/>
                <a:cs typeface="B Nazanin" panose="00000400000000000000" pitchFamily="2" charset="-78"/>
              </a:rPr>
              <a:t>میکند.</a:t>
            </a:r>
            <a:r>
              <a:rPr lang="fa-IR" b="1" dirty="0" smtClean="0">
                <a:solidFill>
                  <a:srgbClr val="000000"/>
                </a:solidFill>
                <a:ea typeface="Calibri" panose="020F0502020204030204" pitchFamily="34" charset="0"/>
                <a:cs typeface="B Nazanin" panose="00000400000000000000" pitchFamily="2" charset="-78"/>
              </a:rPr>
              <a:t>اگر قیمت این سبد در طی یک دوره مشخص 10% افزایش داشت </a:t>
            </a:r>
            <a:r>
              <a:rPr lang="en-US" b="1" dirty="0" err="1" smtClean="0">
                <a:solidFill>
                  <a:srgbClr val="000000"/>
                </a:solidFill>
                <a:ea typeface="Calibri" panose="020F0502020204030204" pitchFamily="34" charset="0"/>
                <a:cs typeface="B Nazanin" panose="00000400000000000000" pitchFamily="2" charset="-78"/>
              </a:rPr>
              <a:t>cpi</a:t>
            </a:r>
            <a:r>
              <a:rPr lang="fa-IR" b="1" dirty="0" smtClean="0">
                <a:solidFill>
                  <a:srgbClr val="000000"/>
                </a:solidFill>
                <a:ea typeface="Calibri" panose="020F0502020204030204" pitchFamily="34" charset="0"/>
                <a:cs typeface="B Nazanin" panose="00000400000000000000" pitchFamily="2" charset="-78"/>
              </a:rPr>
              <a:t> نیز 10% افزایش دارد</a:t>
            </a:r>
            <a:r>
              <a:rPr lang="fa-IR" sz="2000" b="1" dirty="0" smtClean="0">
                <a:cs typeface="B Nazanin" panose="00000400000000000000" pitchFamily="2" charset="-78"/>
              </a:rPr>
              <a:t>.</a:t>
            </a:r>
            <a:endParaRPr lang="en-US" sz="2000" b="1" dirty="0">
              <a:cs typeface="B Nazanin" panose="00000400000000000000" pitchFamily="2" charset="-78"/>
            </a:endParaRPr>
          </a:p>
          <a:p>
            <a:pPr algn="r"/>
            <a:endParaRPr lang="en-US" sz="2000" b="1" dirty="0" smtClean="0">
              <a:cs typeface="B Nazanin" panose="00000400000000000000" pitchFamily="2" charset="-78"/>
            </a:endParaRPr>
          </a:p>
          <a:p>
            <a:pPr algn="r"/>
            <a:r>
              <a:rPr lang="ar-SA" dirty="0"/>
              <a:t>سبد بازار طیف وسیعی از کالاها را شامل انواع مواد غذایی، ماشین، لباس، خدمات تفریحی و... پوشش می دهد. </a:t>
            </a:r>
            <a:endParaRPr lang="en-US" dirty="0"/>
          </a:p>
          <a:p>
            <a:pPr algn="r"/>
            <a:endParaRPr lang="fa-IR" sz="2000" b="1" dirty="0">
              <a:cs typeface="B Nazanin" panose="00000400000000000000" pitchFamily="2" charset="-78"/>
            </a:endParaRPr>
          </a:p>
        </p:txBody>
      </p:sp>
      <p:sp>
        <p:nvSpPr>
          <p:cNvPr id="6" name="Rectangle 5"/>
          <p:cNvSpPr/>
          <p:nvPr/>
        </p:nvSpPr>
        <p:spPr>
          <a:xfrm>
            <a:off x="10011674" y="920808"/>
            <a:ext cx="562975" cy="369332"/>
          </a:xfrm>
          <a:prstGeom prst="rect">
            <a:avLst/>
          </a:prstGeom>
        </p:spPr>
        <p:txBody>
          <a:bodyPr wrap="none">
            <a:spAutoFit/>
          </a:bodyPr>
          <a:lstStyle/>
          <a:p>
            <a:pPr algn="r"/>
            <a:r>
              <a:rPr lang="fa-IR" b="1" dirty="0">
                <a:solidFill>
                  <a:srgbClr val="C00000"/>
                </a:solidFill>
                <a:cs typeface="B Titr" panose="00000700000000000000" pitchFamily="2" charset="-78"/>
              </a:rPr>
              <a:t>تورم</a:t>
            </a:r>
            <a:endParaRPr lang="en-US" b="1" dirty="0">
              <a:solidFill>
                <a:srgbClr val="C00000"/>
              </a:solidFill>
              <a:cs typeface="B Titr" panose="00000700000000000000" pitchFamily="2" charset="-78"/>
            </a:endParaRPr>
          </a:p>
        </p:txBody>
      </p:sp>
      <p:sp>
        <p:nvSpPr>
          <p:cNvPr id="7" name="Rectangle 6"/>
          <p:cNvSpPr/>
          <p:nvPr/>
        </p:nvSpPr>
        <p:spPr>
          <a:xfrm>
            <a:off x="9633934" y="3246777"/>
            <a:ext cx="1545615" cy="369332"/>
          </a:xfrm>
          <a:prstGeom prst="rect">
            <a:avLst/>
          </a:prstGeom>
        </p:spPr>
        <p:txBody>
          <a:bodyPr wrap="none">
            <a:spAutoFit/>
          </a:bodyPr>
          <a:lstStyle/>
          <a:p>
            <a:pPr algn="ctr"/>
            <a:r>
              <a:rPr lang="fa-IR" b="1" dirty="0">
                <a:solidFill>
                  <a:srgbClr val="C00000"/>
                </a:solidFill>
                <a:cs typeface="B Titr" panose="00000700000000000000" pitchFamily="2" charset="-78"/>
              </a:rPr>
              <a:t>محاسبه نرخ تورم</a:t>
            </a:r>
            <a:endParaRPr lang="en-US" b="1" dirty="0">
              <a:solidFill>
                <a:srgbClr val="C00000"/>
              </a:solidFill>
              <a:cs typeface="B Titr" panose="00000700000000000000" pitchFamily="2" charset="-78"/>
            </a:endParaRPr>
          </a:p>
        </p:txBody>
      </p:sp>
    </p:spTree>
    <p:extLst>
      <p:ext uri="{BB962C8B-B14F-4D97-AF65-F5344CB8AC3E}">
        <p14:creationId xmlns:p14="http://schemas.microsoft.com/office/powerpoint/2010/main" val="2244202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6057" y="910370"/>
            <a:ext cx="10602686" cy="729430"/>
          </a:xfrm>
          <a:prstGeom prst="rect">
            <a:avLst/>
          </a:prstGeom>
        </p:spPr>
        <p:txBody>
          <a:bodyPr wrap="square">
            <a:spAutoFit/>
          </a:bodyPr>
          <a:lstStyle/>
          <a:p>
            <a:pPr algn="r" rtl="1">
              <a:lnSpc>
                <a:spcPct val="115000"/>
              </a:lnSpc>
              <a:spcAft>
                <a:spcPts val="1000"/>
              </a:spcAft>
            </a:pPr>
            <a:r>
              <a:rPr lang="fa-IR" b="1" dirty="0">
                <a:latin typeface="Calibri" panose="020F0502020204030204" pitchFamily="34" charset="0"/>
                <a:ea typeface="Calibri" panose="020F0502020204030204" pitchFamily="34" charset="0"/>
                <a:cs typeface="B Nazanin" panose="00000400000000000000" pitchFamily="2" charset="-78"/>
              </a:rPr>
              <a:t>بعد از گردآوری اطلاعات قیمت از سبد کالا ها دولت از طریق رابطه زیر </a:t>
            </a:r>
            <a:r>
              <a:rPr lang="fa-IR" b="1" dirty="0" smtClean="0">
                <a:latin typeface="Calibri" panose="020F0502020204030204" pitchFamily="34" charset="0"/>
                <a:ea typeface="Calibri" panose="020F0502020204030204" pitchFamily="34" charset="0"/>
                <a:cs typeface="B Nazanin" panose="00000400000000000000" pitchFamily="2" charset="-78"/>
              </a:rPr>
              <a:t>درصد تغییرشاخص </a:t>
            </a:r>
            <a:r>
              <a:rPr lang="fa-IR" b="1" dirty="0">
                <a:latin typeface="Calibri" panose="020F0502020204030204" pitchFamily="34" charset="0"/>
                <a:ea typeface="Calibri" panose="020F0502020204030204" pitchFamily="34" charset="0"/>
                <a:cs typeface="B Nazanin" panose="00000400000000000000" pitchFamily="2" charset="-78"/>
              </a:rPr>
              <a:t>قیمت مصرف کننده </a:t>
            </a:r>
            <a:r>
              <a:rPr lang="en-US" b="1" dirty="0" err="1">
                <a:latin typeface="Calibri" panose="020F0502020204030204" pitchFamily="34" charset="0"/>
                <a:ea typeface="Calibri" panose="020F0502020204030204" pitchFamily="34" charset="0"/>
                <a:cs typeface="B Nazanin" panose="00000400000000000000" pitchFamily="2" charset="-78"/>
              </a:rPr>
              <a:t>cpi</a:t>
            </a:r>
            <a:r>
              <a:rPr lang="en-US" b="1" dirty="0">
                <a:latin typeface="Calibri" panose="020F0502020204030204" pitchFamily="34" charset="0"/>
                <a:ea typeface="Calibri" panose="020F0502020204030204" pitchFamily="34" charset="0"/>
                <a:cs typeface="B Nazanin" panose="00000400000000000000" pitchFamily="2" charset="-78"/>
              </a:rPr>
              <a:t> </a:t>
            </a:r>
            <a:r>
              <a:rPr lang="fa-IR" b="1" dirty="0" smtClean="0">
                <a:latin typeface="Calibri" panose="020F0502020204030204" pitchFamily="34" charset="0"/>
                <a:ea typeface="Calibri" panose="020F0502020204030204" pitchFamily="34" charset="0"/>
                <a:cs typeface="B Nazanin" panose="00000400000000000000" pitchFamily="2" charset="-78"/>
              </a:rPr>
              <a:t> یاهمان </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نرخ تورم </a:t>
            </a:r>
            <a:r>
              <a:rPr lang="fa-IR" b="1" dirty="0" smtClean="0">
                <a:latin typeface="Calibri" panose="020F0502020204030204" pitchFamily="34" charset="0"/>
                <a:ea typeface="Calibri" panose="020F0502020204030204" pitchFamily="34" charset="0"/>
                <a:cs typeface="B Nazanin" panose="00000400000000000000" pitchFamily="2" charset="-78"/>
              </a:rPr>
              <a:t>را </a:t>
            </a:r>
            <a:r>
              <a:rPr lang="fa-IR" b="1" dirty="0">
                <a:latin typeface="Calibri" panose="020F0502020204030204" pitchFamily="34" charset="0"/>
                <a:ea typeface="Calibri" panose="020F0502020204030204" pitchFamily="34" charset="0"/>
                <a:cs typeface="B Nazanin" panose="00000400000000000000" pitchFamily="2" charset="-78"/>
              </a:rPr>
              <a:t>محاسبه می </a:t>
            </a:r>
            <a:r>
              <a:rPr lang="fa-IR" b="1" dirty="0" smtClean="0">
                <a:latin typeface="Calibri" panose="020F0502020204030204" pitchFamily="34" charset="0"/>
                <a:ea typeface="Calibri" panose="020F0502020204030204" pitchFamily="34" charset="0"/>
                <a:cs typeface="B Nazanin" panose="00000400000000000000" pitchFamily="2" charset="-78"/>
              </a:rPr>
              <a:t>کند.</a:t>
            </a:r>
            <a:endParaRPr lang="en-US" sz="1600" dirty="0">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477589" y="3007143"/>
                <a:ext cx="11070774" cy="2876237"/>
              </a:xfrm>
              <a:prstGeom prst="rect">
                <a:avLst/>
              </a:prstGeom>
            </p:spPr>
            <p:txBody>
              <a:bodyPr wrap="square">
                <a:spAutoFit/>
              </a:bodyPr>
              <a:lstStyle/>
              <a:p>
                <a:pPr algn="r" rtl="1">
                  <a:lnSpc>
                    <a:spcPct val="115000"/>
                  </a:lnSpc>
                  <a:spcAft>
                    <a:spcPts val="1000"/>
                  </a:spcAft>
                </a:pPr>
                <a:r>
                  <a:rPr lang="en-US" b="1" dirty="0">
                    <a:latin typeface="Calibri" panose="020F0502020204030204" pitchFamily="34" charset="0"/>
                    <a:ea typeface="Calibri" panose="020F0502020204030204" pitchFamily="34" charset="0"/>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fa-IR" b="1" dirty="0">
                    <a:latin typeface="Calibri" panose="020F0502020204030204" pitchFamily="34" charset="0"/>
                    <a:ea typeface="Calibri" panose="020F0502020204030204" pitchFamily="34" charset="0"/>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fa-IR" b="1" dirty="0" smtClean="0">
                    <a:solidFill>
                      <a:srgbClr val="005DA2"/>
                    </a:solidFill>
                    <a:latin typeface="Calibri" panose="020F0502020204030204" pitchFamily="34" charset="0"/>
                    <a:ea typeface="Calibri" panose="020F0502020204030204" pitchFamily="34" charset="0"/>
                    <a:cs typeface="B Nazanin" panose="00000400000000000000" pitchFamily="2" charset="-78"/>
                  </a:rPr>
                  <a:t>مثلا:</a:t>
                </a:r>
                <a:r>
                  <a:rPr lang="fa-IR" b="1" dirty="0" smtClean="0">
                    <a:latin typeface="Calibri" panose="020F0502020204030204" pitchFamily="34" charset="0"/>
                    <a:ea typeface="Calibri" panose="020F0502020204030204" pitchFamily="34" charset="0"/>
                    <a:cs typeface="B Nazanin" panose="00000400000000000000" pitchFamily="2" charset="-78"/>
                  </a:rPr>
                  <a:t>فرض </a:t>
                </a:r>
                <a:r>
                  <a:rPr lang="fa-IR" b="1" dirty="0">
                    <a:latin typeface="Calibri" panose="020F0502020204030204" pitchFamily="34" charset="0"/>
                    <a:ea typeface="Calibri" panose="020F0502020204030204" pitchFamily="34" charset="0"/>
                    <a:cs typeface="B Nazanin" panose="00000400000000000000" pitchFamily="2" charset="-78"/>
                  </a:rPr>
                  <a:t>در ماه جاری هزینه سبد بازار یک میلیارد و صد میلیون باشد.اگر هزینه سبد بازار در سال قبل،چنین ماهی برابر با یک میلیارد تومان بوده باشد،آنگاه </a:t>
                </a:r>
                <a:r>
                  <a:rPr lang="fa-IR" b="1" dirty="0" smtClean="0">
                    <a:latin typeface="Calibri" panose="020F0502020204030204" pitchFamily="34" charset="0"/>
                    <a:ea typeface="Calibri" panose="020F0502020204030204" pitchFamily="34" charset="0"/>
                    <a:cs typeface="B Nazanin" panose="00000400000000000000" pitchFamily="2" charset="-78"/>
                  </a:rPr>
                  <a:t>درصد تغییر شاخص </a:t>
                </a:r>
                <a:r>
                  <a:rPr lang="fa-IR" b="1" dirty="0">
                    <a:latin typeface="Calibri" panose="020F0502020204030204" pitchFamily="34" charset="0"/>
                    <a:ea typeface="Calibri" panose="020F0502020204030204" pitchFamily="34" charset="0"/>
                    <a:cs typeface="B Nazanin" panose="00000400000000000000" pitchFamily="2" charset="-78"/>
                  </a:rPr>
                  <a:t>قیمت مصرف کننده برابر است با:</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fa-IR" sz="2400" b="1" dirty="0" smtClean="0">
                    <a:effectLst/>
                    <a:latin typeface="Calibri" panose="020F0502020204030204" pitchFamily="34" charset="0"/>
                    <a:ea typeface="Calibri" panose="020F0502020204030204" pitchFamily="34" charset="0"/>
                    <a:cs typeface="B Nazanin" panose="00000400000000000000" pitchFamily="2" charset="-78"/>
                  </a:rPr>
                  <a:t> </a:t>
                </a:r>
                <a:r>
                  <a:rPr lang="en-US" sz="2400" b="1" dirty="0" smtClean="0">
                    <a:effectLst/>
                    <a:latin typeface="Calibri" panose="020F0502020204030204" pitchFamily="34" charset="0"/>
                    <a:ea typeface="Calibri" panose="020F0502020204030204" pitchFamily="34" charset="0"/>
                    <a:cs typeface="B Nazanin" panose="00000400000000000000" pitchFamily="2" charset="-78"/>
                  </a:rPr>
                  <a:t>=</a:t>
                </a:r>
                <a14:m>
                  <m:oMath xmlns:m="http://schemas.openxmlformats.org/officeDocument/2006/math">
                    <m:f>
                      <m:fPr>
                        <m:ctrlPr>
                          <a:rPr lang="en-US" sz="2400" b="1" i="1">
                            <a:effectLst/>
                            <a:latin typeface="Cambria Math" panose="02040503050406030204" pitchFamily="18" charset="0"/>
                            <a:ea typeface="Calibri" panose="020F0502020204030204" pitchFamily="34" charset="0"/>
                            <a:cs typeface="B Nazanin" panose="00000400000000000000" pitchFamily="2" charset="-78"/>
                          </a:rPr>
                        </m:ctrlPr>
                      </m:fPr>
                      <m:num>
                        <m:r>
                          <a:rPr lang="en-US" sz="2400" b="1" i="1">
                            <a:effectLst/>
                            <a:latin typeface="Cambria Math" panose="02040503050406030204" pitchFamily="18" charset="0"/>
                            <a:ea typeface="Calibri" panose="020F0502020204030204" pitchFamily="34" charset="0"/>
                            <a:cs typeface="B Nazanin" panose="00000400000000000000" pitchFamily="2" charset="-78"/>
                          </a:rPr>
                          <m:t>𝟏</m:t>
                        </m:r>
                        <m:r>
                          <a:rPr lang="en-US" sz="2400" b="1" i="1">
                            <a:effectLst/>
                            <a:latin typeface="Cambria Math" panose="02040503050406030204" pitchFamily="18" charset="0"/>
                            <a:ea typeface="Calibri" panose="020F0502020204030204" pitchFamily="34" charset="0"/>
                            <a:cs typeface="B Nazanin" panose="00000400000000000000" pitchFamily="2" charset="-78"/>
                          </a:rPr>
                          <m:t>/</m:t>
                        </m:r>
                        <m:r>
                          <m:rPr>
                            <m:nor/>
                          </m:rPr>
                          <a:rPr lang="en-US" sz="2400" b="1">
                            <a:effectLst/>
                            <a:latin typeface="Cambria Math" panose="02040503050406030204" pitchFamily="18" charset="0"/>
                            <a:ea typeface="Calibri" panose="020F0502020204030204" pitchFamily="34" charset="0"/>
                            <a:cs typeface="B Nazanin" panose="00000400000000000000" pitchFamily="2" charset="-78"/>
                          </a:rPr>
                          <m:t>1</m:t>
                        </m:r>
                        <m:r>
                          <m:rPr>
                            <m:nor/>
                          </m:rPr>
                          <a:rPr lang="en-US" sz="2400" b="1" i="1">
                            <a:effectLst/>
                            <a:latin typeface="Cambria Math" panose="02040503050406030204" pitchFamily="18" charset="0"/>
                            <a:ea typeface="Calibri" panose="020F0502020204030204" pitchFamily="34" charset="0"/>
                            <a:cs typeface="B Nazanin" panose="00000400000000000000" pitchFamily="2" charset="-78"/>
                          </a:rPr>
                          <m:t>−</m:t>
                        </m:r>
                        <m:r>
                          <m:rPr>
                            <m:nor/>
                          </m:rPr>
                          <a:rPr lang="en-US" sz="2400" b="1">
                            <a:effectLst/>
                            <a:latin typeface="Cambria Math" panose="02040503050406030204" pitchFamily="18" charset="0"/>
                            <a:ea typeface="Calibri" panose="020F0502020204030204" pitchFamily="34" charset="0"/>
                            <a:cs typeface="B Nazanin" panose="00000400000000000000" pitchFamily="2" charset="-78"/>
                          </a:rPr>
                          <m:t>1</m:t>
                        </m:r>
                      </m:num>
                      <m:den>
                        <m:r>
                          <a:rPr lang="en-US" sz="2400" b="1" i="1">
                            <a:effectLst/>
                            <a:latin typeface="Cambria Math" panose="02040503050406030204" pitchFamily="18" charset="0"/>
                            <a:ea typeface="Calibri" panose="020F0502020204030204" pitchFamily="34" charset="0"/>
                            <a:cs typeface="B Nazanin" panose="00000400000000000000" pitchFamily="2" charset="-78"/>
                          </a:rPr>
                          <m:t>𝟏</m:t>
                        </m:r>
                      </m:den>
                    </m:f>
                    <m:r>
                      <a:rPr lang="en-US" sz="2400" b="1" i="1">
                        <a:effectLst/>
                        <a:latin typeface="Cambria Math" panose="02040503050406030204" pitchFamily="18" charset="0"/>
                        <a:ea typeface="Calibri" panose="020F0502020204030204" pitchFamily="34" charset="0"/>
                        <a:cs typeface="B Nazanin" panose="00000400000000000000" pitchFamily="2" charset="-78"/>
                      </a:rPr>
                      <m:t>×</m:t>
                    </m:r>
                    <m:r>
                      <a:rPr lang="en-US" sz="2400" b="1" i="1">
                        <a:effectLst/>
                        <a:latin typeface="Cambria Math" panose="02040503050406030204" pitchFamily="18" charset="0"/>
                        <a:ea typeface="Calibri" panose="020F0502020204030204" pitchFamily="34" charset="0"/>
                        <a:cs typeface="B Nazanin" panose="00000400000000000000" pitchFamily="2" charset="-78"/>
                      </a:rPr>
                      <m:t>𝟏𝟎𝟎</m:t>
                    </m:r>
                    <m:r>
                      <a:rPr lang="en-US" sz="2400" b="1" i="1">
                        <a:effectLst/>
                        <a:latin typeface="Cambria Math" panose="02040503050406030204" pitchFamily="18" charset="0"/>
                        <a:ea typeface="Calibri" panose="020F0502020204030204" pitchFamily="34" charset="0"/>
                        <a:cs typeface="B Nazanin" panose="00000400000000000000" pitchFamily="2" charset="-78"/>
                      </a:rPr>
                      <m:t>=</m:t>
                    </m:r>
                    <m:r>
                      <a:rPr lang="en-US" sz="2400" b="1" i="1">
                        <a:effectLst/>
                        <a:latin typeface="Cambria Math" panose="02040503050406030204" pitchFamily="18" charset="0"/>
                        <a:ea typeface="Calibri" panose="020F0502020204030204" pitchFamily="34" charset="0"/>
                        <a:cs typeface="B Nazanin" panose="00000400000000000000" pitchFamily="2" charset="-78"/>
                      </a:rPr>
                      <m:t>𝟏𝟎</m:t>
                    </m:r>
                  </m:oMath>
                </a14:m>
                <a:r>
                  <a:rPr lang="fa-IR" sz="1600" b="1" dirty="0">
                    <a:latin typeface="Calibri" panose="020F0502020204030204" pitchFamily="34" charset="0"/>
                    <a:ea typeface="Calibri" panose="020F0502020204030204" pitchFamily="34" charset="0"/>
                    <a:cs typeface="B Nazanin" panose="00000400000000000000" pitchFamily="2" charset="-78"/>
                  </a:rPr>
                  <a:t> </a:t>
                </a:r>
                <a:r>
                  <a:rPr lang="fa-IR" sz="2000" b="1" dirty="0">
                    <a:latin typeface="Calibri" panose="020F0502020204030204" pitchFamily="34" charset="0"/>
                    <a:ea typeface="Calibri" panose="020F0502020204030204" pitchFamily="34" charset="0"/>
                    <a:cs typeface="B Titr" panose="00000700000000000000" pitchFamily="2" charset="-78"/>
                  </a:rPr>
                  <a:t>درصد </a:t>
                </a:r>
                <a:r>
                  <a:rPr lang="fa-IR" sz="2000" b="1" dirty="0" smtClean="0">
                    <a:latin typeface="Calibri" panose="020F0502020204030204" pitchFamily="34" charset="0"/>
                    <a:ea typeface="Calibri" panose="020F0502020204030204" pitchFamily="34" charset="0"/>
                    <a:cs typeface="B Titr" panose="00000700000000000000" pitchFamily="2" charset="-78"/>
                  </a:rPr>
                  <a:t>تغییر</a:t>
                </a:r>
                <a:r>
                  <a:rPr lang="en-US" sz="2000" b="1" dirty="0" smtClean="0">
                    <a:latin typeface="Calibri" panose="020F0502020204030204" pitchFamily="34" charset="0"/>
                    <a:ea typeface="Calibri" panose="020F0502020204030204" pitchFamily="34" charset="0"/>
                    <a:cs typeface="B Titr" panose="00000700000000000000" pitchFamily="2" charset="-78"/>
                  </a:rPr>
                  <a:t>CPI</a:t>
                </a:r>
                <a:endParaRPr lang="en-US" sz="2000" dirty="0">
                  <a:effectLst/>
                  <a:latin typeface="Calibri" panose="020F0502020204030204" pitchFamily="34" charset="0"/>
                  <a:ea typeface="Calibri" panose="020F0502020204030204" pitchFamily="34" charset="0"/>
                  <a:cs typeface="B Titr" panose="00000700000000000000" pitchFamily="2" charset="-78"/>
                </a:endParaRPr>
              </a:p>
              <a:p>
                <a:pPr algn="r" rtl="1">
                  <a:lnSpc>
                    <a:spcPct val="115000"/>
                  </a:lnSpc>
                  <a:spcAft>
                    <a:spcPts val="1000"/>
                  </a:spcAft>
                </a:pPr>
                <a:r>
                  <a:rPr lang="fa-IR" b="1" dirty="0">
                    <a:latin typeface="Calibri" panose="020F0502020204030204" pitchFamily="34" charset="0"/>
                    <a:ea typeface="Calibri" panose="020F0502020204030204" pitchFamily="34" charset="0"/>
                    <a:cs typeface="B Nazanin" panose="00000400000000000000" pitchFamily="2" charset="-78"/>
                  </a:rPr>
                  <a:t>عدد 10 بیانگر این است که از سال قبل تاکنون 10 درصد شاخص قیمت مصرف کننده رشد داشته یا به عبارتی تورمی معادل10 درصد داشته ایم</a:t>
                </a:r>
                <a:r>
                  <a:rPr lang="fa-IR" b="1" dirty="0" smtClean="0">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77589" y="3007143"/>
                <a:ext cx="11070774" cy="2876237"/>
              </a:xfrm>
              <a:prstGeom prst="rect">
                <a:avLst/>
              </a:prstGeom>
              <a:blipFill>
                <a:blip r:embed="rId3"/>
                <a:stretch>
                  <a:fillRect l="-551" r="-496" b="-2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12372" y="2684073"/>
                <a:ext cx="9710056" cy="646139"/>
              </a:xfrm>
              <a:prstGeom prst="rect">
                <a:avLst/>
              </a:prstGeom>
              <a:solidFill>
                <a:schemeClr val="accent1">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r" rtl="1">
                  <a:lnSpc>
                    <a:spcPct val="115000"/>
                  </a:lnSpc>
                  <a:spcAft>
                    <a:spcPts val="1000"/>
                  </a:spcAft>
                </a:pPr>
                <a:r>
                  <a:rPr lang="en-US" sz="1600" b="1" dirty="0" smtClean="0">
                    <a:latin typeface="Calibri" panose="020F0502020204030204" pitchFamily="34" charset="0"/>
                    <a:ea typeface="Calibri" panose="020F0502020204030204" pitchFamily="34" charset="0"/>
                    <a:cs typeface="B Nazanin" panose="00000400000000000000" pitchFamily="2" charset="-78"/>
                  </a:rPr>
                  <a:t>=</a:t>
                </a:r>
                <a14:m>
                  <m:oMath xmlns:m="http://schemas.openxmlformats.org/officeDocument/2006/math">
                    <m:f>
                      <m:fPr>
                        <m:ctrlPr>
                          <a:rPr lang="en-US" sz="1600" b="1" i="1">
                            <a:effectLst/>
                            <a:latin typeface="Cambria Math" panose="02040503050406030204" pitchFamily="18" charset="0"/>
                            <a:ea typeface="Calibri" panose="020F0502020204030204" pitchFamily="34" charset="0"/>
                            <a:cs typeface="B Titr"/>
                          </a:rPr>
                        </m:ctrlPr>
                      </m:fPr>
                      <m:num>
                        <m:r>
                          <m:rPr>
                            <m:nor/>
                          </m:rPr>
                          <a:rPr lang="fa-IR" sz="1600" b="1">
                            <a:latin typeface="Cambria Math" panose="02040503050406030204" pitchFamily="18" charset="0"/>
                            <a:ea typeface="Calibri" panose="020F0502020204030204" pitchFamily="34" charset="0"/>
                            <a:cs typeface="B Nazanin" panose="00000400000000000000" pitchFamily="2" charset="-78"/>
                          </a:rPr>
                          <m:t>معین</m:t>
                        </m:r>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m:t>
                        </m:r>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سال</m:t>
                        </m:r>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 </m:t>
                        </m:r>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قبل</m:t>
                        </m:r>
                        <m:r>
                          <m:rPr>
                            <m:nor/>
                          </m:rPr>
                          <a:rPr lang="fa-IR" sz="1600" b="1" i="1">
                            <a:effectLst/>
                            <a:latin typeface="Cambria Math" panose="02040503050406030204" pitchFamily="18" charset="0"/>
                            <a:ea typeface="Calibri" panose="020F0502020204030204" pitchFamily="34" charset="0"/>
                            <a:cs typeface="B Nazanin" panose="00000400000000000000" pitchFamily="2" charset="-78"/>
                          </a:rPr>
                          <m:t>−</m:t>
                        </m:r>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 </m:t>
                        </m:r>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هزینه سبد بازار در ماه</m:t>
                        </m:r>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m:t>
                        </m:r>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سال</m:t>
                        </m:r>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m:t>
                        </m:r>
                        <m:r>
                          <m:rPr>
                            <m:nor/>
                          </m:rPr>
                          <a:rPr lang="fa-IR" sz="1600" b="1">
                            <a:latin typeface="Cambria Math" panose="02040503050406030204" pitchFamily="18" charset="0"/>
                            <a:ea typeface="Calibri" panose="020F0502020204030204" pitchFamily="34" charset="0"/>
                            <a:cs typeface="B Nazanin" panose="00000400000000000000" pitchFamily="2" charset="-78"/>
                          </a:rPr>
                          <m:t>هزینه سبد بازار در</m:t>
                        </m:r>
                      </m:num>
                      <m:den>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هزینه سبد در ماه</m:t>
                        </m:r>
                        <m:r>
                          <m:rPr>
                            <m:nor/>
                          </m:rPr>
                          <a:rPr lang="fa-IR" sz="1600" b="1" i="0" smtClean="0">
                            <a:effectLst/>
                            <a:latin typeface="Cambria Math" panose="02040503050406030204" pitchFamily="18" charset="0"/>
                            <a:ea typeface="Calibri" panose="020F0502020204030204" pitchFamily="34" charset="0"/>
                            <a:cs typeface="B Nazanin" panose="00000400000000000000" pitchFamily="2" charset="-78"/>
                          </a:rPr>
                          <m:t> یا سال قبل</m:t>
                        </m:r>
                      </m:den>
                    </m:f>
                    <m:r>
                      <a:rPr lang="fa-IR" sz="1600" b="1">
                        <a:effectLst/>
                        <a:latin typeface="Cambria Math" panose="02040503050406030204" pitchFamily="18" charset="0"/>
                        <a:ea typeface="Calibri" panose="020F0502020204030204" pitchFamily="34" charset="0"/>
                        <a:cs typeface="B Titr"/>
                      </a:rPr>
                      <m:t>×</m:t>
                    </m:r>
                    <m:r>
                      <a:rPr lang="en-US" sz="1600" b="1" i="1">
                        <a:effectLst/>
                        <a:latin typeface="Cambria Math" panose="02040503050406030204" pitchFamily="18" charset="0"/>
                        <a:ea typeface="Calibri" panose="020F0502020204030204" pitchFamily="34" charset="0"/>
                        <a:cs typeface="B Titr"/>
                      </a:rPr>
                      <m:t>𝟏𝟎𝟎</m:t>
                    </m:r>
                  </m:oMath>
                </a14:m>
                <a:r>
                  <a:rPr lang="en-US" sz="1600" b="1" dirty="0">
                    <a:effectLst/>
                    <a:latin typeface="B Titr"/>
                    <a:ea typeface="Times New Roman" panose="02020603050405020304" pitchFamily="18" charset="0"/>
                    <a:cs typeface="B Nazanin" panose="00000400000000000000" pitchFamily="2" charset="-78"/>
                  </a:rPr>
                  <a:t> </a:t>
                </a:r>
                <a:r>
                  <a:rPr lang="fa-IR" sz="1400" b="1" dirty="0" smtClean="0">
                    <a:effectLst/>
                    <a:latin typeface="Calibri" panose="020F0502020204030204" pitchFamily="34" charset="0"/>
                    <a:ea typeface="Times New Roman" panose="02020603050405020304" pitchFamily="18" charset="0"/>
                    <a:cs typeface="B Titr" panose="00000700000000000000" pitchFamily="2" charset="-78"/>
                  </a:rPr>
                  <a:t>در صد تغییر </a:t>
                </a:r>
                <a:r>
                  <a:rPr lang="en-US" sz="1400" b="1" dirty="0" smtClean="0">
                    <a:effectLst/>
                    <a:latin typeface="Calibri" panose="020F0502020204030204" pitchFamily="34" charset="0"/>
                    <a:ea typeface="Times New Roman" panose="02020603050405020304" pitchFamily="18" charset="0"/>
                    <a:cs typeface="B Titr" panose="00000700000000000000" pitchFamily="2" charset="-78"/>
                  </a:rPr>
                  <a:t>CPI</a:t>
                </a:r>
                <a:r>
                  <a:rPr lang="fa-IR" sz="1400" b="1" dirty="0" smtClean="0">
                    <a:effectLst/>
                    <a:latin typeface="Calibri" panose="020F0502020204030204" pitchFamily="34" charset="0"/>
                    <a:ea typeface="Times New Roman" panose="02020603050405020304" pitchFamily="18" charset="0"/>
                    <a:cs typeface="B Titr" panose="00000700000000000000" pitchFamily="2" charset="-78"/>
                  </a:rPr>
                  <a:t>برای </a:t>
                </a:r>
                <a:r>
                  <a:rPr lang="fa-IR" sz="1400" b="1" dirty="0">
                    <a:effectLst/>
                    <a:latin typeface="Calibri" panose="020F0502020204030204" pitchFamily="34" charset="0"/>
                    <a:ea typeface="Times New Roman" panose="02020603050405020304" pitchFamily="18" charset="0"/>
                    <a:cs typeface="B Titr" panose="00000700000000000000" pitchFamily="2" charset="-78"/>
                  </a:rPr>
                  <a:t>یک ماه (سال)معین</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p:txBody>
          </p:sp>
        </mc:Choice>
        <mc:Fallback xmlns="">
          <p:sp>
            <p:nvSpPr>
              <p:cNvPr id="6" name="Rectangle 5"/>
              <p:cNvSpPr>
                <a:spLocks noRot="1" noChangeAspect="1" noMove="1" noResize="1" noEditPoints="1" noAdjustHandles="1" noChangeArrowheads="1" noChangeShapeType="1" noTextEdit="1"/>
              </p:cNvSpPr>
              <p:nvPr/>
            </p:nvSpPr>
            <p:spPr>
              <a:xfrm>
                <a:off x="1012372" y="2684073"/>
                <a:ext cx="9710056" cy="646139"/>
              </a:xfrm>
              <a:prstGeom prst="rect">
                <a:avLst/>
              </a:prstGeom>
              <a:blipFill>
                <a:blip r:embed="rId4"/>
                <a:stretch>
                  <a:fillRect/>
                </a:stretch>
              </a:blipFill>
              <a:ln>
                <a:noFill/>
              </a:ln>
            </p:spPr>
            <p:txBody>
              <a:bodyPr/>
              <a:lstStyle/>
              <a:p>
                <a:r>
                  <a:rPr lang="en-US">
                    <a:noFill/>
                  </a:rPr>
                  <a:t> </a:t>
                </a:r>
              </a:p>
            </p:txBody>
          </p:sp>
        </mc:Fallback>
      </mc:AlternateContent>
      <p:sp>
        <p:nvSpPr>
          <p:cNvPr id="5" name="Rectangle 4"/>
          <p:cNvSpPr/>
          <p:nvPr/>
        </p:nvSpPr>
        <p:spPr>
          <a:xfrm>
            <a:off x="8816337" y="1977270"/>
            <a:ext cx="2092239" cy="369332"/>
          </a:xfrm>
          <a:prstGeom prst="rect">
            <a:avLst/>
          </a:prstGeom>
        </p:spPr>
        <p:txBody>
          <a:bodyPr wrap="none">
            <a:spAutoFit/>
          </a:bodyPr>
          <a:lstStyle/>
          <a:p>
            <a:pPr algn="ctr"/>
            <a:r>
              <a:rPr lang="fa-IR" b="1" dirty="0">
                <a:solidFill>
                  <a:srgbClr val="C00000"/>
                </a:solidFill>
                <a:cs typeface="B Nazanin" panose="00000400000000000000" pitchFamily="2" charset="-78"/>
              </a:rPr>
              <a:t>فرمول نرخ محاسبه تورم</a:t>
            </a:r>
            <a:endParaRPr lang="en-US"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2620960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8389" y="2751908"/>
            <a:ext cx="3757760" cy="369332"/>
          </a:xfrm>
          <a:prstGeom prst="rect">
            <a:avLst/>
          </a:prstGeom>
          <a:noFill/>
        </p:spPr>
        <p:txBody>
          <a:bodyPr wrap="none" rtlCol="0">
            <a:spAutoFit/>
          </a:bodyPr>
          <a:lstStyle/>
          <a:p>
            <a:r>
              <a:rPr lang="fa-IR" b="1" dirty="0" smtClean="0"/>
              <a:t>تورم چیست و نرخ آن چگونه محاسبه می شود؟</a:t>
            </a:r>
            <a:endParaRPr lang="en-US" b="1" dirty="0"/>
          </a:p>
        </p:txBody>
      </p:sp>
      <p:sp>
        <p:nvSpPr>
          <p:cNvPr id="3" name="TextBox 2"/>
          <p:cNvSpPr txBox="1"/>
          <p:nvPr/>
        </p:nvSpPr>
        <p:spPr>
          <a:xfrm>
            <a:off x="5521234" y="2246309"/>
            <a:ext cx="3884023" cy="369332"/>
          </a:xfrm>
          <a:prstGeom prst="rect">
            <a:avLst/>
          </a:prstGeom>
          <a:noFill/>
        </p:spPr>
        <p:txBody>
          <a:bodyPr wrap="square" rtlCol="0">
            <a:spAutoFit/>
          </a:bodyPr>
          <a:lstStyle/>
          <a:p>
            <a:r>
              <a:rPr lang="fa-IR" b="1" dirty="0" smtClean="0"/>
              <a:t>پول چیست و چه رابطه ای با تورم دارد؟</a:t>
            </a:r>
            <a:endParaRPr lang="en-US" b="1" dirty="0"/>
          </a:p>
        </p:txBody>
      </p:sp>
      <p:sp>
        <p:nvSpPr>
          <p:cNvPr id="4" name="TextBox 3"/>
          <p:cNvSpPr txBox="1"/>
          <p:nvPr/>
        </p:nvSpPr>
        <p:spPr>
          <a:xfrm>
            <a:off x="4480087" y="3257507"/>
            <a:ext cx="4346062" cy="369332"/>
          </a:xfrm>
          <a:prstGeom prst="rect">
            <a:avLst/>
          </a:prstGeom>
          <a:noFill/>
        </p:spPr>
        <p:txBody>
          <a:bodyPr wrap="none" rtlCol="0">
            <a:spAutoFit/>
          </a:bodyPr>
          <a:lstStyle/>
          <a:p>
            <a:r>
              <a:rPr lang="fa-IR" b="1" dirty="0" smtClean="0"/>
              <a:t>تورم چگونه برکسب و کارهای اقتصادی تاثیرگذار است؟</a:t>
            </a:r>
            <a:endParaRPr lang="en-US" b="1" dirty="0"/>
          </a:p>
        </p:txBody>
      </p:sp>
      <p:sp>
        <p:nvSpPr>
          <p:cNvPr id="6" name="TextBox 5"/>
          <p:cNvSpPr txBox="1"/>
          <p:nvPr/>
        </p:nvSpPr>
        <p:spPr>
          <a:xfrm>
            <a:off x="7889966" y="1288869"/>
            <a:ext cx="1462260" cy="369332"/>
          </a:xfrm>
          <a:prstGeom prst="rect">
            <a:avLst/>
          </a:prstGeom>
          <a:noFill/>
        </p:spPr>
        <p:txBody>
          <a:bodyPr wrap="none" rtlCol="0">
            <a:spAutoFit/>
          </a:bodyPr>
          <a:lstStyle/>
          <a:p>
            <a:r>
              <a:rPr lang="fa-IR" b="1" dirty="0" smtClean="0"/>
              <a:t>اهداف این درس:</a:t>
            </a:r>
            <a:endParaRPr lang="en-US" b="1" dirty="0"/>
          </a:p>
        </p:txBody>
      </p:sp>
    </p:spTree>
    <p:extLst>
      <p:ext uri="{BB962C8B-B14F-4D97-AF65-F5344CB8AC3E}">
        <p14:creationId xmlns:p14="http://schemas.microsoft.com/office/powerpoint/2010/main" val="1296841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743" y="773318"/>
            <a:ext cx="11408229" cy="1044197"/>
          </a:xfrm>
          <a:prstGeom prst="rect">
            <a:avLst/>
          </a:prstGeom>
        </p:spPr>
        <p:txBody>
          <a:bodyPr wrap="square">
            <a:spAutoFit/>
          </a:bodyPr>
          <a:lstStyle/>
          <a:p>
            <a:pPr algn="r" rtl="1">
              <a:lnSpc>
                <a:spcPct val="107000"/>
              </a:lnSpc>
              <a:spcAft>
                <a:spcPts val="1390"/>
              </a:spcAft>
              <a:tabLst>
                <a:tab pos="8987790" algn="r"/>
              </a:tabLst>
            </a:pPr>
            <a:r>
              <a:rPr lang="ar-SA" sz="1600" b="1" dirty="0">
                <a:latin typeface="B Nazanin" panose="00000400000000000000" pitchFamily="2" charset="-78"/>
                <a:ea typeface="B Nazanin" panose="00000400000000000000" pitchFamily="2" charset="-78"/>
                <a:cs typeface="B Titr" panose="00000700000000000000" pitchFamily="2" charset="-78"/>
              </a:rPr>
              <a:t>هزینه سبد کالای خـریـداری شـده در آذرماه </a:t>
            </a:r>
            <a:r>
              <a:rPr lang="fa-IR" sz="1600" b="1" dirty="0" smtClean="0">
                <a:latin typeface="B Nazanin" panose="00000400000000000000" pitchFamily="2" charset="-78"/>
                <a:ea typeface="B Nazanin" panose="00000400000000000000" pitchFamily="2" charset="-78"/>
                <a:cs typeface="B Titr" panose="00000700000000000000" pitchFamily="2" charset="-78"/>
              </a:rPr>
              <a:t>  1399</a:t>
            </a:r>
            <a:r>
              <a:rPr lang="en-US" sz="1600" b="1" dirty="0" smtClean="0">
                <a:latin typeface="B Nazanin" panose="00000400000000000000" pitchFamily="2" charset="-78"/>
                <a:ea typeface="B Nazanin" panose="00000400000000000000" pitchFamily="2" charset="-78"/>
                <a:cs typeface="B Titr" panose="00000700000000000000" pitchFamily="2" charset="-78"/>
              </a:rPr>
              <a:t>000</a:t>
            </a:r>
            <a:r>
              <a:rPr lang="fa-IR" sz="1600" b="1" dirty="0" smtClean="0">
                <a:latin typeface="B Nazanin" panose="00000400000000000000" pitchFamily="2" charset="-78"/>
                <a:ea typeface="B Nazanin" panose="00000400000000000000" pitchFamily="2" charset="-78"/>
                <a:cs typeface="B Titr" panose="00000700000000000000" pitchFamily="2" charset="-78"/>
              </a:rPr>
              <a:t> </a:t>
            </a:r>
            <a:r>
              <a:rPr lang="ar-SA" sz="1600" b="1" dirty="0" smtClean="0">
                <a:latin typeface="B Nazanin" panose="00000400000000000000" pitchFamily="2" charset="-78"/>
                <a:ea typeface="B Nazanin" panose="00000400000000000000" pitchFamily="2" charset="-78"/>
                <a:cs typeface="B Titr" panose="00000700000000000000" pitchFamily="2" charset="-78"/>
              </a:rPr>
              <a:t>/</a:t>
            </a:r>
            <a:r>
              <a:rPr lang="en-US" sz="1600" b="1" dirty="0">
                <a:latin typeface="B Nazanin" panose="00000400000000000000" pitchFamily="2" charset="-78"/>
                <a:ea typeface="B Nazanin" panose="00000400000000000000" pitchFamily="2" charset="-78"/>
                <a:cs typeface="B Titr" panose="00000700000000000000" pitchFamily="2" charset="-78"/>
              </a:rPr>
              <a:t>000</a:t>
            </a:r>
            <a:r>
              <a:rPr lang="ar-SA" sz="1600" b="1" dirty="0" smtClean="0">
                <a:latin typeface="B Nazanin" panose="00000400000000000000" pitchFamily="2" charset="-78"/>
                <a:ea typeface="B Nazanin" panose="00000400000000000000" pitchFamily="2" charset="-78"/>
                <a:cs typeface="B Titr" panose="00000700000000000000" pitchFamily="2" charset="-78"/>
              </a:rPr>
              <a:t>/</a:t>
            </a:r>
            <a:r>
              <a:rPr lang="en-US" sz="1600" b="1" dirty="0" smtClean="0">
                <a:latin typeface="B Nazanin" panose="00000400000000000000" pitchFamily="2" charset="-78"/>
                <a:ea typeface="B Nazanin" panose="00000400000000000000" pitchFamily="2" charset="-78"/>
                <a:cs typeface="B Titr" panose="00000700000000000000" pitchFamily="2" charset="-78"/>
              </a:rPr>
              <a:t>000</a:t>
            </a:r>
            <a:r>
              <a:rPr lang="ar-SA" sz="1600" b="1" dirty="0" smtClean="0">
                <a:latin typeface="B Nazanin" panose="00000400000000000000" pitchFamily="2" charset="-78"/>
                <a:ea typeface="B Nazanin" panose="00000400000000000000" pitchFamily="2" charset="-78"/>
                <a:cs typeface="B Titr" panose="00000700000000000000" pitchFamily="2" charset="-78"/>
              </a:rPr>
              <a:t> </a:t>
            </a:r>
            <a:r>
              <a:rPr lang="fa-IR" sz="1600" b="1" dirty="0" smtClean="0">
                <a:latin typeface="B Nazanin" panose="00000400000000000000" pitchFamily="2" charset="-78"/>
                <a:ea typeface="B Nazanin" panose="00000400000000000000" pitchFamily="2" charset="-78"/>
                <a:cs typeface="B Titr" panose="00000700000000000000" pitchFamily="2" charset="-78"/>
              </a:rPr>
              <a:t>1ب</a:t>
            </a:r>
            <a:r>
              <a:rPr lang="ar-SA" sz="1600" b="1" dirty="0" smtClean="0">
                <a:latin typeface="B Nazanin" panose="00000400000000000000" pitchFamily="2" charset="-78"/>
                <a:ea typeface="B Nazanin" panose="00000400000000000000" pitchFamily="2" charset="-78"/>
                <a:cs typeface="B Titr" panose="00000700000000000000" pitchFamily="2" charset="-78"/>
              </a:rPr>
              <a:t>وده است.</a:t>
            </a:r>
            <a:r>
              <a:rPr lang="fa-IR" sz="1600" b="1" dirty="0" smtClean="0">
                <a:latin typeface="B Nazanin" panose="00000400000000000000" pitchFamily="2" charset="-78"/>
                <a:ea typeface="B Nazanin" panose="00000400000000000000" pitchFamily="2" charset="-78"/>
                <a:cs typeface="B Titr" panose="00000700000000000000" pitchFamily="2" charset="-78"/>
              </a:rPr>
              <a:t>و</a:t>
            </a:r>
            <a:r>
              <a:rPr lang="ar-SA" sz="1600" b="1" dirty="0">
                <a:latin typeface="B Nazanin" panose="00000400000000000000" pitchFamily="2" charset="-78"/>
                <a:ea typeface="B Nazanin" panose="00000400000000000000" pitchFamily="2" charset="-78"/>
                <a:cs typeface="B Titr" panose="00000700000000000000" pitchFamily="2" charset="-78"/>
              </a:rPr>
              <a:t>هزینه سبد </a:t>
            </a:r>
            <a:r>
              <a:rPr lang="ar-SA" sz="1600" b="1" dirty="0" smtClean="0">
                <a:latin typeface="B Nazanin" panose="00000400000000000000" pitchFamily="2" charset="-78"/>
                <a:ea typeface="B Nazanin" panose="00000400000000000000" pitchFamily="2" charset="-78"/>
                <a:cs typeface="B Titr" panose="00000700000000000000" pitchFamily="2" charset="-78"/>
              </a:rPr>
              <a:t>درآذرماه </a:t>
            </a:r>
            <a:r>
              <a:rPr lang="fa-IR" sz="1600" b="1" dirty="0">
                <a:latin typeface="B Nazanin" panose="00000400000000000000" pitchFamily="2" charset="-78"/>
                <a:ea typeface="B Nazanin" panose="00000400000000000000" pitchFamily="2" charset="-78"/>
                <a:cs typeface="B Titr" panose="00000700000000000000" pitchFamily="2" charset="-78"/>
              </a:rPr>
              <a:t>1400</a:t>
            </a:r>
            <a:r>
              <a:rPr lang="ar-SA" sz="1600" b="1" dirty="0">
                <a:latin typeface="B Nazanin" panose="00000400000000000000" pitchFamily="2" charset="-78"/>
                <a:ea typeface="B Nazanin" panose="00000400000000000000" pitchFamily="2" charset="-78"/>
                <a:cs typeface="B Titr" panose="00000700000000000000" pitchFamily="2" charset="-78"/>
              </a:rPr>
              <a:t>، </a:t>
            </a:r>
            <a:r>
              <a:rPr lang="fa-IR" sz="1600" b="1" dirty="0">
                <a:latin typeface="B Nazanin" panose="00000400000000000000" pitchFamily="2" charset="-78"/>
                <a:ea typeface="B Nazanin" panose="00000400000000000000" pitchFamily="2" charset="-78"/>
                <a:cs typeface="B Titr" panose="00000700000000000000" pitchFamily="2" charset="-78"/>
              </a:rPr>
              <a:t>2/000/000/000</a:t>
            </a:r>
            <a:r>
              <a:rPr lang="ar-SA" sz="1600" b="1" dirty="0">
                <a:latin typeface="B Nazanin" panose="00000400000000000000" pitchFamily="2" charset="-78"/>
                <a:ea typeface="B Nazanin" panose="00000400000000000000" pitchFamily="2" charset="-78"/>
                <a:cs typeface="B Titr" panose="00000700000000000000" pitchFamily="2" charset="-78"/>
              </a:rPr>
              <a:t>بود. نرخ تورم را محاسبه کنید.</a:t>
            </a:r>
            <a:endParaRPr lang="en-US" sz="1600" dirty="0">
              <a:latin typeface="Calibri" panose="020F0502020204030204" pitchFamily="34" charset="0"/>
              <a:ea typeface="Calibri" panose="020F0502020204030204" pitchFamily="34" charset="0"/>
              <a:cs typeface="B Titr" panose="00000700000000000000" pitchFamily="2" charset="-78"/>
            </a:endParaRPr>
          </a:p>
          <a:p>
            <a:pPr algn="r" rtl="1">
              <a:lnSpc>
                <a:spcPct val="107000"/>
              </a:lnSpc>
              <a:spcAft>
                <a:spcPts val="1390"/>
              </a:spcAft>
              <a:tabLst>
                <a:tab pos="8987790" algn="r"/>
              </a:tabLst>
            </a:pPr>
            <a:endParaRPr lang="en-US" sz="1000" dirty="0">
              <a:solidFill>
                <a:srgbClr val="000000"/>
              </a:solidFill>
              <a:latin typeface="Calibri" panose="020F0502020204030204" pitchFamily="34" charset="0"/>
              <a:ea typeface="Calibri" panose="020F0502020204030204" pitchFamily="34" charset="0"/>
            </a:endParaRPr>
          </a:p>
          <a:p>
            <a:pPr algn="r" rtl="1">
              <a:lnSpc>
                <a:spcPct val="107000"/>
              </a:lnSpc>
              <a:spcAft>
                <a:spcPts val="3925"/>
              </a:spcAft>
              <a:tabLst>
                <a:tab pos="591185" algn="ctr"/>
                <a:tab pos="4899025" algn="ctr"/>
              </a:tabLst>
            </a:pPr>
            <a:r>
              <a:rPr lang="ar-SA" sz="1000" dirty="0">
                <a:solidFill>
                  <a:srgbClr val="000000"/>
                </a:solidFill>
                <a:latin typeface="Calibri" panose="020F0502020204030204" pitchFamily="34" charset="0"/>
                <a:ea typeface="Calibri" panose="020F0502020204030204" pitchFamily="34" charset="0"/>
              </a:rPr>
              <a:t>	</a:t>
            </a:r>
            <a:endParaRPr lang="en-US" sz="1000" dirty="0">
              <a:solidFill>
                <a:srgbClr val="000000"/>
              </a:solidFill>
              <a:effectLst/>
              <a:latin typeface="Calibri" panose="020F0502020204030204" pitchFamily="34"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191987" y="1499222"/>
                <a:ext cx="9710056" cy="646139"/>
              </a:xfrm>
              <a:prstGeom prst="rect">
                <a:avLst/>
              </a:prstGeom>
              <a:solidFill>
                <a:schemeClr val="accent1">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r" rtl="1">
                  <a:lnSpc>
                    <a:spcPct val="115000"/>
                  </a:lnSpc>
                  <a:spcAft>
                    <a:spcPts val="1000"/>
                  </a:spcAft>
                </a:pPr>
                <a:r>
                  <a:rPr lang="en-US" sz="1600" b="1" dirty="0" smtClean="0">
                    <a:latin typeface="Calibri" panose="020F0502020204030204" pitchFamily="34" charset="0"/>
                    <a:ea typeface="Calibri" panose="020F0502020204030204" pitchFamily="34" charset="0"/>
                    <a:cs typeface="B Nazanin" panose="00000400000000000000" pitchFamily="2" charset="-78"/>
                  </a:rPr>
                  <a:t>=</a:t>
                </a:r>
                <a14:m>
                  <m:oMath xmlns:m="http://schemas.openxmlformats.org/officeDocument/2006/math">
                    <m:f>
                      <m:fPr>
                        <m:ctrlPr>
                          <a:rPr lang="en-US" sz="1600" b="1" i="1">
                            <a:effectLst/>
                            <a:latin typeface="Cambria Math" panose="02040503050406030204" pitchFamily="18" charset="0"/>
                            <a:ea typeface="Calibri" panose="020F0502020204030204" pitchFamily="34" charset="0"/>
                            <a:cs typeface="B Titr"/>
                          </a:rPr>
                        </m:ctrlPr>
                      </m:fPr>
                      <m:num>
                        <m:r>
                          <m:rPr>
                            <m:nor/>
                          </m:rPr>
                          <a:rPr lang="fa-IR" sz="1600" b="1">
                            <a:latin typeface="Cambria Math" panose="02040503050406030204" pitchFamily="18" charset="0"/>
                            <a:ea typeface="Calibri" panose="020F0502020204030204" pitchFamily="34" charset="0"/>
                            <a:cs typeface="B Nazanin" panose="00000400000000000000" pitchFamily="2" charset="-78"/>
                          </a:rPr>
                          <m:t>معین</m:t>
                        </m:r>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m:t>
                        </m:r>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سال</m:t>
                        </m:r>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 </m:t>
                        </m:r>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قبل</m:t>
                        </m:r>
                        <m:r>
                          <m:rPr>
                            <m:nor/>
                          </m:rPr>
                          <a:rPr lang="fa-IR" sz="1600" b="1" i="1">
                            <a:effectLst/>
                            <a:latin typeface="Cambria Math" panose="02040503050406030204" pitchFamily="18" charset="0"/>
                            <a:ea typeface="Calibri" panose="020F0502020204030204" pitchFamily="34" charset="0"/>
                            <a:cs typeface="B Nazanin" panose="00000400000000000000" pitchFamily="2" charset="-78"/>
                          </a:rPr>
                          <m:t>−</m:t>
                        </m:r>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 </m:t>
                        </m:r>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هزینه سبد بازار در ماه</m:t>
                        </m:r>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m:t>
                        </m:r>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سال</m:t>
                        </m:r>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m:t>
                        </m:r>
                        <m:r>
                          <m:rPr>
                            <m:nor/>
                          </m:rPr>
                          <a:rPr lang="fa-IR" sz="1600" b="1">
                            <a:latin typeface="Cambria Math" panose="02040503050406030204" pitchFamily="18" charset="0"/>
                            <a:ea typeface="Calibri" panose="020F0502020204030204" pitchFamily="34" charset="0"/>
                            <a:cs typeface="B Nazanin" panose="00000400000000000000" pitchFamily="2" charset="-78"/>
                          </a:rPr>
                          <m:t>هزینه سبد بازار در</m:t>
                        </m:r>
                      </m:num>
                      <m:den>
                        <m:r>
                          <m:rPr>
                            <m:nor/>
                          </m:rPr>
                          <a:rPr lang="fa-IR" sz="1600" b="1">
                            <a:effectLst/>
                            <a:latin typeface="Cambria Math" panose="02040503050406030204" pitchFamily="18" charset="0"/>
                            <a:ea typeface="Calibri" panose="020F0502020204030204" pitchFamily="34" charset="0"/>
                            <a:cs typeface="B Nazanin" panose="00000400000000000000" pitchFamily="2" charset="-78"/>
                          </a:rPr>
                          <m:t>هزینه سبد در ماه</m:t>
                        </m:r>
                        <m:r>
                          <m:rPr>
                            <m:nor/>
                          </m:rPr>
                          <a:rPr lang="fa-IR" sz="1600" b="1" i="0" smtClean="0">
                            <a:effectLst/>
                            <a:latin typeface="Cambria Math" panose="02040503050406030204" pitchFamily="18" charset="0"/>
                            <a:ea typeface="Calibri" panose="020F0502020204030204" pitchFamily="34" charset="0"/>
                            <a:cs typeface="B Nazanin" panose="00000400000000000000" pitchFamily="2" charset="-78"/>
                          </a:rPr>
                          <m:t> یا سال قبل</m:t>
                        </m:r>
                      </m:den>
                    </m:f>
                    <m:r>
                      <a:rPr lang="fa-IR" sz="1600" b="1">
                        <a:effectLst/>
                        <a:latin typeface="Cambria Math" panose="02040503050406030204" pitchFamily="18" charset="0"/>
                        <a:ea typeface="Calibri" panose="020F0502020204030204" pitchFamily="34" charset="0"/>
                        <a:cs typeface="B Titr"/>
                      </a:rPr>
                      <m:t>×</m:t>
                    </m:r>
                    <m:r>
                      <a:rPr lang="en-US" sz="1600" b="1" i="1">
                        <a:effectLst/>
                        <a:latin typeface="Cambria Math" panose="02040503050406030204" pitchFamily="18" charset="0"/>
                        <a:ea typeface="Calibri" panose="020F0502020204030204" pitchFamily="34" charset="0"/>
                        <a:cs typeface="B Titr"/>
                      </a:rPr>
                      <m:t>𝟏𝟎𝟎</m:t>
                    </m:r>
                  </m:oMath>
                </a14:m>
                <a:r>
                  <a:rPr lang="en-US" sz="1600" b="1" dirty="0">
                    <a:effectLst/>
                    <a:latin typeface="B Titr"/>
                    <a:ea typeface="Times New Roman" panose="02020603050405020304" pitchFamily="18" charset="0"/>
                    <a:cs typeface="B Nazanin" panose="00000400000000000000" pitchFamily="2" charset="-78"/>
                  </a:rPr>
                  <a:t> </a:t>
                </a:r>
                <a:r>
                  <a:rPr lang="fa-IR" sz="1400" b="1" dirty="0" smtClean="0">
                    <a:effectLst/>
                    <a:latin typeface="Calibri" panose="020F0502020204030204" pitchFamily="34" charset="0"/>
                    <a:ea typeface="Times New Roman" panose="02020603050405020304" pitchFamily="18" charset="0"/>
                    <a:cs typeface="B Titr" panose="00000700000000000000" pitchFamily="2" charset="-78"/>
                  </a:rPr>
                  <a:t>در صد تغییر </a:t>
                </a:r>
                <a:r>
                  <a:rPr lang="en-US" sz="1400" b="1" dirty="0" smtClean="0">
                    <a:effectLst/>
                    <a:latin typeface="Calibri" panose="020F0502020204030204" pitchFamily="34" charset="0"/>
                    <a:ea typeface="Times New Roman" panose="02020603050405020304" pitchFamily="18" charset="0"/>
                    <a:cs typeface="B Titr" panose="00000700000000000000" pitchFamily="2" charset="-78"/>
                  </a:rPr>
                  <a:t>CPI</a:t>
                </a:r>
                <a:r>
                  <a:rPr lang="fa-IR" sz="1400" b="1" dirty="0" smtClean="0">
                    <a:effectLst/>
                    <a:latin typeface="Calibri" panose="020F0502020204030204" pitchFamily="34" charset="0"/>
                    <a:ea typeface="Times New Roman" panose="02020603050405020304" pitchFamily="18" charset="0"/>
                    <a:cs typeface="B Titr" panose="00000700000000000000" pitchFamily="2" charset="-78"/>
                  </a:rPr>
                  <a:t>برای </a:t>
                </a:r>
                <a:r>
                  <a:rPr lang="fa-IR" sz="1400" b="1" dirty="0">
                    <a:effectLst/>
                    <a:latin typeface="Calibri" panose="020F0502020204030204" pitchFamily="34" charset="0"/>
                    <a:ea typeface="Times New Roman" panose="02020603050405020304" pitchFamily="18" charset="0"/>
                    <a:cs typeface="B Titr" panose="00000700000000000000" pitchFamily="2" charset="-78"/>
                  </a:rPr>
                  <a:t>یک ماه (سال)معین</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1191987" y="1499222"/>
                <a:ext cx="9710056" cy="646139"/>
              </a:xfrm>
              <a:prstGeom prst="rect">
                <a:avLst/>
              </a:prstGeom>
              <a:blipFill>
                <a:blip r:embed="rId2"/>
                <a:stretch>
                  <a:fillRect/>
                </a:stretch>
              </a:blipFill>
              <a:ln>
                <a:noFill/>
              </a:ln>
            </p:spPr>
            <p:txBody>
              <a:bodyPr/>
              <a:lstStyle/>
              <a:p>
                <a:r>
                  <a:rPr lang="en-US">
                    <a:noFill/>
                  </a:rPr>
                  <a:t> </a:t>
                </a:r>
              </a:p>
            </p:txBody>
          </p:sp>
        </mc:Fallback>
      </mc:AlternateContent>
      <p:pic>
        <p:nvPicPr>
          <p:cNvPr id="4" name="Picture 3"/>
          <p:cNvPicPr/>
          <p:nvPr/>
        </p:nvPicPr>
        <p:blipFill>
          <a:blip r:embed="rId3"/>
          <a:stretch>
            <a:fillRect/>
          </a:stretch>
        </p:blipFill>
        <p:spPr>
          <a:xfrm>
            <a:off x="1328056" y="2417670"/>
            <a:ext cx="3493825" cy="662987"/>
          </a:xfrm>
          <a:prstGeom prst="rect">
            <a:avLst/>
          </a:prstGeom>
        </p:spPr>
      </p:pic>
      <p:sp>
        <p:nvSpPr>
          <p:cNvPr id="5" name="TextBox 4"/>
          <p:cNvSpPr txBox="1"/>
          <p:nvPr/>
        </p:nvSpPr>
        <p:spPr>
          <a:xfrm>
            <a:off x="5046420" y="2543419"/>
            <a:ext cx="300845" cy="276999"/>
          </a:xfrm>
          <a:prstGeom prst="rect">
            <a:avLst/>
          </a:prstGeom>
          <a:noFill/>
        </p:spPr>
        <p:txBody>
          <a:bodyPr wrap="square" lIns="0" tIns="0" rIns="0" bIns="0" rtlCol="0">
            <a:spAutoFit/>
          </a:bodyPr>
          <a:lstStyle/>
          <a:p>
            <a:r>
              <a:rPr lang="en-US" dirty="0" smtClean="0"/>
              <a:t>×</a:t>
            </a:r>
            <a:endParaRPr lang="en-US" dirty="0"/>
          </a:p>
        </p:txBody>
      </p:sp>
      <p:sp>
        <p:nvSpPr>
          <p:cNvPr id="7" name="TextBox 6"/>
          <p:cNvSpPr txBox="1"/>
          <p:nvPr/>
        </p:nvSpPr>
        <p:spPr>
          <a:xfrm>
            <a:off x="5391066" y="2453872"/>
            <a:ext cx="588623" cy="461665"/>
          </a:xfrm>
          <a:prstGeom prst="rect">
            <a:avLst/>
          </a:prstGeom>
          <a:noFill/>
        </p:spPr>
        <p:txBody>
          <a:bodyPr wrap="none" rtlCol="0">
            <a:spAutoFit/>
          </a:bodyPr>
          <a:lstStyle/>
          <a:p>
            <a:r>
              <a:rPr lang="fa-IR" sz="2400" dirty="0" smtClean="0">
                <a:cs typeface="B Titr" panose="00000700000000000000" pitchFamily="2" charset="-78"/>
              </a:rPr>
              <a:t>100</a:t>
            </a:r>
            <a:endParaRPr lang="en-US" sz="2400" dirty="0">
              <a:cs typeface="B Titr" panose="00000700000000000000" pitchFamily="2" charset="-78"/>
            </a:endParaRPr>
          </a:p>
        </p:txBody>
      </p:sp>
      <p:sp>
        <p:nvSpPr>
          <p:cNvPr id="8" name="TextBox 7"/>
          <p:cNvSpPr txBox="1"/>
          <p:nvPr/>
        </p:nvSpPr>
        <p:spPr>
          <a:xfrm>
            <a:off x="5927271" y="2417670"/>
            <a:ext cx="1170513" cy="646331"/>
          </a:xfrm>
          <a:prstGeom prst="rect">
            <a:avLst/>
          </a:prstGeom>
          <a:noFill/>
        </p:spPr>
        <p:txBody>
          <a:bodyPr wrap="none" rtlCol="0">
            <a:spAutoFit/>
          </a:bodyPr>
          <a:lstStyle/>
          <a:p>
            <a:r>
              <a:rPr lang="fa-IR" sz="3600" dirty="0" smtClean="0"/>
              <a:t>100=</a:t>
            </a:r>
            <a:endParaRPr lang="en-US" sz="3600" dirty="0"/>
          </a:p>
        </p:txBody>
      </p:sp>
      <p:sp>
        <p:nvSpPr>
          <p:cNvPr id="9" name="Rectangle 8"/>
          <p:cNvSpPr/>
          <p:nvPr/>
        </p:nvSpPr>
        <p:spPr>
          <a:xfrm>
            <a:off x="976993" y="3283377"/>
            <a:ext cx="10140043" cy="685059"/>
          </a:xfrm>
          <a:prstGeom prst="rect">
            <a:avLst/>
          </a:prstGeom>
        </p:spPr>
        <p:txBody>
          <a:bodyPr wrap="square">
            <a:spAutoFit/>
          </a:bodyPr>
          <a:lstStyle/>
          <a:p>
            <a:pPr algn="r" rtl="1">
              <a:lnSpc>
                <a:spcPct val="107000"/>
              </a:lnSpc>
              <a:spcAft>
                <a:spcPts val="1360"/>
              </a:spcAft>
              <a:tabLst>
                <a:tab pos="4819650" algn="ctr"/>
              </a:tabLst>
            </a:pPr>
            <a:r>
              <a:rPr lang="ar-SA" b="1" dirty="0">
                <a:latin typeface="B Nazanin" panose="00000400000000000000" pitchFamily="2" charset="-78"/>
                <a:ea typeface="B Nazanin" panose="00000400000000000000" pitchFamily="2" charset="-78"/>
                <a:cs typeface="B Nazanin" panose="00000400000000000000" pitchFamily="2" charset="-78"/>
              </a:rPr>
              <a:t>با فرض تورم </a:t>
            </a:r>
            <a:r>
              <a:rPr lang="en-US" b="1" dirty="0">
                <a:latin typeface="B Nazanin" panose="00000400000000000000" pitchFamily="2" charset="-78"/>
                <a:ea typeface="B Nazanin" panose="00000400000000000000" pitchFamily="2" charset="-78"/>
              </a:rPr>
              <a:t>10</a:t>
            </a:r>
            <a:r>
              <a:rPr lang="ar-SA" b="1" dirty="0">
                <a:latin typeface="B Nazanin" panose="00000400000000000000" pitchFamily="2" charset="-78"/>
                <a:ea typeface="B Nazanin" panose="00000400000000000000" pitchFamily="2" charset="-78"/>
                <a:cs typeface="B Nazanin" panose="00000400000000000000" pitchFamily="2" charset="-78"/>
              </a:rPr>
              <a:t> درصدی در یک سال اگر هزینه سبد بازار در ابتدای سال </a:t>
            </a:r>
            <a:r>
              <a:rPr lang="en-US" b="1" dirty="0">
                <a:latin typeface="B Nazanin" panose="00000400000000000000" pitchFamily="2" charset="-78"/>
                <a:ea typeface="B Nazanin" panose="00000400000000000000" pitchFamily="2" charset="-78"/>
              </a:rPr>
              <a:t>87</a:t>
            </a:r>
            <a:r>
              <a:rPr lang="ar-SA" b="1" dirty="0" smtClean="0">
                <a:latin typeface="B Nazanin" panose="00000400000000000000" pitchFamily="2" charset="-78"/>
                <a:ea typeface="B Nazanin" panose="00000400000000000000" pitchFamily="2" charset="-78"/>
                <a:cs typeface="B Nazanin" panose="00000400000000000000" pitchFamily="2" charset="-78"/>
              </a:rPr>
              <a:t>،</a:t>
            </a:r>
            <a:r>
              <a:rPr lang="fa-IR" b="1" dirty="0" smtClean="0">
                <a:latin typeface="B Nazanin" panose="00000400000000000000" pitchFamily="2" charset="-78"/>
                <a:ea typeface="B Nazanin" panose="00000400000000000000" pitchFamily="2" charset="-78"/>
                <a:cs typeface="B Nazanin" panose="00000400000000000000" pitchFamily="2" charset="-78"/>
              </a:rPr>
              <a:t>1000تومان بوده باشد،قیمت آن در ابتدای سال 88 </a:t>
            </a:r>
            <a:r>
              <a:rPr lang="fa-IR" b="1" u="sng" dirty="0" smtClean="0">
                <a:latin typeface="B Nazanin" panose="00000400000000000000" pitchFamily="2" charset="-78"/>
                <a:ea typeface="B Nazanin" panose="00000400000000000000" pitchFamily="2" charset="-78"/>
                <a:cs typeface="B Titr" panose="00000700000000000000" pitchFamily="2" charset="-78"/>
              </a:rPr>
              <a:t>چند تومان افزایش داشته است؟</a:t>
            </a:r>
            <a:endParaRPr lang="en-US" sz="1000" u="sng" dirty="0">
              <a:latin typeface="Calibri" panose="020F0502020204030204" pitchFamily="34" charset="0"/>
              <a:ea typeface="Calibri" panose="020F0502020204030204" pitchFamily="34" charset="0"/>
              <a:cs typeface="B Titr" panose="00000700000000000000" pitchFamily="2" charset="-78"/>
            </a:endParaRPr>
          </a:p>
        </p:txBody>
      </p:sp>
      <p:sp>
        <p:nvSpPr>
          <p:cNvPr id="12" name="Rectangle 11"/>
          <p:cNvSpPr/>
          <p:nvPr/>
        </p:nvSpPr>
        <p:spPr>
          <a:xfrm>
            <a:off x="875615" y="4410262"/>
            <a:ext cx="6096000" cy="646331"/>
          </a:xfrm>
          <a:prstGeom prst="rect">
            <a:avLst/>
          </a:prstGeom>
        </p:spPr>
        <p:txBody>
          <a:bodyPr>
            <a:spAutoFit/>
          </a:bodyPr>
          <a:lstStyle/>
          <a:p>
            <a:pPr rtl="1"/>
            <a:r>
              <a:rPr lang="en-US" b="1" dirty="0" smtClean="0">
                <a:solidFill>
                  <a:srgbClr val="000000"/>
                </a:solidFill>
                <a:latin typeface="B Nazanin" panose="00000400000000000000" pitchFamily="2" charset="-78"/>
                <a:cs typeface="B Nazanin" panose="00000400000000000000" pitchFamily="2" charset="-78"/>
              </a:rPr>
              <a:t>10×1000=100×</a:t>
            </a:r>
            <a:r>
              <a:rPr lang="en-US" b="1" dirty="0" smtClean="0">
                <a:solidFill>
                  <a:srgbClr val="000000"/>
                </a:solidFill>
                <a:latin typeface="Calibri" panose="020F0502020204030204" pitchFamily="34" charset="0"/>
              </a:rPr>
              <a:t>P-</a:t>
            </a:r>
            <a:r>
              <a:rPr lang="en-US" b="1" dirty="0" smtClean="0">
                <a:solidFill>
                  <a:srgbClr val="000000"/>
                </a:solidFill>
                <a:latin typeface="B Nazanin" panose="00000400000000000000" pitchFamily="2" charset="-78"/>
                <a:cs typeface="B Nazanin" panose="00000400000000000000" pitchFamily="2" charset="-78"/>
              </a:rPr>
              <a:t> (100×1000)</a:t>
            </a:r>
            <a:r>
              <a:rPr lang="en-US" dirty="0" smtClean="0"/>
              <a:t> </a:t>
            </a:r>
            <a:r>
              <a:rPr lang="en-US" dirty="0"/>
              <a:t/>
            </a:r>
            <a:br>
              <a:rPr lang="en-US" dirty="0"/>
            </a:br>
            <a:endParaRPr lang="en-US" dirty="0"/>
          </a:p>
        </p:txBody>
      </p:sp>
      <p:sp>
        <p:nvSpPr>
          <p:cNvPr id="13" name="Rectangle 12"/>
          <p:cNvSpPr/>
          <p:nvPr/>
        </p:nvSpPr>
        <p:spPr>
          <a:xfrm>
            <a:off x="875615" y="4733428"/>
            <a:ext cx="2308263" cy="646331"/>
          </a:xfrm>
          <a:prstGeom prst="rect">
            <a:avLst/>
          </a:prstGeom>
        </p:spPr>
        <p:txBody>
          <a:bodyPr wrap="square">
            <a:spAutoFit/>
          </a:bodyPr>
          <a:lstStyle/>
          <a:p>
            <a:r>
              <a:rPr lang="en-US" b="1" dirty="0">
                <a:solidFill>
                  <a:srgbClr val="000000"/>
                </a:solidFill>
                <a:latin typeface="B Nazanin" panose="00000400000000000000" pitchFamily="2" charset="-78"/>
                <a:cs typeface="B Nazanin" panose="00000400000000000000" pitchFamily="2" charset="-78"/>
              </a:rPr>
              <a:t>10/000+100/000=100×</a:t>
            </a:r>
            <a:r>
              <a:rPr lang="en-US" b="1" dirty="0">
                <a:solidFill>
                  <a:srgbClr val="000000"/>
                </a:solidFill>
                <a:latin typeface="Calibri" panose="020F0502020204030204" pitchFamily="34" charset="0"/>
              </a:rPr>
              <a:t>P</a:t>
            </a:r>
            <a:r>
              <a:rPr lang="en-US" dirty="0"/>
              <a:t> </a:t>
            </a:r>
            <a:br>
              <a:rPr lang="en-US" dirty="0"/>
            </a:br>
            <a:endParaRPr lang="en-US" dirty="0"/>
          </a:p>
        </p:txBody>
      </p:sp>
      <p:sp>
        <p:nvSpPr>
          <p:cNvPr id="15" name="TextBox 14"/>
          <p:cNvSpPr txBox="1"/>
          <p:nvPr/>
        </p:nvSpPr>
        <p:spPr>
          <a:xfrm>
            <a:off x="4899688" y="5106452"/>
            <a:ext cx="801823" cy="369332"/>
          </a:xfrm>
          <a:prstGeom prst="rect">
            <a:avLst/>
          </a:prstGeom>
          <a:noFill/>
        </p:spPr>
        <p:txBody>
          <a:bodyPr wrap="none" rtlCol="0">
            <a:spAutoFit/>
          </a:bodyPr>
          <a:lstStyle/>
          <a:p>
            <a:r>
              <a:rPr lang="fa-IR" dirty="0" smtClean="0"/>
              <a:t>1100=</a:t>
            </a:r>
            <a:endParaRPr lang="en-US" dirty="0"/>
          </a:p>
        </p:txBody>
      </p:sp>
      <p:sp>
        <p:nvSpPr>
          <p:cNvPr id="16" name="TextBox 15"/>
          <p:cNvSpPr txBox="1"/>
          <p:nvPr/>
        </p:nvSpPr>
        <p:spPr>
          <a:xfrm>
            <a:off x="4090669" y="4969302"/>
            <a:ext cx="1046888" cy="369332"/>
          </a:xfrm>
          <a:prstGeom prst="rect">
            <a:avLst/>
          </a:prstGeom>
          <a:noFill/>
        </p:spPr>
        <p:txBody>
          <a:bodyPr wrap="square" rtlCol="0">
            <a:spAutoFit/>
          </a:bodyPr>
          <a:lstStyle/>
          <a:p>
            <a:r>
              <a:rPr lang="fa-IR" dirty="0" smtClean="0"/>
              <a:t>110/000</a:t>
            </a:r>
            <a:endParaRPr lang="en-US" dirty="0"/>
          </a:p>
        </p:txBody>
      </p:sp>
      <p:cxnSp>
        <p:nvCxnSpPr>
          <p:cNvPr id="18" name="Straight Connector 17"/>
          <p:cNvCxnSpPr/>
          <p:nvPr/>
        </p:nvCxnSpPr>
        <p:spPr>
          <a:xfrm>
            <a:off x="4135333" y="5266356"/>
            <a:ext cx="719691" cy="14522"/>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35333" y="5332505"/>
            <a:ext cx="566057" cy="369332"/>
          </a:xfrm>
          <a:prstGeom prst="rect">
            <a:avLst/>
          </a:prstGeom>
          <a:noFill/>
        </p:spPr>
        <p:txBody>
          <a:bodyPr wrap="square" rtlCol="0">
            <a:spAutoFit/>
          </a:bodyPr>
          <a:lstStyle/>
          <a:p>
            <a:r>
              <a:rPr lang="fa-IR" dirty="0" smtClean="0"/>
              <a:t>100</a:t>
            </a:r>
            <a:endParaRPr lang="en-US" dirty="0"/>
          </a:p>
        </p:txBody>
      </p:sp>
      <p:sp>
        <p:nvSpPr>
          <p:cNvPr id="22" name="TextBox 21"/>
          <p:cNvSpPr txBox="1"/>
          <p:nvPr/>
        </p:nvSpPr>
        <p:spPr>
          <a:xfrm>
            <a:off x="3739735" y="5046297"/>
            <a:ext cx="431528" cy="369332"/>
          </a:xfrm>
          <a:prstGeom prst="rect">
            <a:avLst/>
          </a:prstGeom>
          <a:noFill/>
        </p:spPr>
        <p:txBody>
          <a:bodyPr wrap="none" rtlCol="0">
            <a:spAutoFit/>
          </a:bodyPr>
          <a:lstStyle/>
          <a:p>
            <a:pPr algn="l" rtl="1"/>
            <a:r>
              <a:rPr lang="fa-IR" dirty="0" smtClean="0"/>
              <a:t>=</a:t>
            </a:r>
            <a:r>
              <a:rPr lang="en-US" dirty="0" smtClean="0"/>
              <a:t>p</a:t>
            </a:r>
            <a:endParaRPr lang="en-US" dirty="0"/>
          </a:p>
        </p:txBody>
      </p:sp>
      <p:sp>
        <p:nvSpPr>
          <p:cNvPr id="23" name="TextBox 22"/>
          <p:cNvSpPr txBox="1"/>
          <p:nvPr/>
        </p:nvSpPr>
        <p:spPr>
          <a:xfrm>
            <a:off x="278743" y="5051913"/>
            <a:ext cx="2569557" cy="369332"/>
          </a:xfrm>
          <a:prstGeom prst="rect">
            <a:avLst/>
          </a:prstGeom>
          <a:noFill/>
        </p:spPr>
        <p:txBody>
          <a:bodyPr wrap="square" rtlCol="0">
            <a:spAutoFit/>
          </a:bodyPr>
          <a:lstStyle/>
          <a:p>
            <a:pPr algn="r" rtl="1"/>
            <a:r>
              <a:rPr lang="en-US" dirty="0" smtClean="0"/>
              <a:t>P</a:t>
            </a:r>
            <a:r>
              <a:rPr lang="fa-IR" dirty="0" smtClean="0"/>
              <a:t>  ×100  =110/000</a:t>
            </a:r>
            <a:endParaRPr lang="en-US" dirty="0"/>
          </a:p>
        </p:txBody>
      </p:sp>
      <p:sp>
        <p:nvSpPr>
          <p:cNvPr id="24" name="Right Arrow 23"/>
          <p:cNvSpPr/>
          <p:nvPr/>
        </p:nvSpPr>
        <p:spPr>
          <a:xfrm>
            <a:off x="3063683" y="5214730"/>
            <a:ext cx="649729" cy="117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003946" y="5615632"/>
            <a:ext cx="1731564" cy="369332"/>
          </a:xfrm>
          <a:prstGeom prst="rect">
            <a:avLst/>
          </a:prstGeom>
          <a:noFill/>
        </p:spPr>
        <p:txBody>
          <a:bodyPr wrap="none" rtlCol="0">
            <a:spAutoFit/>
          </a:bodyPr>
          <a:lstStyle/>
          <a:p>
            <a:r>
              <a:rPr lang="fa-IR" dirty="0" smtClean="0"/>
              <a:t>100=1000-1100</a:t>
            </a:r>
            <a:endParaRPr lang="en-US" dirty="0"/>
          </a:p>
        </p:txBody>
      </p:sp>
      <p:sp>
        <p:nvSpPr>
          <p:cNvPr id="27" name="TextBox 26"/>
          <p:cNvSpPr txBox="1"/>
          <p:nvPr/>
        </p:nvSpPr>
        <p:spPr>
          <a:xfrm>
            <a:off x="3187910" y="5742148"/>
            <a:ext cx="1188146" cy="369332"/>
          </a:xfrm>
          <a:prstGeom prst="rect">
            <a:avLst/>
          </a:prstGeom>
          <a:noFill/>
        </p:spPr>
        <p:txBody>
          <a:bodyPr wrap="none" rtlCol="0">
            <a:spAutoFit/>
          </a:bodyPr>
          <a:lstStyle/>
          <a:p>
            <a:r>
              <a:rPr lang="fa-IR" dirty="0" smtClean="0"/>
              <a:t>میزان افزایش</a:t>
            </a:r>
            <a:endParaRPr lang="en-US" dirty="0"/>
          </a:p>
        </p:txBody>
      </p:sp>
      <mc:AlternateContent xmlns:mc="http://schemas.openxmlformats.org/markup-compatibility/2006" xmlns:a14="http://schemas.microsoft.com/office/drawing/2010/main">
        <mc:Choice Requires="a14">
          <p:sp>
            <p:nvSpPr>
              <p:cNvPr id="25" name="Rectangle 24"/>
              <p:cNvSpPr/>
              <p:nvPr/>
            </p:nvSpPr>
            <p:spPr>
              <a:xfrm>
                <a:off x="2003984" y="3704774"/>
                <a:ext cx="1289722" cy="594586"/>
              </a:xfrm>
              <a:prstGeom prst="rect">
                <a:avLst/>
              </a:prstGeom>
              <a:solidFill>
                <a:schemeClr val="accent1">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rtl="1">
                  <a:lnSpc>
                    <a:spcPct val="115000"/>
                  </a:lnSpc>
                  <a:spcAft>
                    <a:spcPts val="1000"/>
                  </a:spcAft>
                </a:pPr>
                <a:r>
                  <a:rPr lang="en-US" sz="1600" b="1" dirty="0" smtClean="0">
                    <a:latin typeface="Calibri" panose="020F0502020204030204" pitchFamily="34" charset="0"/>
                    <a:ea typeface="Calibri" panose="020F0502020204030204" pitchFamily="34" charset="0"/>
                    <a:cs typeface="B Nazanin" panose="00000400000000000000" pitchFamily="2" charset="-78"/>
                  </a:rPr>
                  <a:t>=    </a:t>
                </a:r>
                <a14:m>
                  <m:oMath xmlns:m="http://schemas.openxmlformats.org/officeDocument/2006/math">
                    <m:f>
                      <m:fPr>
                        <m:ctrlPr>
                          <a:rPr lang="en-US" sz="2000" b="1" i="1" smtClean="0">
                            <a:effectLst/>
                            <a:latin typeface="Cambria Math" panose="02040503050406030204" pitchFamily="18" charset="0"/>
                            <a:ea typeface="Calibri" panose="020F0502020204030204" pitchFamily="34" charset="0"/>
                            <a:cs typeface="B Titr"/>
                          </a:rPr>
                        </m:ctrlPr>
                      </m:fPr>
                      <m:num>
                        <m:r>
                          <a:rPr lang="en-US" sz="2000" b="1" i="1" smtClean="0">
                            <a:effectLst/>
                            <a:latin typeface="Cambria Math" panose="02040503050406030204" pitchFamily="18" charset="0"/>
                            <a:ea typeface="Calibri" panose="020F0502020204030204" pitchFamily="34" charset="0"/>
                            <a:cs typeface="B Titr"/>
                          </a:rPr>
                          <m:t>      −</m:t>
                        </m:r>
                        <m:r>
                          <a:rPr lang="en-US" sz="2000" b="0" i="1" smtClean="0">
                            <a:effectLst/>
                            <a:latin typeface="Cambria Math" panose="02040503050406030204" pitchFamily="18" charset="0"/>
                            <a:ea typeface="Calibri" panose="020F0502020204030204" pitchFamily="34" charset="0"/>
                            <a:cs typeface="B Titr"/>
                          </a:rPr>
                          <m:t>1000</m:t>
                        </m:r>
                      </m:num>
                      <m:den>
                        <m:r>
                          <m:rPr>
                            <m:nor/>
                          </m:rPr>
                          <a:rPr lang="fa-IR" sz="2000" b="1" i="0" smtClean="0">
                            <a:effectLst/>
                            <a:latin typeface="Cambria Math" panose="02040503050406030204" pitchFamily="18" charset="0"/>
                            <a:ea typeface="Calibri" panose="020F0502020204030204" pitchFamily="34" charset="0"/>
                            <a:cs typeface="B Nazanin" panose="00000400000000000000" pitchFamily="2" charset="-78"/>
                          </a:rPr>
                          <m:t> </m:t>
                        </m:r>
                        <m:r>
                          <a:rPr lang="en-US" sz="2000" b="1" i="1" smtClean="0">
                            <a:effectLst/>
                            <a:latin typeface="Cambria Math" panose="02040503050406030204" pitchFamily="18" charset="0"/>
                            <a:ea typeface="Calibri" panose="020F0502020204030204" pitchFamily="34" charset="0"/>
                            <a:cs typeface="B Nazanin" panose="00000400000000000000" pitchFamily="2" charset="-78"/>
                          </a:rPr>
                          <m:t>𝟏𝟎𝟎𝟎</m:t>
                        </m:r>
                      </m:den>
                    </m:f>
                  </m:oMath>
                </a14:m>
                <a:endParaRPr lang="en-US" sz="2000" b="1" dirty="0">
                  <a:effectLst/>
                  <a:latin typeface="Calibri" panose="020F0502020204030204" pitchFamily="34" charset="0"/>
                  <a:ea typeface="Calibri" panose="020F0502020204030204" pitchFamily="34" charset="0"/>
                  <a:cs typeface="B Titr" panose="00000700000000000000" pitchFamily="2" charset="-78"/>
                </a:endParaRPr>
              </a:p>
            </p:txBody>
          </p:sp>
        </mc:Choice>
        <mc:Fallback xmlns="">
          <p:sp>
            <p:nvSpPr>
              <p:cNvPr id="25" name="Rectangle 24"/>
              <p:cNvSpPr>
                <a:spLocks noRot="1" noChangeAspect="1" noMove="1" noResize="1" noEditPoints="1" noAdjustHandles="1" noChangeArrowheads="1" noChangeShapeType="1" noTextEdit="1"/>
              </p:cNvSpPr>
              <p:nvPr/>
            </p:nvSpPr>
            <p:spPr>
              <a:xfrm>
                <a:off x="2003984" y="3704774"/>
                <a:ext cx="1289722" cy="594586"/>
              </a:xfrm>
              <a:prstGeom prst="rect">
                <a:avLst/>
              </a:prstGeom>
              <a:blipFill>
                <a:blip r:embed="rId4"/>
                <a:stretch>
                  <a:fillRect l="-2370" b="-2062"/>
                </a:stretch>
              </a:blipFill>
              <a:ln>
                <a:noFill/>
              </a:ln>
            </p:spPr>
            <p:txBody>
              <a:bodyPr/>
              <a:lstStyle/>
              <a:p>
                <a:r>
                  <a:rPr lang="en-US">
                    <a:noFill/>
                  </a:rPr>
                  <a:t> </a:t>
                </a:r>
              </a:p>
            </p:txBody>
          </p:sp>
        </mc:Fallback>
      </mc:AlternateContent>
      <p:sp>
        <p:nvSpPr>
          <p:cNvPr id="6" name="TextBox 5"/>
          <p:cNvSpPr txBox="1"/>
          <p:nvPr/>
        </p:nvSpPr>
        <p:spPr>
          <a:xfrm>
            <a:off x="2288878" y="3686040"/>
            <a:ext cx="446632" cy="369332"/>
          </a:xfrm>
          <a:prstGeom prst="rect">
            <a:avLst/>
          </a:prstGeom>
          <a:noFill/>
        </p:spPr>
        <p:txBody>
          <a:bodyPr wrap="square" rtlCol="0">
            <a:spAutoFit/>
          </a:bodyPr>
          <a:lstStyle/>
          <a:p>
            <a:r>
              <a:rPr lang="en-US" dirty="0" smtClean="0"/>
              <a:t>P</a:t>
            </a:r>
            <a:endParaRPr lang="en-US" dirty="0"/>
          </a:p>
        </p:txBody>
      </p:sp>
      <p:sp>
        <p:nvSpPr>
          <p:cNvPr id="10" name="TextBox 9"/>
          <p:cNvSpPr txBox="1"/>
          <p:nvPr/>
        </p:nvSpPr>
        <p:spPr>
          <a:xfrm>
            <a:off x="1587528" y="3460061"/>
            <a:ext cx="558903" cy="646331"/>
          </a:xfrm>
          <a:prstGeom prst="rect">
            <a:avLst/>
          </a:prstGeom>
          <a:noFill/>
        </p:spPr>
        <p:txBody>
          <a:bodyPr wrap="square" rtlCol="0">
            <a:spAutoFit/>
          </a:bodyPr>
          <a:lstStyle/>
          <a:p>
            <a:r>
              <a:rPr lang="en-US" u="sng" dirty="0" smtClean="0"/>
              <a:t>   10</a:t>
            </a:r>
            <a:endParaRPr lang="en-US" u="sng" dirty="0"/>
          </a:p>
        </p:txBody>
      </p:sp>
      <p:sp>
        <p:nvSpPr>
          <p:cNvPr id="11" name="TextBox 10"/>
          <p:cNvSpPr txBox="1"/>
          <p:nvPr/>
        </p:nvSpPr>
        <p:spPr>
          <a:xfrm>
            <a:off x="1539917" y="3960454"/>
            <a:ext cx="511679" cy="369332"/>
          </a:xfrm>
          <a:prstGeom prst="rect">
            <a:avLst/>
          </a:prstGeom>
          <a:noFill/>
        </p:spPr>
        <p:txBody>
          <a:bodyPr wrap="none" rtlCol="0">
            <a:spAutoFit/>
          </a:bodyPr>
          <a:lstStyle/>
          <a:p>
            <a:r>
              <a:rPr lang="en-US" dirty="0" smtClean="0"/>
              <a:t>100</a:t>
            </a:r>
            <a:endParaRPr lang="en-US" dirty="0"/>
          </a:p>
        </p:txBody>
      </p:sp>
    </p:spTree>
    <p:extLst>
      <p:ext uri="{BB962C8B-B14F-4D97-AF65-F5344CB8AC3E}">
        <p14:creationId xmlns:p14="http://schemas.microsoft.com/office/powerpoint/2010/main" val="753562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2858" y="1806262"/>
            <a:ext cx="9307286" cy="2665926"/>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r"/>
            <a:r>
              <a:rPr lang="fa-IR" sz="2000" b="1" dirty="0" smtClean="0">
                <a:solidFill>
                  <a:srgbClr val="C00000"/>
                </a:solidFill>
                <a:cs typeface="B Nazanin" panose="00000400000000000000" pitchFamily="2" charset="-78"/>
              </a:rPr>
              <a:t>پیامد های تورم:</a:t>
            </a:r>
          </a:p>
          <a:p>
            <a:pPr algn="r"/>
            <a:endParaRPr lang="fa-IR" sz="2000" b="1" dirty="0" smtClean="0">
              <a:solidFill>
                <a:srgbClr val="C00000"/>
              </a:solidFill>
              <a:cs typeface="B Nazanin" panose="00000400000000000000" pitchFamily="2" charset="-78"/>
            </a:endParaRPr>
          </a:p>
          <a:p>
            <a:pPr algn="r"/>
            <a:r>
              <a:rPr lang="ar-SA" sz="2000" b="1" dirty="0">
                <a:ea typeface="Calibri" panose="020F0502020204030204" pitchFamily="34" charset="0"/>
                <a:cs typeface="B Nazanin" panose="00000400000000000000" pitchFamily="2" charset="-78"/>
              </a:rPr>
              <a:t>تورم از نظر علم اقتصاد، افزایش سطح عمومی  قیمتهاست. وقتی این افزایش در سطح قیمت ها،  </a:t>
            </a:r>
            <a:r>
              <a:rPr lang="ar-SA" sz="2000" b="1" dirty="0" smtClean="0">
                <a:ea typeface="Calibri" panose="020F0502020204030204" pitchFamily="34" charset="0"/>
                <a:cs typeface="B Nazanin" panose="00000400000000000000" pitchFamily="2" charset="-78"/>
              </a:rPr>
              <a:t>بی</a:t>
            </a:r>
            <a:r>
              <a:rPr lang="fa-IR" sz="2000" b="1" dirty="0" smtClean="0">
                <a:ea typeface="Calibri" panose="020F0502020204030204" pitchFamily="34" charset="0"/>
                <a:cs typeface="B Nazanin" panose="00000400000000000000" pitchFamily="2" charset="-78"/>
              </a:rPr>
              <a:t> </a:t>
            </a:r>
            <a:r>
              <a:rPr lang="ar-SA" sz="2000" b="1" dirty="0" smtClean="0">
                <a:ea typeface="Calibri" panose="020F0502020204030204" pitchFamily="34" charset="0"/>
                <a:cs typeface="B Nazanin" panose="00000400000000000000" pitchFamily="2" charset="-78"/>
              </a:rPr>
              <a:t>رویه</a:t>
            </a:r>
            <a:r>
              <a:rPr lang="ar-SA" sz="2000" b="1" dirty="0">
                <a:ea typeface="Calibri" panose="020F0502020204030204" pitchFamily="34" charset="0"/>
                <a:cs typeface="B Nazanin" panose="00000400000000000000" pitchFamily="2" charset="-78"/>
              </a:rPr>
              <a:t>، پرنوسان و مداوم باشد، با تورم </a:t>
            </a:r>
            <a:r>
              <a:rPr lang="ar-SA" sz="2000" b="1" dirty="0">
                <a:solidFill>
                  <a:srgbClr val="C00000"/>
                </a:solidFill>
                <a:ea typeface="Calibri" panose="020F0502020204030204" pitchFamily="34" charset="0"/>
                <a:cs typeface="B Nazanin" panose="00000400000000000000" pitchFamily="2" charset="-78"/>
              </a:rPr>
              <a:t>زیان بار </a:t>
            </a:r>
            <a:r>
              <a:rPr lang="ar-SA" sz="2000" b="1" dirty="0">
                <a:ea typeface="Calibri" panose="020F0502020204030204" pitchFamily="34" charset="0"/>
                <a:cs typeface="B Nazanin" panose="00000400000000000000" pitchFamily="2" charset="-78"/>
              </a:rPr>
              <a:t>روبرو هستیم. </a:t>
            </a:r>
            <a:endParaRPr lang="en-US" sz="2000" b="1" dirty="0">
              <a:cs typeface="B Nazanin" panose="00000400000000000000" pitchFamily="2" charset="-78"/>
            </a:endParaRPr>
          </a:p>
          <a:p>
            <a:pPr algn="r"/>
            <a:endParaRPr lang="fa-IR" sz="2000" b="1" dirty="0" smtClean="0">
              <a:solidFill>
                <a:srgbClr val="C00000"/>
              </a:solidFill>
              <a:cs typeface="B Nazanin" panose="00000400000000000000" pitchFamily="2" charset="-78"/>
            </a:endParaRPr>
          </a:p>
          <a:p>
            <a:pPr algn="r"/>
            <a:r>
              <a:rPr lang="fa-IR" sz="2000" b="1" dirty="0" smtClean="0">
                <a:cs typeface="B Nazanin" panose="00000400000000000000" pitchFamily="2" charset="-78"/>
              </a:rPr>
              <a:t>تورم بر رفاه مردم و امنیت اقتصادی آنها تاثیر منفی دارد وموجب می شود فضای کسب و کار بی ثبات شود. </a:t>
            </a:r>
            <a:endParaRPr lang="fa-IR" sz="2000" b="1" dirty="0">
              <a:cs typeface="B Nazanin" panose="00000400000000000000" pitchFamily="2" charset="-78"/>
            </a:endParaRPr>
          </a:p>
          <a:p>
            <a:pPr algn="r"/>
            <a:r>
              <a:rPr lang="fa-IR" sz="2000" b="1" dirty="0" smtClean="0">
                <a:solidFill>
                  <a:srgbClr val="C00000"/>
                </a:solidFill>
                <a:cs typeface="B Nazanin" panose="00000400000000000000" pitchFamily="2" charset="-78"/>
              </a:rPr>
              <a:t>تولید کنندگان:   </a:t>
            </a:r>
          </a:p>
          <a:p>
            <a:pPr algn="r"/>
            <a:r>
              <a:rPr lang="fa-IR" sz="2000" b="1" dirty="0" smtClean="0">
                <a:cs typeface="B Nazanin" panose="00000400000000000000" pitchFamily="2" charset="-78"/>
              </a:rPr>
              <a:t>1-نمی تواند پیش بینی درستی از آینده قیمت ها در بازار داشته باشد.</a:t>
            </a:r>
          </a:p>
          <a:p>
            <a:pPr algn="r"/>
            <a:r>
              <a:rPr lang="fa-IR" sz="2000" b="1" dirty="0" smtClean="0">
                <a:cs typeface="B Nazanin" panose="00000400000000000000" pitchFamily="2" charset="-78"/>
              </a:rPr>
              <a:t>2- تولید و خرید و فروش کالا ها با مشکلات زیادی روبرو می شود.</a:t>
            </a:r>
          </a:p>
          <a:p>
            <a:pPr algn="r"/>
            <a:endParaRPr lang="fa-IR" sz="2000" b="1" dirty="0" smtClean="0">
              <a:cs typeface="B Nazanin" panose="00000400000000000000" pitchFamily="2" charset="-78"/>
            </a:endParaRPr>
          </a:p>
          <a:p>
            <a:pPr algn="r"/>
            <a:r>
              <a:rPr lang="fa-IR" sz="2000" b="1" dirty="0" smtClean="0">
                <a:solidFill>
                  <a:srgbClr val="C00000"/>
                </a:solidFill>
                <a:cs typeface="B Nazanin" panose="00000400000000000000" pitchFamily="2" charset="-78"/>
              </a:rPr>
              <a:t>مصرف کنندگان:</a:t>
            </a:r>
          </a:p>
          <a:p>
            <a:pPr algn="r"/>
            <a:endParaRPr lang="fa-IR" sz="2000" b="1" dirty="0" smtClean="0">
              <a:solidFill>
                <a:srgbClr val="C00000"/>
              </a:solidFill>
              <a:cs typeface="B Nazanin" panose="00000400000000000000" pitchFamily="2" charset="-78"/>
            </a:endParaRPr>
          </a:p>
          <a:p>
            <a:pPr algn="r"/>
            <a:r>
              <a:rPr lang="fa-IR" sz="2000" b="1" dirty="0" smtClean="0">
                <a:cs typeface="B Nazanin" panose="00000400000000000000" pitchFamily="2" charset="-78"/>
              </a:rPr>
              <a:t>1-با کاهش قدرت خرید پولشان مواجه می شود.</a:t>
            </a:r>
          </a:p>
          <a:p>
            <a:pPr algn="r"/>
            <a:r>
              <a:rPr lang="fa-IR" sz="2000" b="1" dirty="0" smtClean="0">
                <a:cs typeface="B Nazanin" panose="00000400000000000000" pitchFamily="2" charset="-78"/>
              </a:rPr>
              <a:t>2- بر روی رفاه انها تاثیر منفی دارد.</a:t>
            </a:r>
          </a:p>
          <a:p>
            <a:pPr algn="r"/>
            <a:r>
              <a:rPr lang="fa-IR" sz="2000" b="1" dirty="0" smtClean="0">
                <a:cs typeface="B Nazanin" panose="00000400000000000000" pitchFamily="2" charset="-78"/>
              </a:rPr>
              <a:t> </a:t>
            </a:r>
          </a:p>
        </p:txBody>
      </p:sp>
      <p:sp>
        <p:nvSpPr>
          <p:cNvPr id="2" name="Rectangle 1"/>
          <p:cNvSpPr/>
          <p:nvPr/>
        </p:nvSpPr>
        <p:spPr>
          <a:xfrm>
            <a:off x="1088572" y="3470627"/>
            <a:ext cx="7717971" cy="312650"/>
          </a:xfrm>
          <a:prstGeom prst="rect">
            <a:avLst/>
          </a:prstGeom>
        </p:spPr>
        <p:txBody>
          <a:bodyPr wrap="square">
            <a:spAutoFit/>
          </a:bodyPr>
          <a:lstStyle/>
          <a:p>
            <a:pPr algn="r" rtl="1">
              <a:lnSpc>
                <a:spcPct val="107000"/>
              </a:lnSpc>
              <a:spcAft>
                <a:spcPts val="155"/>
              </a:spcAft>
            </a:pPr>
            <a:r>
              <a:rPr lang="en-US" sz="1400" b="1" dirty="0">
                <a:latin typeface="Calibri" panose="020F0502020204030204" pitchFamily="34" charset="0"/>
                <a:ea typeface="Calibri" panose="020F0502020204030204" pitchFamily="34" charset="0"/>
                <a:cs typeface="B Nazanin" panose="00000400000000000000" pitchFamily="2" charset="-78"/>
              </a:rPr>
              <a:t> </a:t>
            </a:r>
          </a:p>
        </p:txBody>
      </p:sp>
    </p:spTree>
    <p:extLst>
      <p:ext uri="{BB962C8B-B14F-4D97-AF65-F5344CB8AC3E}">
        <p14:creationId xmlns:p14="http://schemas.microsoft.com/office/powerpoint/2010/main" val="3086580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nvPr>
        </p:nvGraphicFramePr>
        <p:xfrm>
          <a:off x="896304" y="1284514"/>
          <a:ext cx="10690950" cy="3976763"/>
        </p:xfrm>
        <a:graphic>
          <a:graphicData uri="http://schemas.openxmlformats.org/drawingml/2006/table">
            <a:tbl>
              <a:tblPr rtl="1" firstRow="1" firstCol="1" bandRow="1">
                <a:tableStyleId>{00A15C55-8517-42AA-B614-E9B94910E393}</a:tableStyleId>
              </a:tblPr>
              <a:tblGrid>
                <a:gridCol w="5610997">
                  <a:extLst>
                    <a:ext uri="{9D8B030D-6E8A-4147-A177-3AD203B41FA5}">
                      <a16:colId xmlns:a16="http://schemas.microsoft.com/office/drawing/2014/main" val="1010343085"/>
                    </a:ext>
                  </a:extLst>
                </a:gridCol>
                <a:gridCol w="5079953">
                  <a:extLst>
                    <a:ext uri="{9D8B030D-6E8A-4147-A177-3AD203B41FA5}">
                      <a16:colId xmlns:a16="http://schemas.microsoft.com/office/drawing/2014/main" val="4006398356"/>
                    </a:ext>
                  </a:extLst>
                </a:gridCol>
              </a:tblGrid>
              <a:tr h="383658">
                <a:tc>
                  <a:txBody>
                    <a:bodyPr/>
                    <a:lstStyle/>
                    <a:p>
                      <a:pPr marL="0" marR="0" algn="ctr" rtl="1">
                        <a:lnSpc>
                          <a:spcPct val="115000"/>
                        </a:lnSpc>
                        <a:spcBef>
                          <a:spcPts val="0"/>
                        </a:spcBef>
                        <a:spcAft>
                          <a:spcPts val="0"/>
                        </a:spcAft>
                        <a:tabLst>
                          <a:tab pos="2469515" algn="l"/>
                        </a:tabLst>
                      </a:pPr>
                      <a:r>
                        <a:rPr lang="fa-IR" sz="2000" b="1" dirty="0">
                          <a:solidFill>
                            <a:schemeClr val="tx1"/>
                          </a:solidFill>
                          <a:effectLst/>
                          <a:cs typeface="B Nazanin" panose="00000400000000000000" pitchFamily="2" charset="-78"/>
                        </a:rPr>
                        <a:t>علت ایجاد تورم</a:t>
                      </a:r>
                      <a:endParaRPr lang="en-US" sz="11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chemeClr val="accent6"/>
                    </a:solidFill>
                  </a:tcPr>
                </a:tc>
                <a:tc>
                  <a:txBody>
                    <a:bodyPr/>
                    <a:lstStyle/>
                    <a:p>
                      <a:pPr marL="0" marR="0" algn="ctr" rtl="1">
                        <a:lnSpc>
                          <a:spcPct val="115000"/>
                        </a:lnSpc>
                        <a:spcBef>
                          <a:spcPts val="0"/>
                        </a:spcBef>
                        <a:spcAft>
                          <a:spcPts val="0"/>
                        </a:spcAft>
                        <a:tabLst>
                          <a:tab pos="2469515" algn="l"/>
                        </a:tabLst>
                      </a:pPr>
                      <a:r>
                        <a:rPr lang="fa-IR" sz="2000" b="1" dirty="0">
                          <a:solidFill>
                            <a:schemeClr val="tx1"/>
                          </a:solidFill>
                          <a:effectLst/>
                          <a:cs typeface="B Nazanin" panose="00000400000000000000" pitchFamily="2" charset="-78"/>
                        </a:rPr>
                        <a:t>راهکار دولت</a:t>
                      </a:r>
                      <a:endParaRPr lang="en-US" sz="11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chemeClr val="accent6"/>
                    </a:solidFill>
                  </a:tcPr>
                </a:tc>
                <a:extLst>
                  <a:ext uri="{0D108BD9-81ED-4DB2-BD59-A6C34878D82A}">
                    <a16:rowId xmlns:a16="http://schemas.microsoft.com/office/drawing/2014/main" val="2548826585"/>
                  </a:ext>
                </a:extLst>
              </a:tr>
              <a:tr h="1700297">
                <a:tc>
                  <a:txBody>
                    <a:bodyPr/>
                    <a:lstStyle/>
                    <a:p>
                      <a:pPr marL="0" marR="0" algn="ctr" rtl="1">
                        <a:lnSpc>
                          <a:spcPct val="115000"/>
                        </a:lnSpc>
                        <a:spcBef>
                          <a:spcPts val="0"/>
                        </a:spcBef>
                        <a:spcAft>
                          <a:spcPts val="0"/>
                        </a:spcAft>
                        <a:tabLst>
                          <a:tab pos="2469515" algn="l"/>
                        </a:tabLst>
                      </a:pPr>
                      <a:r>
                        <a:rPr lang="fa-IR" sz="1800" b="1" dirty="0" smtClean="0">
                          <a:solidFill>
                            <a:schemeClr val="tx1"/>
                          </a:solidFill>
                          <a:effectLst/>
                          <a:cs typeface="B Nazanin" panose="00000400000000000000" pitchFamily="2" charset="-78"/>
                        </a:rPr>
                        <a:t>نابرابری عرضه و تقاضای کل در اقتصاد</a:t>
                      </a:r>
                    </a:p>
                    <a:p>
                      <a:pPr marL="0" marR="0" algn="ctr" rtl="1">
                        <a:lnSpc>
                          <a:spcPct val="115000"/>
                        </a:lnSpc>
                        <a:spcBef>
                          <a:spcPts val="0"/>
                        </a:spcBef>
                        <a:spcAft>
                          <a:spcPts val="0"/>
                        </a:spcAft>
                        <a:tabLst>
                          <a:tab pos="2469515" algn="l"/>
                        </a:tabLst>
                      </a:pPr>
                      <a:r>
                        <a:rPr lang="fa-IR" sz="1800" b="1"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شرایط مازاد تقاضابرخی</a:t>
                      </a:r>
                      <a:r>
                        <a:rPr lang="fa-IR" sz="18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تقاضا کنندگان حاضرندبرای خریدکالای محدود پول بیشتری بپردازندوبنابراین سطح عمومی قیمتها تاثیر می گذاردونرخ تورم کل کشور را افزایش میدهد</a:t>
                      </a:r>
                      <a:endParaRPr lang="en-US" sz="18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5"/>
                    </a:solidFill>
                  </a:tcPr>
                </a:tc>
                <a:tc>
                  <a:txBody>
                    <a:bodyPr/>
                    <a:lstStyle/>
                    <a:p>
                      <a:pPr marL="0" marR="0" algn="ctr" rtl="1">
                        <a:lnSpc>
                          <a:spcPct val="115000"/>
                        </a:lnSpc>
                        <a:spcBef>
                          <a:spcPts val="0"/>
                        </a:spcBef>
                        <a:spcAft>
                          <a:spcPts val="0"/>
                        </a:spcAft>
                        <a:tabLst>
                          <a:tab pos="2469515" algn="l"/>
                        </a:tabLst>
                      </a:pPr>
                      <a:r>
                        <a:rPr lang="fa-IR" sz="2000" b="1" dirty="0">
                          <a:solidFill>
                            <a:schemeClr val="tx1"/>
                          </a:solidFill>
                          <a:effectLst/>
                          <a:cs typeface="B Nazanin" panose="00000400000000000000" pitchFamily="2" charset="-78"/>
                        </a:rPr>
                        <a:t>میزان عرضه کالا را افزایش می دهد.برای این کارظرفیت های تولیدی را افزایش می دهد یا از طریق افزایش واردات،بازار را تنظیم می کند.</a:t>
                      </a:r>
                      <a:endParaRPr lang="en-US" sz="11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766210522"/>
                  </a:ext>
                </a:extLst>
              </a:tr>
              <a:tr h="1010861">
                <a:tc>
                  <a:txBody>
                    <a:bodyPr/>
                    <a:lstStyle/>
                    <a:p>
                      <a:pPr marL="0" marR="0" algn="ctr" rtl="1">
                        <a:lnSpc>
                          <a:spcPct val="115000"/>
                        </a:lnSpc>
                        <a:spcBef>
                          <a:spcPts val="0"/>
                        </a:spcBef>
                        <a:spcAft>
                          <a:spcPts val="0"/>
                        </a:spcAft>
                        <a:tabLst>
                          <a:tab pos="2469515" algn="l"/>
                        </a:tabLst>
                      </a:pPr>
                      <a:r>
                        <a:rPr lang="fa-IR" sz="1800" b="1" dirty="0">
                          <a:solidFill>
                            <a:schemeClr val="tx1"/>
                          </a:solidFill>
                          <a:effectLst/>
                          <a:cs typeface="B Nazanin" panose="00000400000000000000" pitchFamily="2" charset="-78"/>
                        </a:rPr>
                        <a:t>ناهماهنگی میان افزایش نقدینگی در کشور با افزایش </a:t>
                      </a:r>
                      <a:r>
                        <a:rPr lang="fa-IR" sz="1800" b="1" dirty="0" smtClean="0">
                          <a:solidFill>
                            <a:schemeClr val="tx1"/>
                          </a:solidFill>
                          <a:effectLst/>
                          <a:cs typeface="B Nazanin" panose="00000400000000000000" pitchFamily="2" charset="-78"/>
                        </a:rPr>
                        <a:t>تولید</a:t>
                      </a:r>
                    </a:p>
                    <a:p>
                      <a:pPr marL="0" marR="0" algn="ctr" rtl="1">
                        <a:lnSpc>
                          <a:spcPct val="115000"/>
                        </a:lnSpc>
                        <a:spcBef>
                          <a:spcPts val="0"/>
                        </a:spcBef>
                        <a:spcAft>
                          <a:spcPts val="0"/>
                        </a:spcAft>
                        <a:tabLst>
                          <a:tab pos="2469515" algn="l"/>
                        </a:tabLst>
                      </a:pPr>
                      <a:r>
                        <a:rPr lang="fa-IR" sz="1800" b="1"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افزایش نقدینگی در صورتی که با افزایش تولید هماهنگ نباشد وبیشتر از آن باشدباعث</a:t>
                      </a:r>
                      <a:r>
                        <a:rPr lang="fa-IR" sz="18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افزایش تقاضای مصرف کنندگان خواهد شد درحالی که مقدار کالای عرضه شده کم تر است وسبب تورم خواهد شد.</a:t>
                      </a:r>
                      <a:endParaRPr lang="en-US" sz="18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5"/>
                    </a:solidFill>
                  </a:tcPr>
                </a:tc>
                <a:tc>
                  <a:txBody>
                    <a:bodyPr/>
                    <a:lstStyle/>
                    <a:p>
                      <a:pPr marL="0" marR="0" algn="ctr" rtl="1">
                        <a:lnSpc>
                          <a:spcPct val="115000"/>
                        </a:lnSpc>
                        <a:spcBef>
                          <a:spcPts val="0"/>
                        </a:spcBef>
                        <a:spcAft>
                          <a:spcPts val="0"/>
                        </a:spcAft>
                        <a:tabLst>
                          <a:tab pos="2469515" algn="l"/>
                        </a:tabLst>
                      </a:pPr>
                      <a:r>
                        <a:rPr lang="fa-IR" sz="2000" b="1" dirty="0">
                          <a:solidFill>
                            <a:schemeClr val="tx1"/>
                          </a:solidFill>
                          <a:effectLst/>
                          <a:cs typeface="B Nazanin" panose="00000400000000000000" pitchFamily="2" charset="-78"/>
                        </a:rPr>
                        <a:t>کنترل میزان نقدینگی</a:t>
                      </a:r>
                      <a:endParaRPr lang="en-US" sz="11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688473346"/>
                  </a:ext>
                </a:extLst>
              </a:tr>
              <a:tr h="383658">
                <a:tc>
                  <a:txBody>
                    <a:bodyPr/>
                    <a:lstStyle/>
                    <a:p>
                      <a:pPr marL="0" marR="0" algn="ctr" rtl="1">
                        <a:lnSpc>
                          <a:spcPct val="115000"/>
                        </a:lnSpc>
                        <a:spcBef>
                          <a:spcPts val="0"/>
                        </a:spcBef>
                        <a:spcAft>
                          <a:spcPts val="0"/>
                        </a:spcAft>
                        <a:tabLst>
                          <a:tab pos="2469515" algn="l"/>
                        </a:tabLst>
                      </a:pPr>
                      <a:r>
                        <a:rPr lang="fa-IR" sz="1800" dirty="0">
                          <a:solidFill>
                            <a:schemeClr val="tx1"/>
                          </a:solidFill>
                          <a:effectLst/>
                          <a:cs typeface="B Nazanin" panose="00000400000000000000" pitchFamily="2" charset="-78"/>
                        </a:rPr>
                        <a:t>نوسانات نرخ </a:t>
                      </a:r>
                      <a:r>
                        <a:rPr lang="fa-IR" sz="1800" dirty="0" smtClean="0">
                          <a:solidFill>
                            <a:schemeClr val="tx1"/>
                          </a:solidFill>
                          <a:effectLst/>
                          <a:cs typeface="B Nazanin" panose="00000400000000000000" pitchFamily="2" charset="-78"/>
                        </a:rPr>
                        <a:t>ارزباعث تاثیر منفی در ارزش پول ملی شده منجر به کاهش قدرت خریدمردم درنهایت باعث تورم میشود  </a:t>
                      </a:r>
                      <a:endParaRPr lang="en-US" sz="1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5"/>
                    </a:solidFill>
                  </a:tcPr>
                </a:tc>
                <a:tc>
                  <a:txBody>
                    <a:bodyPr/>
                    <a:lstStyle/>
                    <a:p>
                      <a:pPr marL="0" marR="0" algn="ctr" rtl="1">
                        <a:lnSpc>
                          <a:spcPct val="115000"/>
                        </a:lnSpc>
                        <a:spcBef>
                          <a:spcPts val="0"/>
                        </a:spcBef>
                        <a:spcAft>
                          <a:spcPts val="0"/>
                        </a:spcAft>
                        <a:tabLst>
                          <a:tab pos="2469515" algn="l"/>
                        </a:tabLst>
                      </a:pPr>
                      <a:r>
                        <a:rPr lang="fa-IR" sz="2000" dirty="0">
                          <a:solidFill>
                            <a:schemeClr val="tx1"/>
                          </a:solidFill>
                          <a:effectLst/>
                          <a:cs typeface="B Nazanin" panose="00000400000000000000" pitchFamily="2" charset="-78"/>
                        </a:rPr>
                        <a:t>اجرای سیاست های پولی</a:t>
                      </a:r>
                      <a:endParaRPr lang="en-US" sz="1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3622351375"/>
                  </a:ext>
                </a:extLst>
              </a:tr>
            </a:tbl>
          </a:graphicData>
        </a:graphic>
      </p:graphicFrame>
      <p:sp>
        <p:nvSpPr>
          <p:cNvPr id="2" name="Rectangle 1"/>
          <p:cNvSpPr/>
          <p:nvPr/>
        </p:nvSpPr>
        <p:spPr>
          <a:xfrm>
            <a:off x="8405044" y="718849"/>
            <a:ext cx="2182009" cy="400110"/>
          </a:xfrm>
          <a:prstGeom prst="rect">
            <a:avLst/>
          </a:prstGeom>
        </p:spPr>
        <p:txBody>
          <a:bodyPr wrap="none">
            <a:spAutoFit/>
          </a:bodyPr>
          <a:lstStyle/>
          <a:p>
            <a:pPr algn="ctr"/>
            <a:r>
              <a:rPr lang="fa-IR" sz="2000" b="1" dirty="0">
                <a:solidFill>
                  <a:srgbClr val="FF0000"/>
                </a:solidFill>
                <a:cs typeface="B Titr" panose="00000700000000000000" pitchFamily="2" charset="-78"/>
              </a:rPr>
              <a:t>علل تورم و نقش دولت</a:t>
            </a:r>
            <a:endParaRPr lang="en-US" sz="20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3652544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4268" y="716029"/>
            <a:ext cx="2169185" cy="369332"/>
          </a:xfrm>
          <a:prstGeom prst="rect">
            <a:avLst/>
          </a:prstGeom>
        </p:spPr>
        <p:txBody>
          <a:bodyPr wrap="none">
            <a:spAutoFit/>
          </a:bodyPr>
          <a:lstStyle/>
          <a:p>
            <a:pPr algn="ctr"/>
            <a:r>
              <a:rPr lang="fa-IR" b="1" dirty="0">
                <a:solidFill>
                  <a:srgbClr val="C00000"/>
                </a:solidFill>
                <a:cs typeface="B Titr" panose="00000700000000000000" pitchFamily="2" charset="-78"/>
              </a:rPr>
              <a:t>سیاست های پولی و مالی</a:t>
            </a:r>
            <a:endParaRPr lang="en-US" b="1" dirty="0">
              <a:solidFill>
                <a:srgbClr val="C00000"/>
              </a:solidFill>
              <a:cs typeface="B Titr" panose="00000700000000000000" pitchFamily="2" charset="-78"/>
            </a:endParaRPr>
          </a:p>
        </p:txBody>
      </p:sp>
      <p:sp>
        <p:nvSpPr>
          <p:cNvPr id="3" name="Rectangle 2"/>
          <p:cNvSpPr/>
          <p:nvPr/>
        </p:nvSpPr>
        <p:spPr>
          <a:xfrm>
            <a:off x="2645229" y="1203819"/>
            <a:ext cx="8547663" cy="369332"/>
          </a:xfrm>
          <a:prstGeom prst="rect">
            <a:avLst/>
          </a:prstGeom>
        </p:spPr>
        <p:txBody>
          <a:bodyPr wrap="square">
            <a:spAutoFit/>
          </a:bodyPr>
          <a:lstStyle/>
          <a:p>
            <a:pPr algn="ctr"/>
            <a:r>
              <a:rPr lang="fa-IR" b="1" dirty="0">
                <a:cs typeface="B Nazanin" panose="00000400000000000000" pitchFamily="2" charset="-78"/>
              </a:rPr>
              <a:t>سیاست هایی که دولت از طریق بانک مرکزی برای مدیریت حجم نقدینگی وحفظ ارزش پول اعمال </a:t>
            </a:r>
            <a:r>
              <a:rPr lang="fa-IR" dirty="0"/>
              <a:t>می کند.</a:t>
            </a:r>
            <a:endParaRPr lang="en-US" dirty="0"/>
          </a:p>
        </p:txBody>
      </p:sp>
      <p:pic>
        <p:nvPicPr>
          <p:cNvPr id="14" name="Picture 13"/>
          <p:cNvPicPr>
            <a:picLocks noChangeAspect="1"/>
          </p:cNvPicPr>
          <p:nvPr/>
        </p:nvPicPr>
        <p:blipFill>
          <a:blip r:embed="rId2"/>
          <a:stretch>
            <a:fillRect/>
          </a:stretch>
        </p:blipFill>
        <p:spPr>
          <a:xfrm>
            <a:off x="1132114" y="1691609"/>
            <a:ext cx="10136978" cy="3103792"/>
          </a:xfrm>
          <a:prstGeom prst="rect">
            <a:avLst/>
          </a:prstGeom>
        </p:spPr>
      </p:pic>
      <p:sp>
        <p:nvSpPr>
          <p:cNvPr id="16" name="Rectangle 15"/>
          <p:cNvSpPr/>
          <p:nvPr/>
        </p:nvSpPr>
        <p:spPr>
          <a:xfrm>
            <a:off x="642257" y="4795401"/>
            <a:ext cx="10709244" cy="1410643"/>
          </a:xfrm>
          <a:prstGeom prst="rect">
            <a:avLst/>
          </a:prstGeom>
        </p:spPr>
        <p:txBody>
          <a:bodyPr wrap="square">
            <a:spAutoFit/>
          </a:bodyPr>
          <a:lstStyle/>
          <a:p>
            <a:pPr lvl="0" algn="r" rtl="1">
              <a:lnSpc>
                <a:spcPct val="115000"/>
              </a:lnSpc>
              <a:spcAft>
                <a:spcPts val="1000"/>
              </a:spcAft>
            </a:pPr>
            <a:r>
              <a:rPr lang="fa-IR" sz="2000" b="1" dirty="0">
                <a:solidFill>
                  <a:srgbClr val="FF0000"/>
                </a:solidFill>
                <a:latin typeface="Calibri" panose="020F0502020204030204" pitchFamily="34" charset="0"/>
                <a:ea typeface="Calibri" panose="020F0502020204030204" pitchFamily="34" charset="0"/>
                <a:cs typeface="B Nazanin" panose="00000400000000000000" pitchFamily="2" charset="-78"/>
              </a:rPr>
              <a:t>سیاست بازار </a:t>
            </a:r>
            <a:r>
              <a:rPr lang="fa-IR" sz="20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باز:</a:t>
            </a:r>
            <a:r>
              <a:rPr lang="fa-IR" sz="20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روشی </a:t>
            </a:r>
            <a:r>
              <a:rPr lang="fa-IR" sz="2000" b="1" dirty="0">
                <a:solidFill>
                  <a:prstClr val="black"/>
                </a:solidFill>
                <a:latin typeface="Calibri" panose="020F0502020204030204" pitchFamily="34" charset="0"/>
                <a:ea typeface="Calibri" panose="020F0502020204030204" pitchFamily="34" charset="0"/>
                <a:cs typeface="B Nazanin" panose="00000400000000000000" pitchFamily="2" charset="-78"/>
              </a:rPr>
              <a:t>که بانک مرکزی کشورها برای کنترل تورم و تنظیم  نقدینگی در گردش بکار می </a:t>
            </a:r>
            <a:r>
              <a:rPr lang="fa-IR" sz="20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برد</a:t>
            </a:r>
            <a:r>
              <a:rPr lang="fa-IR" sz="2000" b="1" dirty="0">
                <a:solidFill>
                  <a:prstClr val="black"/>
                </a:solidFill>
                <a:latin typeface="Calibri" panose="020F0502020204030204" pitchFamily="34" charset="0"/>
                <a:ea typeface="Calibri" panose="020F0502020204030204" pitchFamily="34" charset="0"/>
                <a:cs typeface="B Nazanin" panose="00000400000000000000" pitchFamily="2" charset="-78"/>
              </a:rPr>
              <a:t>.</a:t>
            </a:r>
            <a:endParaRPr lang="fa-IR" sz="20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 بانک </a:t>
            </a:r>
            <a:r>
              <a:rPr lang="fa-IR" sz="2000" b="1" dirty="0">
                <a:latin typeface="Calibri" panose="020F0502020204030204" pitchFamily="34" charset="0"/>
                <a:ea typeface="Calibri" panose="020F0502020204030204" pitchFamily="34" charset="0"/>
                <a:cs typeface="B Nazanin" panose="00000400000000000000" pitchFamily="2" charset="-78"/>
              </a:rPr>
              <a:t>مرکزی با </a:t>
            </a:r>
            <a:r>
              <a:rPr lang="fa-IR" sz="2000" b="1" u="sng" dirty="0">
                <a:latin typeface="Calibri" panose="020F0502020204030204" pitchFamily="34" charset="0"/>
                <a:ea typeface="Calibri" panose="020F0502020204030204" pitchFamily="34" charset="0"/>
                <a:cs typeface="B Nazanin" panose="00000400000000000000" pitchFamily="2" charset="-78"/>
              </a:rPr>
              <a:t>فروش اوراق مشارکت </a:t>
            </a:r>
            <a:r>
              <a:rPr lang="fa-IR" sz="2000" b="1" dirty="0">
                <a:latin typeface="Calibri" panose="020F0502020204030204" pitchFamily="34" charset="0"/>
                <a:ea typeface="Calibri" panose="020F0502020204030204" pitchFamily="34" charset="0"/>
                <a:cs typeface="B Nazanin" panose="00000400000000000000" pitchFamily="2" charset="-78"/>
              </a:rPr>
              <a:t>بطور مستقیم از مقدار نقدینگی در دست مردم می </a:t>
            </a:r>
            <a:r>
              <a:rPr lang="fa-IR" sz="2000" b="1" dirty="0" smtClean="0">
                <a:latin typeface="Calibri" panose="020F0502020204030204" pitchFamily="34" charset="0"/>
                <a:ea typeface="Calibri" panose="020F0502020204030204" pitchFamily="34" charset="0"/>
                <a:cs typeface="B Nazanin" panose="00000400000000000000" pitchFamily="2" charset="-78"/>
              </a:rPr>
              <a:t>کاهد</a:t>
            </a:r>
          </a:p>
          <a:p>
            <a:pPr algn="r" rtl="1">
              <a:lnSpc>
                <a:spcPct val="115000"/>
              </a:lnSpc>
              <a:spcAft>
                <a:spcPts val="100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 با </a:t>
            </a:r>
            <a:r>
              <a:rPr lang="fa-IR" sz="2000" b="1" u="sng" dirty="0">
                <a:latin typeface="Calibri" panose="020F0502020204030204" pitchFamily="34" charset="0"/>
                <a:ea typeface="Calibri" panose="020F0502020204030204" pitchFamily="34" charset="0"/>
                <a:cs typeface="B Nazanin" panose="00000400000000000000" pitchFamily="2" charset="-78"/>
              </a:rPr>
              <a:t>خرید اوراق مشارکت </a:t>
            </a:r>
            <a:r>
              <a:rPr lang="fa-IR" sz="2000" b="1" dirty="0">
                <a:latin typeface="Calibri" panose="020F0502020204030204" pitchFamily="34" charset="0"/>
                <a:ea typeface="Calibri" panose="020F0502020204030204" pitchFamily="34" charset="0"/>
                <a:cs typeface="B Nazanin" panose="00000400000000000000" pitchFamily="2" charset="-78"/>
              </a:rPr>
              <a:t>نقدینگی بیشتری به جامعه تزریق می کند.</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374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898" y="579872"/>
            <a:ext cx="3254417" cy="400494"/>
          </a:xfrm>
          <a:prstGeom prst="rect">
            <a:avLst/>
          </a:prstGeom>
        </p:spPr>
        <p:txBody>
          <a:bodyPr wrap="none">
            <a:spAutoFit/>
          </a:bodyPr>
          <a:lstStyle/>
          <a:p>
            <a:pPr marL="342900" lvl="0" indent="-342900" algn="r" rtl="1">
              <a:lnSpc>
                <a:spcPct val="115000"/>
              </a:lnSpc>
              <a:spcAft>
                <a:spcPts val="1000"/>
              </a:spcAft>
              <a:buFont typeface="Wingdings" panose="05000000000000000000" pitchFamily="2" charset="2"/>
              <a:buChar char=""/>
            </a:pPr>
            <a:r>
              <a:rPr lang="fa-IR" b="1" dirty="0">
                <a:solidFill>
                  <a:srgbClr val="C00000"/>
                </a:solidFill>
                <a:latin typeface="Calibri" panose="020F0502020204030204" pitchFamily="34" charset="0"/>
                <a:ea typeface="Calibri" panose="020F0502020204030204" pitchFamily="34" charset="0"/>
                <a:cs typeface="B Titr" panose="00000700000000000000" pitchFamily="2" charset="-78"/>
              </a:rPr>
              <a:t>فعالیت فردی در </a:t>
            </a:r>
            <a:r>
              <a:rPr lang="fa-IR" b="1" dirty="0" smtClean="0">
                <a:solidFill>
                  <a:srgbClr val="C00000"/>
                </a:solidFill>
                <a:latin typeface="Calibri" panose="020F0502020204030204" pitchFamily="34" charset="0"/>
                <a:ea typeface="Calibri" panose="020F0502020204030204" pitchFamily="34" charset="0"/>
                <a:cs typeface="B Titr" panose="00000700000000000000" pitchFamily="2" charset="-78"/>
              </a:rPr>
              <a:t>کلاس صفحه 104</a:t>
            </a:r>
            <a:endParaRPr lang="en-US" sz="12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990601" y="937930"/>
            <a:ext cx="10711543" cy="984885"/>
          </a:xfrm>
          <a:prstGeom prst="rect">
            <a:avLst/>
          </a:prstGeom>
        </p:spPr>
        <p:txBody>
          <a:bodyPr wrap="square">
            <a:spAutoFit/>
          </a:bodyPr>
          <a:lstStyle/>
          <a:p>
            <a:pPr algn="r" rtl="1">
              <a:spcAft>
                <a:spcPts val="0"/>
              </a:spcAft>
            </a:pPr>
            <a:r>
              <a:rPr lang="ar-SA" sz="2000" dirty="0">
                <a:solidFill>
                  <a:srgbClr val="000000"/>
                </a:solidFill>
                <a:latin typeface="Arial" panose="020B0604020202020204" pitchFamily="34" charset="0"/>
                <a:ea typeface="Times New Roman" panose="02020603050405020304" pitchFamily="18" charset="0"/>
                <a:cs typeface="B Nazanin" panose="00000400000000000000" pitchFamily="2" charset="-78"/>
              </a:rPr>
              <a:t>گاهی افراد با شنیدن کاهش نرخ تورم به اشتباه انتظار دارند که </a:t>
            </a:r>
            <a:r>
              <a:rPr lang="fa-IR" sz="2000" dirty="0">
                <a:solidFill>
                  <a:srgbClr val="000000"/>
                </a:solidFill>
                <a:latin typeface="Arial" panose="020B0604020202020204" pitchFamily="34" charset="0"/>
                <a:ea typeface="Times New Roman" panose="02020603050405020304" pitchFamily="18" charset="0"/>
                <a:cs typeface="B Nazanin" panose="00000400000000000000" pitchFamily="2" charset="-78"/>
              </a:rPr>
              <a:t>۱۰۰</a:t>
            </a:r>
            <a:r>
              <a:rPr lang="ar-SA" sz="2000" dirty="0">
                <a:solidFill>
                  <a:srgbClr val="000000"/>
                </a:solidFill>
                <a:latin typeface="Arial" panose="020B0604020202020204" pitchFamily="34" charset="0"/>
                <a:ea typeface="Times New Roman" panose="02020603050405020304" pitchFamily="18" charset="0"/>
                <a:cs typeface="B Nazanin" panose="00000400000000000000" pitchFamily="2" charset="-78"/>
              </a:rPr>
              <a:t> میلیونی قیمت ها کاهش یابد و به عبارت دیگر کالاها ارزان‌تر شده باشد با توجه به معنای تورم افزایش سطح عمومی قیمتها چرا مردم چنین اشتباهی را مرتکب می شود؟</a:t>
            </a:r>
            <a:endParaRPr lang="en-US" sz="2000" dirty="0">
              <a:latin typeface="Times New Roman" panose="02020603050405020304" pitchFamily="18" charset="0"/>
              <a:ea typeface="Times New Roman" panose="02020603050405020304" pitchFamily="18" charset="0"/>
              <a:cs typeface="B Nazanin" panose="00000400000000000000" pitchFamily="2" charset="-78"/>
            </a:endParaRPr>
          </a:p>
          <a:p>
            <a:pPr algn="r" rtl="1">
              <a:spcAft>
                <a:spcPts val="0"/>
              </a:spcAft>
            </a:pPr>
            <a:r>
              <a:rPr lang="ar-SA" dirty="0">
                <a:solidFill>
                  <a:srgbClr val="000000"/>
                </a:solidFill>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892628" y="1688195"/>
            <a:ext cx="10602687" cy="646331"/>
          </a:xfrm>
          <a:prstGeom prst="rect">
            <a:avLst/>
          </a:prstGeom>
        </p:spPr>
        <p:txBody>
          <a:bodyPr wrap="square">
            <a:spAutoFit/>
          </a:bodyPr>
          <a:lstStyle/>
          <a:p>
            <a:pPr algn="r"/>
            <a:r>
              <a:rPr lang="fa-IR" b="1" dirty="0" smtClean="0">
                <a:solidFill>
                  <a:srgbClr val="FF0000"/>
                </a:solidFill>
                <a:latin typeface="B Nazanin" panose="00000400000000000000" pitchFamily="2" charset="-78"/>
                <a:cs typeface="B Nazanin" panose="00000400000000000000" pitchFamily="2" charset="-78"/>
              </a:rPr>
              <a:t> </a:t>
            </a:r>
            <a:r>
              <a:rPr lang="fa-IR" b="1" dirty="0">
                <a:solidFill>
                  <a:srgbClr val="C00000"/>
                </a:solidFill>
                <a:latin typeface="B Nazanin" panose="00000400000000000000" pitchFamily="2" charset="-78"/>
                <a:cs typeface="B Nazanin" panose="00000400000000000000" pitchFamily="2" charset="-78"/>
              </a:rPr>
              <a:t>زیرا کاهش نرخ تورم به معنای کاهش شتاب افزایش قیمت ها است ونباید کاهش نرخ تورم را با ارزانی </a:t>
            </a:r>
            <a:r>
              <a:rPr lang="fa-IR" b="1" dirty="0" smtClean="0">
                <a:solidFill>
                  <a:srgbClr val="C00000"/>
                </a:solidFill>
                <a:latin typeface="B Nazanin" panose="00000400000000000000" pitchFamily="2" charset="-78"/>
                <a:cs typeface="B Nazanin" panose="00000400000000000000" pitchFamily="2" charset="-78"/>
              </a:rPr>
              <a:t>اشتباه گرفت در صورت کاهش نرخ تورم قیمت همچنان </a:t>
            </a:r>
            <a:r>
              <a:rPr lang="fa-IR" b="1" dirty="0">
                <a:solidFill>
                  <a:srgbClr val="C00000"/>
                </a:solidFill>
                <a:latin typeface="B Nazanin" panose="00000400000000000000" pitchFamily="2" charset="-78"/>
                <a:cs typeface="B Nazanin" panose="00000400000000000000" pitchFamily="2" charset="-78"/>
              </a:rPr>
              <a:t>افزایش خواهد داشت اما با شتابی کمتر از </a:t>
            </a:r>
            <a:r>
              <a:rPr lang="fa-IR" b="1" dirty="0" smtClean="0">
                <a:solidFill>
                  <a:srgbClr val="C00000"/>
                </a:solidFill>
                <a:latin typeface="B Nazanin" panose="00000400000000000000" pitchFamily="2" charset="-78"/>
                <a:cs typeface="B Nazanin" panose="00000400000000000000" pitchFamily="2" charset="-78"/>
              </a:rPr>
              <a:t>قبل افزایش را خواهیم داشت.</a:t>
            </a:r>
            <a:endParaRPr lang="en-US" dirty="0"/>
          </a:p>
        </p:txBody>
      </p:sp>
      <p:sp>
        <p:nvSpPr>
          <p:cNvPr id="12" name="Rectangle 11"/>
          <p:cNvSpPr/>
          <p:nvPr/>
        </p:nvSpPr>
        <p:spPr>
          <a:xfrm>
            <a:off x="664028" y="2040318"/>
            <a:ext cx="11038116" cy="5375318"/>
          </a:xfrm>
          <a:prstGeom prst="rect">
            <a:avLst/>
          </a:prstGeom>
        </p:spPr>
        <p:txBody>
          <a:bodyPr wrap="square">
            <a:spAutoFit/>
          </a:bodyPr>
          <a:lstStyle/>
          <a:p>
            <a:pPr algn="r" rtl="1">
              <a:spcAft>
                <a:spcPts val="0"/>
              </a:spcAft>
            </a:pPr>
            <a:r>
              <a:rPr lang="ar-SA" dirty="0">
                <a:solidFill>
                  <a:srgbClr val="000000"/>
                </a:solidFill>
                <a:latin typeface="Arial" panose="020B0604020202020204" pitchFamily="34" charset="0"/>
                <a:ea typeface="Times New Roman" panose="02020603050405020304" pitchFamily="18" charset="0"/>
                <a:cs typeface="B Nazanin" panose="00000400000000000000" pitchFamily="2" charset="-78"/>
              </a:rPr>
              <a:t> </a:t>
            </a:r>
            <a:endParaRPr lang="en-US" sz="1600" dirty="0">
              <a:latin typeface="Times New Roman" panose="02020603050405020304" pitchFamily="18" charset="0"/>
              <a:ea typeface="Times New Roman" panose="02020603050405020304" pitchFamily="18" charset="0"/>
            </a:endParaRPr>
          </a:p>
          <a:p>
            <a:pPr marL="342900" lvl="0" indent="-342900" algn="r" rtl="1">
              <a:spcAft>
                <a:spcPts val="0"/>
              </a:spcAft>
              <a:buFont typeface="Wingdings" panose="05000000000000000000" pitchFamily="2" charset="2"/>
              <a:buChar char=""/>
            </a:pPr>
            <a:r>
              <a:rPr lang="ar-SA" sz="2000" dirty="0">
                <a:solidFill>
                  <a:srgbClr val="C00000"/>
                </a:solidFill>
                <a:latin typeface="Arial" panose="020B0604020202020204" pitchFamily="34" charset="0"/>
                <a:ea typeface="Times New Roman" panose="02020603050405020304" pitchFamily="18" charset="0"/>
                <a:cs typeface="B Titr" panose="00000700000000000000" pitchFamily="2" charset="-78"/>
              </a:rPr>
              <a:t>برای تفکر و </a:t>
            </a:r>
            <a:r>
              <a:rPr lang="ar-SA" sz="2000" dirty="0" smtClean="0">
                <a:solidFill>
                  <a:srgbClr val="C00000"/>
                </a:solidFill>
                <a:latin typeface="Arial" panose="020B0604020202020204" pitchFamily="34" charset="0"/>
                <a:ea typeface="Times New Roman" panose="02020603050405020304" pitchFamily="18" charset="0"/>
                <a:cs typeface="B Titr" panose="00000700000000000000" pitchFamily="2" charset="-78"/>
              </a:rPr>
              <a:t>تمرین</a:t>
            </a:r>
            <a:endParaRPr lang="en-US" sz="1600" dirty="0">
              <a:latin typeface="Times New Roman" panose="02020603050405020304" pitchFamily="18" charset="0"/>
              <a:ea typeface="Times New Roman" panose="02020603050405020304" pitchFamily="18" charset="0"/>
            </a:endParaRPr>
          </a:p>
          <a:p>
            <a:pPr algn="r" rtl="1">
              <a:lnSpc>
                <a:spcPct val="115000"/>
              </a:lnSpc>
              <a:spcAft>
                <a:spcPts val="1000"/>
              </a:spcAft>
            </a:pPr>
            <a:r>
              <a:rPr lang="ar-SA" dirty="0">
                <a:solidFill>
                  <a:srgbClr val="000000"/>
                </a:solidFill>
                <a:latin typeface="Arial" panose="020B0604020202020204" pitchFamily="34" charset="0"/>
                <a:ea typeface="Times New Roman" panose="02020603050405020304" pitchFamily="18" charset="0"/>
                <a:cs typeface="B Nazanin" panose="00000400000000000000" pitchFamily="2" charset="-78"/>
              </a:rPr>
              <a:t>1</a:t>
            </a:r>
            <a:r>
              <a:rPr lang="ar-SA" sz="1600" b="1" dirty="0">
                <a:solidFill>
                  <a:srgbClr val="000000"/>
                </a:solidFill>
                <a:latin typeface="Arial" panose="020B0604020202020204" pitchFamily="34" charset="0"/>
                <a:ea typeface="Times New Roman" panose="02020603050405020304" pitchFamily="18" charset="0"/>
                <a:cs typeface="B Nazanin" panose="00000400000000000000" pitchFamily="2" charset="-78"/>
              </a:rPr>
              <a:t>.هرچند تورم در کل برای اقتصاد کشور زیانبار است اما برای برخی نیز دوستان است در هر یک از موارد زیر مشخص کنید که افراد توصیف شده از تورم زیان می‌بیند یا سود می‌برد؟ دلایل خود را توضیح دهید؟</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algn="r">
              <a:lnSpc>
                <a:spcPct val="115000"/>
              </a:lnSpc>
              <a:spcAft>
                <a:spcPts val="1000"/>
              </a:spcAft>
            </a:pPr>
            <a:r>
              <a:rPr lang="ar-SA" sz="1600" b="1" dirty="0">
                <a:solidFill>
                  <a:srgbClr val="000000"/>
                </a:solidFill>
                <a:latin typeface="Calibri" panose="020F0502020204030204" pitchFamily="34" charset="0"/>
                <a:ea typeface="Times New Roman" panose="02020603050405020304" pitchFamily="18" charset="0"/>
                <a:cs typeface="B Nazanin" panose="00000400000000000000" pitchFamily="2" charset="-78"/>
              </a:rPr>
              <a:t> </a:t>
            </a:r>
            <a:r>
              <a:rPr lang="ar-SA" sz="1600" b="1" dirty="0">
                <a:solidFill>
                  <a:srgbClr val="000000"/>
                </a:solidFill>
                <a:latin typeface="Arial" panose="020B0604020202020204" pitchFamily="34" charset="0"/>
                <a:ea typeface="Times New Roman" panose="02020603050405020304" pitchFamily="18" charset="0"/>
                <a:cs typeface="B Nazanin" panose="00000400000000000000" pitchFamily="2" charset="-78"/>
              </a:rPr>
              <a:t>بازنشسته ای با یک حقوق ثابت بازنشستگی در طول دوره تورم؟ </a:t>
            </a:r>
            <a:r>
              <a:rPr lang="ar-SA" sz="16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زیان می بینند</a:t>
            </a:r>
            <a:r>
              <a:rPr lang="ar-SA" sz="16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a:t>
            </a:r>
            <a:r>
              <a:rPr lang="fa-IR" dirty="0"/>
              <a:t> </a:t>
            </a:r>
            <a:r>
              <a:rPr lang="fa-IR" dirty="0">
                <a:solidFill>
                  <a:srgbClr val="FF0000"/>
                </a:solidFill>
              </a:rPr>
              <a:t>زیرا حقوق او ثابت است و با افزایش قیمت ها قدرت خرید او کاهش می یابد و </a:t>
            </a:r>
            <a:r>
              <a:rPr lang="fa-IR" dirty="0" smtClean="0">
                <a:solidFill>
                  <a:srgbClr val="FF0000"/>
                </a:solidFill>
              </a:rPr>
              <a:t>در </a:t>
            </a:r>
            <a:r>
              <a:rPr lang="fa-IR" dirty="0">
                <a:solidFill>
                  <a:srgbClr val="FF0000"/>
                </a:solidFill>
              </a:rPr>
              <a:t>نتیجه رفاه او نیز کم می شود</a:t>
            </a:r>
            <a:r>
              <a:rPr lang="fa-IR" sz="1600" dirty="0">
                <a:solidFill>
                  <a:srgbClr val="FF0000"/>
                </a:solidFill>
              </a:rPr>
              <a:t> </a:t>
            </a:r>
            <a:r>
              <a:rPr lang="fa-IR" dirty="0" smtClean="0">
                <a:solidFill>
                  <a:srgbClr val="FF0000"/>
                </a:solidFill>
              </a:rPr>
              <a:t>.</a:t>
            </a:r>
            <a:endParaRPr lang="en-US" sz="1600" b="1" dirty="0">
              <a:solidFill>
                <a:srgbClr val="FF0000"/>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ar-SA" sz="1600" b="1" dirty="0">
                <a:solidFill>
                  <a:srgbClr val="000000"/>
                </a:solidFill>
                <a:latin typeface="Arial" panose="020B0604020202020204" pitchFamily="34" charset="0"/>
                <a:ea typeface="Times New Roman" panose="02020603050405020304" pitchFamily="18" charset="0"/>
                <a:cs typeface="B Nazanin" panose="00000400000000000000" pitchFamily="2" charset="-78"/>
              </a:rPr>
              <a:t>خرید یک واحد ساختمانی که در آن واحد ساختمانی را یک سال پیش از اتمام و تحویل خریداری کرده و بعد از تحویل به خاطر تورم افزایش در قیمت ساختمان روی داده است؟</a:t>
            </a:r>
            <a:r>
              <a:rPr lang="ar-SA" sz="16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سود می </a:t>
            </a:r>
            <a:r>
              <a:rPr lang="ar-SA" sz="16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برد</a:t>
            </a:r>
            <a:r>
              <a:rPr lang="fa-IR" dirty="0">
                <a:solidFill>
                  <a:srgbClr val="FF0000"/>
                </a:solidFill>
              </a:rPr>
              <a:t> زیرا اگر پولش را نگه داشته بود با افزایش قیمت ها قدرت خرید پولش کاهش می یافت</a:t>
            </a:r>
            <a:r>
              <a:rPr lang="fa-IR" sz="1600" dirty="0">
                <a:solidFill>
                  <a:srgbClr val="FF0000"/>
                </a:solidFill>
              </a:rPr>
              <a:t> </a:t>
            </a:r>
            <a:r>
              <a:rPr lang="fa-IR" sz="1600" dirty="0" smtClean="0">
                <a:solidFill>
                  <a:srgbClr val="FF0000"/>
                </a:solidFill>
              </a:rPr>
              <a:t>و نمیتوانست همان ساختمان را با پولی که داشت بخرد</a:t>
            </a:r>
            <a:endParaRPr lang="en-US" sz="1600" b="1" dirty="0">
              <a:solidFill>
                <a:srgbClr val="FF0000"/>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ar-SA" sz="1600" b="1" dirty="0">
                <a:solidFill>
                  <a:srgbClr val="000000"/>
                </a:solidFill>
                <a:latin typeface="Calibri" panose="020F0502020204030204" pitchFamily="34" charset="0"/>
                <a:ea typeface="Times New Roman" panose="02020603050405020304" pitchFamily="18" charset="0"/>
                <a:cs typeface="B Nazanin" panose="00000400000000000000" pitchFamily="2" charset="-78"/>
              </a:rPr>
              <a:t> </a:t>
            </a:r>
            <a:r>
              <a:rPr lang="fa-IR" sz="1600" b="1" dirty="0" smtClean="0">
                <a:solidFill>
                  <a:srgbClr val="000000"/>
                </a:solidFill>
                <a:latin typeface="Arial" panose="020B0604020202020204" pitchFamily="34" charset="0"/>
                <a:ea typeface="Times New Roman" panose="02020603050405020304" pitchFamily="18" charset="0"/>
                <a:cs typeface="B Nazanin" panose="00000400000000000000" pitchFamily="2" charset="-78"/>
              </a:rPr>
              <a:t>تولید کننده ای </a:t>
            </a:r>
            <a:r>
              <a:rPr lang="ar-SA" sz="1600" b="1" dirty="0" smtClean="0">
                <a:solidFill>
                  <a:srgbClr val="000000"/>
                </a:solidFill>
                <a:latin typeface="Arial" panose="020B0604020202020204" pitchFamily="34" charset="0"/>
                <a:ea typeface="Times New Roman" panose="02020603050405020304" pitchFamily="18" charset="0"/>
                <a:cs typeface="B Nazanin" panose="00000400000000000000" pitchFamily="2" charset="-78"/>
              </a:rPr>
              <a:t>که </a:t>
            </a:r>
            <a:r>
              <a:rPr lang="ar-SA" sz="1600" b="1" dirty="0">
                <a:solidFill>
                  <a:srgbClr val="000000"/>
                </a:solidFill>
                <a:latin typeface="Arial" panose="020B0604020202020204" pitchFamily="34" charset="0"/>
                <a:ea typeface="Times New Roman" panose="02020603050405020304" pitchFamily="18" charset="0"/>
                <a:cs typeface="B Nazanin" panose="00000400000000000000" pitchFamily="2" charset="-78"/>
              </a:rPr>
              <a:t>مجبور است قیمت محصولاتش را بعد از تغییرات قیمت به روز رسانی کند؟ </a:t>
            </a:r>
            <a:r>
              <a:rPr lang="ar-SA" sz="16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اگر کالایی باشد که در انبار داشته باشد سود می کند زیرا بدون آن که </a:t>
            </a:r>
            <a:r>
              <a:rPr lang="fa-IR" sz="16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هزینه </a:t>
            </a:r>
            <a:r>
              <a:rPr lang="ar-SA" sz="16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برای </a:t>
            </a:r>
            <a:r>
              <a:rPr lang="ar-SA" sz="16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تامین کالا </a:t>
            </a:r>
            <a:r>
              <a:rPr lang="fa-IR" sz="16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صرف شود</a:t>
            </a:r>
            <a:r>
              <a:rPr lang="ar-SA" sz="16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16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آن کالا را به قیمت بالاتر می فروشد اما اگر در شرایط تورمی محصولات را تهیه کند یعنی کالا را با قیمت بالاتری تهیه می‌کند</a:t>
            </a:r>
            <a:r>
              <a:rPr lang="ar-SA" sz="1600" b="1" dirty="0">
                <a:solidFill>
                  <a:srgbClr val="FF0000"/>
                </a:solidFill>
                <a:latin typeface="Calibri" panose="020F0502020204030204" pitchFamily="34" charset="0"/>
                <a:ea typeface="Times New Roman" panose="02020603050405020304" pitchFamily="18" charset="0"/>
                <a:cs typeface="B Nazanin" panose="00000400000000000000" pitchFamily="2" charset="-78"/>
              </a:rPr>
              <a:t> </a:t>
            </a:r>
            <a:r>
              <a:rPr lang="ar-SA" sz="16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 با </a:t>
            </a:r>
            <a:r>
              <a:rPr lang="ar-SA" sz="16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قیمت</a:t>
            </a:r>
            <a:r>
              <a:rPr lang="fa-IR" sz="16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 بالا تر هم باید بفروشد پس تقاضا کم میشود و </a:t>
            </a:r>
            <a:r>
              <a:rPr lang="ar-SA" sz="16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16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در نتیجه سود </a:t>
            </a:r>
            <a:r>
              <a:rPr lang="fa-IR" sz="16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نمی برد.</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en-US" dirty="0">
                <a:solidFill>
                  <a:srgbClr val="000000"/>
                </a:solidFill>
                <a:latin typeface="Arial" panose="020B0604020202020204" pitchFamily="34" charset="0"/>
                <a:ea typeface="Times New Roman" panose="02020603050405020304" pitchFamily="18" charset="0"/>
                <a:cs typeface="B Nazanin" panose="00000400000000000000" pitchFamily="2"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en-US" dirty="0">
                <a:solidFill>
                  <a:srgbClr val="000000"/>
                </a:solidFill>
                <a:latin typeface="Arial" panose="020B0604020202020204" pitchFamily="34" charset="0"/>
                <a:ea typeface="Times New Roman" panose="02020603050405020304" pitchFamily="18" charset="0"/>
                <a:cs typeface="B Nazanin" panose="00000400000000000000" pitchFamily="2"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en-US" dirty="0">
                <a:solidFill>
                  <a:srgbClr val="000000"/>
                </a:solidFill>
                <a:latin typeface="Arial" panose="020B0604020202020204" pitchFamily="34" charset="0"/>
                <a:ea typeface="Times New Roman" panose="02020603050405020304" pitchFamily="18" charset="0"/>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2588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828" y="903238"/>
            <a:ext cx="10733315" cy="1200329"/>
          </a:xfrm>
          <a:prstGeom prst="rect">
            <a:avLst/>
          </a:prstGeom>
        </p:spPr>
        <p:txBody>
          <a:bodyPr wrap="square">
            <a:spAutoFit/>
          </a:bodyPr>
          <a:lstStyle/>
          <a:p>
            <a:pPr algn="r" rtl="1">
              <a:spcAft>
                <a:spcPts val="0"/>
              </a:spcAft>
            </a:pPr>
            <a:r>
              <a:rPr lang="ar-SA" dirty="0">
                <a:solidFill>
                  <a:srgbClr val="000000"/>
                </a:solidFill>
                <a:latin typeface="Arial" panose="020B0604020202020204" pitchFamily="34" charset="0"/>
                <a:ea typeface="Times New Roman" panose="02020603050405020304" pitchFamily="18" charset="0"/>
                <a:cs typeface="B Nazanin" panose="00000400000000000000" pitchFamily="2" charset="-78"/>
              </a:rPr>
              <a:t>2.فرض کنید تورم امسال معادل </a:t>
            </a:r>
            <a:r>
              <a:rPr lang="fa-IR" dirty="0">
                <a:solidFill>
                  <a:srgbClr val="000000"/>
                </a:solidFill>
                <a:latin typeface="Arial" panose="020B0604020202020204" pitchFamily="34" charset="0"/>
                <a:ea typeface="Times New Roman" panose="02020603050405020304" pitchFamily="18" charset="0"/>
                <a:cs typeface="B Nazanin" panose="00000400000000000000" pitchFamily="2" charset="-78"/>
              </a:rPr>
              <a:t>۲۳</a:t>
            </a:r>
            <a:r>
              <a:rPr lang="ar-SA" dirty="0">
                <a:solidFill>
                  <a:srgbClr val="000000"/>
                </a:solidFill>
                <a:latin typeface="Arial" panose="020B0604020202020204" pitchFamily="34" charset="0"/>
                <a:ea typeface="Times New Roman" panose="02020603050405020304" pitchFamily="18" charset="0"/>
                <a:cs typeface="B Nazanin" panose="00000400000000000000" pitchFamily="2" charset="-78"/>
              </a:rPr>
              <a:t> درصد بوده است شرکت </a:t>
            </a:r>
            <a:r>
              <a:rPr lang="ar-SA" dirty="0" smtClean="0">
                <a:solidFill>
                  <a:srgbClr val="000000"/>
                </a:solidFill>
                <a:latin typeface="Arial" panose="020B0604020202020204" pitchFamily="34" charset="0"/>
                <a:ea typeface="Times New Roman" panose="02020603050405020304" pitchFamily="18" charset="0"/>
                <a:cs typeface="B Nazanin" panose="00000400000000000000" pitchFamily="2" charset="-78"/>
              </a:rPr>
              <a:t>تولید</a:t>
            </a:r>
            <a:r>
              <a:rPr lang="fa-IR" dirty="0" smtClean="0">
                <a:solidFill>
                  <a:srgbClr val="000000"/>
                </a:solidFill>
                <a:latin typeface="Arial" panose="020B0604020202020204" pitchFamily="34" charset="0"/>
                <a:ea typeface="Times New Roman" panose="02020603050405020304" pitchFamily="18" charset="0"/>
                <a:cs typeface="B Nazanin" panose="00000400000000000000" pitchFamily="2" charset="-78"/>
              </a:rPr>
              <a:t>ی ایران سبز(شرکتی که آقای محمدی مدیر عامل آن است)</a:t>
            </a:r>
            <a:r>
              <a:rPr lang="ar-SA" dirty="0" smtClean="0">
                <a:solidFill>
                  <a:srgbClr val="000000"/>
                </a:solidFill>
                <a:latin typeface="Arial" panose="020B0604020202020204" pitchFamily="34" charset="0"/>
                <a:ea typeface="Times New Roman" panose="02020603050405020304" pitchFamily="18" charset="0"/>
                <a:cs typeface="B Nazanin" panose="00000400000000000000" pitchFamily="2" charset="-78"/>
              </a:rPr>
              <a:t> </a:t>
            </a:r>
            <a:r>
              <a:rPr lang="ar-SA" dirty="0">
                <a:solidFill>
                  <a:srgbClr val="000000"/>
                </a:solidFill>
                <a:latin typeface="Arial" panose="020B0604020202020204" pitchFamily="34" charset="0"/>
                <a:ea typeface="Times New Roman" panose="02020603050405020304" pitchFamily="18" charset="0"/>
                <a:cs typeface="B Nazanin" panose="00000400000000000000" pitchFamily="2" charset="-78"/>
              </a:rPr>
              <a:t>نیز همچون سایر شرکت‌ها تحت تاثیر این نرخ تورم قرار گرفته است و هزینه عوامل تولید این شرکت به میزان </a:t>
            </a:r>
            <a:r>
              <a:rPr lang="fa-IR" dirty="0">
                <a:solidFill>
                  <a:srgbClr val="000000"/>
                </a:solidFill>
                <a:latin typeface="Arial" panose="020B0604020202020204" pitchFamily="34" charset="0"/>
                <a:ea typeface="Times New Roman" panose="02020603050405020304" pitchFamily="18" charset="0"/>
                <a:cs typeface="B Nazanin" panose="00000400000000000000" pitchFamily="2" charset="-78"/>
              </a:rPr>
              <a:t>۲۳</a:t>
            </a:r>
            <a:r>
              <a:rPr lang="ar-SA" dirty="0">
                <a:solidFill>
                  <a:srgbClr val="000000"/>
                </a:solidFill>
                <a:latin typeface="Arial" panose="020B0604020202020204" pitchFamily="34" charset="0"/>
                <a:ea typeface="Times New Roman" panose="02020603050405020304" pitchFamily="18" charset="0"/>
                <a:cs typeface="B Nazanin" panose="00000400000000000000" pitchFamily="2" charset="-78"/>
              </a:rPr>
              <a:t> درصد افزایش یافته است شرکت تصمیم می گیرد برای جلوگیری از ضرر بیشتر قیمت هر دو محصول را تولید زیستی و سم زیستی را افزایش دهد به نظر شما آیا با وجود تورم عمومی و افزایش قیمت این محصول تقاضای آنها کاهش می یابد اگر تقاضا هیچ تغییری نکند درباره سود شرکت چه فکر می کنیم آیا می‌توان گفت افزایش </a:t>
            </a:r>
            <a:r>
              <a:rPr lang="ar-SA" dirty="0" smtClean="0">
                <a:solidFill>
                  <a:srgbClr val="000000"/>
                </a:solidFill>
                <a:latin typeface="Arial" panose="020B0604020202020204" pitchFamily="34" charset="0"/>
                <a:ea typeface="Times New Roman" panose="02020603050405020304" pitchFamily="18" charset="0"/>
                <a:cs typeface="B Nazanin" panose="00000400000000000000" pitchFamily="2" charset="-78"/>
              </a:rPr>
              <a:t>می‌یابد</a:t>
            </a:r>
            <a:endParaRPr lang="en-US" sz="16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859971" y="2144934"/>
            <a:ext cx="10591800" cy="1477328"/>
          </a:xfrm>
          <a:prstGeom prst="rect">
            <a:avLst/>
          </a:prstGeom>
        </p:spPr>
        <p:txBody>
          <a:bodyPr wrap="square">
            <a:spAutoFit/>
          </a:bodyPr>
          <a:lstStyle/>
          <a:p>
            <a:pPr algn="r"/>
            <a:r>
              <a:rPr lang="fa-IR" b="1" dirty="0">
                <a:solidFill>
                  <a:srgbClr val="FF0000"/>
                </a:solidFill>
                <a:latin typeface="B Nazanin" panose="00000400000000000000" pitchFamily="2" charset="-78"/>
                <a:cs typeface="B Nazanin" panose="00000400000000000000" pitchFamily="2" charset="-78"/>
              </a:rPr>
              <a:t>اگر تقاضای کالا در مقابل تغییر قیمت هیچ تغییر نکند ، افزایش یا کاهش سود شرکت بستگی </a:t>
            </a:r>
            <a:r>
              <a:rPr lang="fa-IR" b="1" dirty="0" smtClean="0">
                <a:solidFill>
                  <a:srgbClr val="FF0000"/>
                </a:solidFill>
                <a:latin typeface="B Nazanin" panose="00000400000000000000" pitchFamily="2" charset="-78"/>
                <a:cs typeface="B Nazanin" panose="00000400000000000000" pitchFamily="2" charset="-78"/>
              </a:rPr>
              <a:t>به میزان </a:t>
            </a:r>
            <a:r>
              <a:rPr lang="fa-IR" b="1" dirty="0">
                <a:solidFill>
                  <a:srgbClr val="FF0000"/>
                </a:solidFill>
                <a:latin typeface="B Nazanin" panose="00000400000000000000" pitchFamily="2" charset="-78"/>
                <a:cs typeface="B Nazanin" panose="00000400000000000000" pitchFamily="2" charset="-78"/>
              </a:rPr>
              <a:t>افزایش قیمت این محصولات دارد ، اگر افزایش قیمت بیشتر از افزایش هزینه های تولید این شرکت ( </a:t>
            </a:r>
            <a:r>
              <a:rPr lang="fa-IR" b="1" dirty="0" smtClean="0">
                <a:solidFill>
                  <a:srgbClr val="FF0000"/>
                </a:solidFill>
                <a:latin typeface="B Nazanin" panose="00000400000000000000" pitchFamily="2" charset="-78"/>
                <a:cs typeface="B Nazanin" panose="00000400000000000000" pitchFamily="2" charset="-78"/>
              </a:rPr>
              <a:t>23درصد </a:t>
            </a:r>
            <a:r>
              <a:rPr lang="fa-IR" b="1" dirty="0">
                <a:solidFill>
                  <a:srgbClr val="FF0000"/>
                </a:solidFill>
                <a:latin typeface="B Nazanin" panose="00000400000000000000" pitchFamily="2" charset="-78"/>
                <a:cs typeface="B Nazanin" panose="00000400000000000000" pitchFamily="2" charset="-78"/>
              </a:rPr>
              <a:t>) باشد سود شرکت افزایش می یابد ؛ اگر افزایش قیمت محصولات کمتر از افزایش هزینه های تولید </a:t>
            </a:r>
            <a:r>
              <a:rPr lang="fa-IR" b="1" dirty="0" smtClean="0">
                <a:solidFill>
                  <a:srgbClr val="FF0000"/>
                </a:solidFill>
                <a:latin typeface="B Nazanin" panose="00000400000000000000" pitchFamily="2" charset="-78"/>
                <a:cs typeface="B Nazanin" panose="00000400000000000000" pitchFamily="2" charset="-78"/>
              </a:rPr>
              <a:t>این شرکت </a:t>
            </a:r>
            <a:r>
              <a:rPr lang="fa-IR" b="1" dirty="0">
                <a:solidFill>
                  <a:srgbClr val="FF0000"/>
                </a:solidFill>
                <a:latin typeface="B Nazanin" panose="00000400000000000000" pitchFamily="2" charset="-78"/>
                <a:cs typeface="B Nazanin" panose="00000400000000000000" pitchFamily="2" charset="-78"/>
              </a:rPr>
              <a:t>باشد سود شرکت کاهش می یابد . اگر افزایش قیمت برابر با افزایش هزینه های تولید این شرکت </a:t>
            </a:r>
            <a:r>
              <a:rPr lang="fa-IR" b="1" dirty="0" smtClean="0">
                <a:solidFill>
                  <a:srgbClr val="FF0000"/>
                </a:solidFill>
                <a:latin typeface="B Nazanin" panose="00000400000000000000" pitchFamily="2" charset="-78"/>
                <a:cs typeface="B Nazanin" panose="00000400000000000000" pitchFamily="2" charset="-78"/>
              </a:rPr>
              <a:t>باشد سود </a:t>
            </a:r>
            <a:r>
              <a:rPr lang="fa-IR" b="1" dirty="0">
                <a:solidFill>
                  <a:srgbClr val="FF0000"/>
                </a:solidFill>
                <a:latin typeface="B Nazanin" panose="00000400000000000000" pitchFamily="2" charset="-78"/>
                <a:cs typeface="B Nazanin" panose="00000400000000000000" pitchFamily="2" charset="-78"/>
              </a:rPr>
              <a:t>شرکت تغییر نمی کند </a:t>
            </a:r>
            <a:r>
              <a:rPr lang="fa-IR" dirty="0"/>
              <a:t/>
            </a:r>
            <a:br>
              <a:rPr lang="fa-IR" dirty="0"/>
            </a:br>
            <a:endParaRPr lang="en-US" dirty="0"/>
          </a:p>
        </p:txBody>
      </p:sp>
      <p:sp>
        <p:nvSpPr>
          <p:cNvPr id="4" name="Rectangle 3"/>
          <p:cNvSpPr/>
          <p:nvPr/>
        </p:nvSpPr>
        <p:spPr>
          <a:xfrm>
            <a:off x="729342" y="3816525"/>
            <a:ext cx="10722429" cy="923330"/>
          </a:xfrm>
          <a:prstGeom prst="rect">
            <a:avLst/>
          </a:prstGeom>
        </p:spPr>
        <p:txBody>
          <a:bodyPr wrap="square">
            <a:spAutoFit/>
          </a:bodyPr>
          <a:lstStyle/>
          <a:p>
            <a:pPr algn="r"/>
            <a:r>
              <a:rPr lang="fa-IR" b="1" dirty="0">
                <a:solidFill>
                  <a:srgbClr val="FF0000"/>
                </a:solidFill>
                <a:latin typeface="B Nazanin" panose="00000400000000000000" pitchFamily="2" charset="-78"/>
                <a:cs typeface="B Nazanin" panose="00000400000000000000" pitchFamily="2" charset="-78"/>
              </a:rPr>
              <a:t>بله ، </a:t>
            </a:r>
            <a:r>
              <a:rPr lang="fa-IR" b="1" dirty="0" smtClean="0">
                <a:solidFill>
                  <a:srgbClr val="FF0000"/>
                </a:solidFill>
                <a:latin typeface="B Nazanin" panose="00000400000000000000" pitchFamily="2" charset="-78"/>
                <a:cs typeface="B Nazanin" panose="00000400000000000000" pitchFamily="2" charset="-78"/>
              </a:rPr>
              <a:t>افزایش سود در شرکت داریم  در صورتی که کالا ضروری باشدولی</a:t>
            </a:r>
            <a:r>
              <a:rPr lang="fa-IR" dirty="0">
                <a:solidFill>
                  <a:srgbClr val="FF0000"/>
                </a:solidFill>
                <a:latin typeface="B Nazanin" panose="00000400000000000000" pitchFamily="2" charset="-78"/>
                <a:cs typeface="B Nazanin" panose="00000400000000000000" pitchFamily="2" charset="-78"/>
              </a:rPr>
              <a:t> افزایش سودوبزرگ بودن رقم </a:t>
            </a:r>
            <a:r>
              <a:rPr lang="fa-IR" dirty="0" smtClean="0">
                <a:solidFill>
                  <a:srgbClr val="FF0000"/>
                </a:solidFill>
                <a:latin typeface="B Nazanin" panose="00000400000000000000" pitchFamily="2" charset="-78"/>
                <a:cs typeface="B Nazanin" panose="00000400000000000000" pitchFamily="2" charset="-78"/>
              </a:rPr>
              <a:t>سود دلیلی </a:t>
            </a:r>
            <a:r>
              <a:rPr lang="fa-IR" dirty="0">
                <a:solidFill>
                  <a:srgbClr val="FF0000"/>
                </a:solidFill>
                <a:latin typeface="B Nazanin" panose="00000400000000000000" pitchFamily="2" charset="-78"/>
                <a:cs typeface="B Nazanin" panose="00000400000000000000" pitchFamily="2" charset="-78"/>
              </a:rPr>
              <a:t>برای اوضاع خوب شرکت نخواهدبودزیرابزرگ بودن این رقم به خاطرتولیدوفروش بیشترنیست بلکه به خاطرافزایش قیمت هااتفاق افتاده است</a:t>
            </a:r>
            <a:r>
              <a:rPr lang="fa-IR" b="1" dirty="0" smtClean="0">
                <a:solidFill>
                  <a:srgbClr val="FF0000"/>
                </a:solidFill>
                <a:latin typeface="B Nazanin" panose="00000400000000000000" pitchFamily="2" charset="-78"/>
                <a:cs typeface="B Nazanin" panose="00000400000000000000" pitchFamily="2" charset="-78"/>
              </a:rPr>
              <a:t> </a:t>
            </a:r>
            <a:r>
              <a:rPr lang="fa-IR" dirty="0"/>
              <a:t/>
            </a:r>
            <a:br>
              <a:rPr lang="fa-IR" dirty="0"/>
            </a:br>
            <a:endParaRPr lang="en-US" dirty="0"/>
          </a:p>
        </p:txBody>
      </p:sp>
      <p:sp>
        <p:nvSpPr>
          <p:cNvPr id="5" name="Rectangle 4"/>
          <p:cNvSpPr/>
          <p:nvPr/>
        </p:nvSpPr>
        <p:spPr>
          <a:xfrm>
            <a:off x="1567543" y="3367434"/>
            <a:ext cx="10134600" cy="369332"/>
          </a:xfrm>
          <a:prstGeom prst="rect">
            <a:avLst/>
          </a:prstGeom>
        </p:spPr>
        <p:txBody>
          <a:bodyPr wrap="square">
            <a:spAutoFit/>
          </a:bodyPr>
          <a:lstStyle/>
          <a:p>
            <a:r>
              <a:rPr lang="ar-SA" dirty="0">
                <a:solidFill>
                  <a:srgbClr val="000000"/>
                </a:solidFill>
                <a:latin typeface="Arial" panose="020B0604020202020204" pitchFamily="34" charset="0"/>
                <a:ea typeface="Times New Roman" panose="02020603050405020304" pitchFamily="18" charset="0"/>
                <a:cs typeface="B Nazanin" panose="00000400000000000000" pitchFamily="2" charset="-78"/>
              </a:rPr>
              <a:t>تحلیل کنید که</a:t>
            </a:r>
            <a:r>
              <a:rPr lang="fa-IR" dirty="0">
                <a:solidFill>
                  <a:srgbClr val="000000"/>
                </a:solidFill>
                <a:latin typeface="Arial" panose="020B0604020202020204" pitchFamily="34" charset="0"/>
                <a:ea typeface="Times New Roman" panose="02020603050405020304" pitchFamily="18" charset="0"/>
                <a:cs typeface="B Nazanin" panose="00000400000000000000" pitchFamily="2" charset="-78"/>
              </a:rPr>
              <a:t> </a:t>
            </a:r>
            <a:r>
              <a:rPr lang="ar-SA" dirty="0">
                <a:solidFill>
                  <a:srgbClr val="000000"/>
                </a:solidFill>
                <a:latin typeface="Arial" panose="020B0604020202020204" pitchFamily="34" charset="0"/>
                <a:ea typeface="Times New Roman" panose="02020603050405020304" pitchFamily="18" charset="0"/>
                <a:cs typeface="B Nazanin" panose="00000400000000000000" pitchFamily="2" charset="-78"/>
              </a:rPr>
              <a:t>اگر سو</a:t>
            </a:r>
            <a:r>
              <a:rPr lang="fa-IR" dirty="0">
                <a:solidFill>
                  <a:srgbClr val="000000"/>
                </a:solidFill>
                <a:latin typeface="Arial" panose="020B0604020202020204" pitchFamily="34" charset="0"/>
                <a:ea typeface="Times New Roman" panose="02020603050405020304" pitchFamily="18" charset="0"/>
                <a:cs typeface="B Nazanin" panose="00000400000000000000" pitchFamily="2" charset="-78"/>
              </a:rPr>
              <a:t>د</a:t>
            </a:r>
            <a:r>
              <a:rPr lang="ar-SA" dirty="0">
                <a:solidFill>
                  <a:srgbClr val="000000"/>
                </a:solidFill>
                <a:latin typeface="Arial" panose="020B0604020202020204" pitchFamily="34" charset="0"/>
                <a:ea typeface="Times New Roman" panose="02020603050405020304" pitchFamily="18" charset="0"/>
                <a:cs typeface="B Nazanin" panose="00000400000000000000" pitchFamily="2" charset="-78"/>
              </a:rPr>
              <a:t> شرکت افزایش یابد آیا واقعا شرکت بهتر می‌شود یعنی با این فرض های قدرت خرید شرکت افزایش می‌یابد؟ چرا؟</a:t>
            </a:r>
            <a:endParaRPr lang="en-US" dirty="0"/>
          </a:p>
        </p:txBody>
      </p:sp>
      <p:sp>
        <p:nvSpPr>
          <p:cNvPr id="7" name="Rectangle 6"/>
          <p:cNvSpPr/>
          <p:nvPr/>
        </p:nvSpPr>
        <p:spPr>
          <a:xfrm>
            <a:off x="729342" y="4844762"/>
            <a:ext cx="10199914" cy="646331"/>
          </a:xfrm>
          <a:prstGeom prst="rect">
            <a:avLst/>
          </a:prstGeom>
        </p:spPr>
        <p:txBody>
          <a:bodyPr wrap="square">
            <a:spAutoFit/>
          </a:bodyPr>
          <a:lstStyle/>
          <a:p>
            <a:pPr algn="r"/>
            <a:r>
              <a:rPr lang="fa-IR" dirty="0"/>
              <a:t/>
            </a:r>
            <a:br>
              <a:rPr lang="fa-IR" dirty="0"/>
            </a:br>
            <a:endParaRPr lang="en-US" dirty="0"/>
          </a:p>
        </p:txBody>
      </p:sp>
    </p:spTree>
    <p:extLst>
      <p:ext uri="{BB962C8B-B14F-4D97-AF65-F5344CB8AC3E}">
        <p14:creationId xmlns:p14="http://schemas.microsoft.com/office/powerpoint/2010/main" val="2410630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257" y="683545"/>
            <a:ext cx="10951028" cy="4272965"/>
          </a:xfrm>
          <a:prstGeom prst="rect">
            <a:avLst/>
          </a:prstGeom>
        </p:spPr>
        <p:txBody>
          <a:bodyPr wrap="square">
            <a:spAutoFit/>
          </a:bodyPr>
          <a:lstStyle/>
          <a:p>
            <a:pPr marL="342900" lvl="0" indent="-342900" algn="r" rtl="1">
              <a:lnSpc>
                <a:spcPct val="115000"/>
              </a:lnSpc>
              <a:spcAft>
                <a:spcPts val="1000"/>
              </a:spcAft>
              <a:buFont typeface="Wingdings" panose="05000000000000000000" pitchFamily="2" charset="2"/>
              <a:buChar char=""/>
            </a:pPr>
            <a:r>
              <a:rPr lang="fa-IR" sz="2000" dirty="0">
                <a:solidFill>
                  <a:srgbClr val="000000"/>
                </a:solidFill>
                <a:latin typeface="Arial" panose="020B0604020202020204" pitchFamily="34" charset="0"/>
                <a:ea typeface="Times New Roman" panose="02020603050405020304" pitchFamily="18" charset="0"/>
                <a:cs typeface="B Titr" panose="00000700000000000000" pitchFamily="2" charset="-78"/>
              </a:rPr>
              <a:t>تحلیل کنید صفحه </a:t>
            </a:r>
            <a:r>
              <a:rPr lang="fa-IR" sz="2000" dirty="0" smtClean="0">
                <a:solidFill>
                  <a:srgbClr val="000000"/>
                </a:solidFill>
                <a:latin typeface="Arial" panose="020B0604020202020204" pitchFamily="34" charset="0"/>
                <a:ea typeface="Times New Roman" panose="02020603050405020304" pitchFamily="18" charset="0"/>
                <a:cs typeface="B Titr" panose="00000700000000000000" pitchFamily="2" charset="-78"/>
              </a:rPr>
              <a:t>104</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Courier New" panose="02070309020205020404" pitchFamily="49" charset="0"/>
              <a:buChar char="o"/>
            </a:pPr>
            <a:r>
              <a:rPr lang="ar-SA" dirty="0">
                <a:solidFill>
                  <a:srgbClr val="000000"/>
                </a:solidFill>
                <a:latin typeface="Arial" panose="020B0604020202020204" pitchFamily="34" charset="0"/>
                <a:ea typeface="Times New Roman" panose="02020603050405020304" pitchFamily="18" charset="0"/>
                <a:cs typeface="B Nazanin" panose="00000400000000000000" pitchFamily="2" charset="-78"/>
              </a:rPr>
              <a:t>بر اساس آنچه درباره شیوه محاسبه نرخ تورم آموختید میان تورم و کاهش قدرت خرید پول چه رابطه ای است؟</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dirty="0">
                <a:solidFill>
                  <a:srgbClr val="FF0000"/>
                </a:solidFill>
                <a:latin typeface="Arial" panose="020B0604020202020204" pitchFamily="34" charset="0"/>
                <a:ea typeface="Times New Roman" panose="02020603050405020304" pitchFamily="18" charset="0"/>
                <a:cs typeface="B Nazanin" panose="00000400000000000000" pitchFamily="2" charset="-78"/>
              </a:rPr>
              <a:t>در شرایط تورمی برای خرید همان سبد کالای مصرفی قبلی باید پول بیشتر پردازیم بنابراین با افزایش سطح عمومی قیمت‌ها قدرت خرید پول کاهش می‌یابد</a:t>
            </a:r>
            <a:r>
              <a:rPr lang="ar-SA" dirty="0" smtClean="0">
                <a:solidFill>
                  <a:srgbClr val="000000"/>
                </a:solidFill>
                <a:latin typeface="Arial" panose="020B0604020202020204" pitchFamily="34" charset="0"/>
                <a:ea typeface="Times New Roman" panose="02020603050405020304" pitchFamily="18" charset="0"/>
                <a:cs typeface="B Nazanin" panose="00000400000000000000" pitchFamily="2" charset="-78"/>
              </a:rPr>
              <a:t>.</a:t>
            </a:r>
            <a:endParaRPr lang="fa-IR" dirty="0" smtClean="0">
              <a:solidFill>
                <a:srgbClr val="000000"/>
              </a:solidFill>
              <a:latin typeface="Arial" panose="020B0604020202020204" pitchFamily="34" charset="0"/>
              <a:ea typeface="Times New Roman" panose="02020603050405020304" pitchFamily="18" charset="0"/>
              <a:cs typeface="B Nazanin" panose="00000400000000000000" pitchFamily="2" charset="-78"/>
            </a:endParaRPr>
          </a:p>
          <a:p>
            <a:pPr algn="r" rtl="1">
              <a:lnSpc>
                <a:spcPct val="115000"/>
              </a:lnSpc>
              <a:spcAft>
                <a:spcPts val="1000"/>
              </a:spcAft>
            </a:pPr>
            <a:r>
              <a:rPr lang="fa-IR" dirty="0">
                <a:solidFill>
                  <a:srgbClr val="FF0000"/>
                </a:solidFill>
              </a:rPr>
              <a:t>میان تورم وکاهش قدرت خریدپول رابطه </a:t>
            </a:r>
            <a:r>
              <a:rPr lang="fa-IR" dirty="0" smtClean="0">
                <a:solidFill>
                  <a:srgbClr val="FF0000"/>
                </a:solidFill>
              </a:rPr>
              <a:t>عکس وجوددارد یعنی </a:t>
            </a:r>
            <a:r>
              <a:rPr lang="fa-IR" dirty="0">
                <a:solidFill>
                  <a:srgbClr val="FF0000"/>
                </a:solidFill>
              </a:rPr>
              <a:t>باافزایش تورم،قدرت خریدپول کاهش می یابدوبرعکس </a:t>
            </a:r>
            <a:r>
              <a:rPr lang="fa-IR" dirty="0" smtClean="0">
                <a:solidFill>
                  <a:srgbClr val="FF0000"/>
                </a:solidFill>
              </a:rPr>
              <a:t>باکاهش </a:t>
            </a:r>
            <a:r>
              <a:rPr lang="fa-IR" dirty="0">
                <a:solidFill>
                  <a:srgbClr val="FF0000"/>
                </a:solidFill>
              </a:rPr>
              <a:t>تورم قدرت خریدپول افزایش می یابد</a:t>
            </a:r>
            <a:r>
              <a:rPr lang="fa-IR" sz="1400" dirty="0">
                <a:solidFill>
                  <a:srgbClr val="FF0000"/>
                </a:solidFill>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Courier New" panose="02070309020205020404" pitchFamily="49" charset="0"/>
              <a:buChar char="o"/>
            </a:pPr>
            <a:r>
              <a:rPr lang="fa-IR" dirty="0" smtClean="0">
                <a:solidFill>
                  <a:srgbClr val="000000"/>
                </a:solidFill>
                <a:latin typeface="Arial" panose="020B0604020202020204" pitchFamily="34" charset="0"/>
                <a:ea typeface="Times New Roman" panose="02020603050405020304" pitchFamily="18" charset="0"/>
                <a:cs typeface="B Nazanin" panose="00000400000000000000" pitchFamily="2" charset="-78"/>
              </a:rPr>
              <a:t>چرا </a:t>
            </a:r>
            <a:r>
              <a:rPr lang="ar-SA" dirty="0" smtClean="0">
                <a:solidFill>
                  <a:srgbClr val="000000"/>
                </a:solidFill>
                <a:latin typeface="Arial" panose="020B0604020202020204" pitchFamily="34" charset="0"/>
                <a:ea typeface="Times New Roman" panose="02020603050405020304" pitchFamily="18" charset="0"/>
                <a:cs typeface="B Nazanin" panose="00000400000000000000" pitchFamily="2" charset="-78"/>
              </a:rPr>
              <a:t>معمولاً </a:t>
            </a:r>
            <a:r>
              <a:rPr lang="ar-SA" dirty="0">
                <a:solidFill>
                  <a:srgbClr val="000000"/>
                </a:solidFill>
                <a:latin typeface="Arial" panose="020B0604020202020204" pitchFamily="34" charset="0"/>
                <a:ea typeface="Times New Roman" panose="02020603050405020304" pitchFamily="18" charset="0"/>
                <a:cs typeface="B Nazanin" panose="00000400000000000000" pitchFamily="2" charset="-78"/>
              </a:rPr>
              <a:t>بین نرخ تورم که سازمان‌های رسمی اعلام می‌کند و آنچه ما احساس می‌کنیم تفاوت وجود دارد؟</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fa-IR"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فرمول محاسبه تورم انواع مختلفی دارد .</a:t>
            </a:r>
            <a:r>
              <a:rPr lang="ar-SA"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نرخ </a:t>
            </a:r>
            <a:r>
              <a:rPr lang="ar-SA" dirty="0">
                <a:solidFill>
                  <a:srgbClr val="FF0000"/>
                </a:solidFill>
                <a:latin typeface="Arial" panose="020B0604020202020204" pitchFamily="34" charset="0"/>
                <a:ea typeface="Times New Roman" panose="02020603050405020304" pitchFamily="18" charset="0"/>
                <a:cs typeface="B Nazanin" panose="00000400000000000000" pitchFamily="2" charset="-78"/>
              </a:rPr>
              <a:t>تورم اعلامی توسط مراکز رسمی </a:t>
            </a:r>
            <a:r>
              <a:rPr lang="fa-IR"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نرخ </a:t>
            </a:r>
            <a:r>
              <a:rPr lang="ar-SA"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تورم </a:t>
            </a:r>
            <a:r>
              <a:rPr lang="ar-SA" dirty="0">
                <a:solidFill>
                  <a:srgbClr val="FF0000"/>
                </a:solidFill>
                <a:latin typeface="Arial" panose="020B0604020202020204" pitchFamily="34" charset="0"/>
                <a:ea typeface="Times New Roman" panose="02020603050405020304" pitchFamily="18" charset="0"/>
                <a:cs typeface="B Nazanin" panose="00000400000000000000" pitchFamily="2" charset="-78"/>
              </a:rPr>
              <a:t>متوسط است. </a:t>
            </a:r>
            <a:r>
              <a:rPr lang="ar-SA"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این</a:t>
            </a:r>
            <a:r>
              <a:rPr lang="fa-IR"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 نرخ </a:t>
            </a:r>
            <a:r>
              <a:rPr lang="ar-SA"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dirty="0">
                <a:solidFill>
                  <a:srgbClr val="FF0000"/>
                </a:solidFill>
                <a:latin typeface="Arial" panose="020B0604020202020204" pitchFamily="34" charset="0"/>
                <a:ea typeface="Times New Roman" panose="02020603050405020304" pitchFamily="18" charset="0"/>
                <a:cs typeface="B Nazanin" panose="00000400000000000000" pitchFamily="2" charset="-78"/>
              </a:rPr>
              <a:t>تورم عبارت است از میانگین موزون افزایش قیمت‌ها در یک بازه زمانی</a:t>
            </a:r>
            <a:r>
              <a:rPr lang="fa-IR" dirty="0">
                <a:solidFill>
                  <a:srgbClr val="FF0000"/>
                </a:solidFill>
                <a:latin typeface="Arial" panose="020B0604020202020204" pitchFamily="34" charset="0"/>
                <a:ea typeface="Times New Roman" panose="02020603050405020304" pitchFamily="18" charset="0"/>
                <a:cs typeface="B Nazanin" panose="00000400000000000000" pitchFamily="2" charset="-78"/>
              </a:rPr>
              <a:t>۱</a:t>
            </a:r>
            <a:r>
              <a:rPr lang="ar-SA" dirty="0">
                <a:solidFill>
                  <a:srgbClr val="FF0000"/>
                </a:solidFill>
                <a:latin typeface="Arial" panose="020B0604020202020204" pitchFamily="34" charset="0"/>
                <a:ea typeface="Times New Roman" panose="02020603050405020304" pitchFamily="18" charset="0"/>
                <a:cs typeface="B Nazanin" panose="00000400000000000000" pitchFamily="2" charset="-78"/>
              </a:rPr>
              <a:t> ساله نسبت به دوره مشابه سال </a:t>
            </a:r>
            <a:r>
              <a:rPr lang="ar-SA"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قبل</a:t>
            </a:r>
            <a:r>
              <a:rPr lang="fa-IR"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a:t>
            </a:r>
            <a:r>
              <a:rPr lang="ar-SA"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fa-IR"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 با اینکه </a:t>
            </a:r>
            <a:r>
              <a:rPr lang="ar-SA"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قیمت </a:t>
            </a:r>
            <a:r>
              <a:rPr lang="ar-SA" dirty="0">
                <a:solidFill>
                  <a:srgbClr val="FF0000"/>
                </a:solidFill>
                <a:latin typeface="Arial" panose="020B0604020202020204" pitchFamily="34" charset="0"/>
                <a:ea typeface="Times New Roman" panose="02020603050405020304" pitchFamily="18" charset="0"/>
                <a:cs typeface="B Nazanin" panose="00000400000000000000" pitchFamily="2" charset="-78"/>
              </a:rPr>
              <a:t>ها با روند شدیدی در حال افزایش هستند محاسبه تورم با این روش مقدار تورم را بسیار کمتر از میزان ملموس آن برای مردم نشان می‌دهد از طرف دیگر ادراک و قضاوت های روزمره مردم از تغییرات قیمت املاک و مستغلات دارایی‌های سرمایه‌ای نرخ ارز طلا و... افزایش هزینه زندگی تلقی می شوند در حالی که در محاسبات رسمی تورم مشخصاً فقط سبد کالاها و خدمات مصرفی ملاک است و عوامل فوق تا زمانی که به افزایش قیمت کالاها و خدمات مصرفی منجر نشده اند در محاسبات شاخص قیمت و نرخ تورم لحاظ نمی گردند</a:t>
            </a:r>
            <a:r>
              <a:rPr lang="en-US"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7199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5658" y="828056"/>
            <a:ext cx="10308771" cy="410882"/>
          </a:xfrm>
          <a:prstGeom prst="rect">
            <a:avLst/>
          </a:prstGeom>
        </p:spPr>
        <p:txBody>
          <a:bodyPr wrap="square">
            <a:spAutoFit/>
          </a:bodyPr>
          <a:lstStyle/>
          <a:p>
            <a:pPr marL="342900" lvl="0" indent="-342900" algn="r" rtl="1">
              <a:lnSpc>
                <a:spcPct val="115000"/>
              </a:lnSpc>
              <a:spcAft>
                <a:spcPts val="1000"/>
              </a:spcAft>
              <a:buFont typeface="Courier New" panose="02070309020205020404" pitchFamily="49" charset="0"/>
              <a:buChar char="o"/>
            </a:pPr>
            <a:r>
              <a:rPr lang="fa-IR" dirty="0">
                <a:solidFill>
                  <a:srgbClr val="000000"/>
                </a:solidFill>
                <a:latin typeface="Arial" panose="020B0604020202020204" pitchFamily="34" charset="0"/>
                <a:ea typeface="Times New Roman" panose="02020603050405020304" pitchFamily="18" charset="0"/>
                <a:cs typeface="B Nazanin" panose="00000400000000000000" pitchFamily="2" charset="-78"/>
              </a:rPr>
              <a:t>اگر بجای دولت بودید چه راهکار هایی برای مبارزه با تورم ارائه می دادید</a:t>
            </a:r>
            <a:r>
              <a:rPr lang="fa-IR" dirty="0" smtClean="0">
                <a:solidFill>
                  <a:srgbClr val="000000"/>
                </a:solidFill>
                <a:latin typeface="Arial" panose="020B0604020202020204" pitchFamily="34" charset="0"/>
                <a:ea typeface="Times New Roman" panose="02020603050405020304" pitchFamily="18" charset="0"/>
                <a:cs typeface="B Nazanin" panose="00000400000000000000" pitchFamily="2" charset="-78"/>
              </a:rPr>
              <a:t>؟</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502230" y="1459511"/>
            <a:ext cx="9889670" cy="2585323"/>
          </a:xfrm>
          <a:prstGeom prst="rect">
            <a:avLst/>
          </a:prstGeom>
        </p:spPr>
        <p:txBody>
          <a:bodyPr wrap="square">
            <a:spAutoFit/>
          </a:bodyPr>
          <a:lstStyle/>
          <a:p>
            <a:pPr algn="r" rtl="1"/>
            <a:r>
              <a:rPr lang="fa-IR" dirty="0">
                <a:solidFill>
                  <a:srgbClr val="FF0000"/>
                </a:solidFill>
                <a:latin typeface="B Nazanin" panose="00000400000000000000" pitchFamily="2" charset="-78"/>
                <a:cs typeface="B Nazanin" panose="00000400000000000000" pitchFamily="2" charset="-78"/>
              </a:rPr>
              <a:t>اگر علت تورم ناشی از نابرابری عرضه و تقاضای کل در اقتصاد باشد در این صورت دولت برای </a:t>
            </a:r>
            <a:r>
              <a:rPr lang="fa-IR" dirty="0" smtClean="0">
                <a:solidFill>
                  <a:srgbClr val="FF0000"/>
                </a:solidFill>
                <a:latin typeface="B Nazanin" panose="00000400000000000000" pitchFamily="2" charset="-78"/>
                <a:cs typeface="B Nazanin" panose="00000400000000000000" pitchFamily="2" charset="-78"/>
              </a:rPr>
              <a:t>مقابله و </a:t>
            </a:r>
            <a:r>
              <a:rPr lang="fa-IR" dirty="0">
                <a:solidFill>
                  <a:srgbClr val="FF0000"/>
                </a:solidFill>
                <a:latin typeface="B Nazanin" panose="00000400000000000000" pitchFamily="2" charset="-78"/>
                <a:cs typeface="B Nazanin" panose="00000400000000000000" pitchFamily="2" charset="-78"/>
              </a:rPr>
              <a:t>کنترل تورم :</a:t>
            </a:r>
            <a:br>
              <a:rPr lang="fa-IR" dirty="0">
                <a:solidFill>
                  <a:srgbClr val="FF0000"/>
                </a:solidFill>
                <a:latin typeface="B Nazanin" panose="00000400000000000000" pitchFamily="2" charset="-78"/>
                <a:cs typeface="B Nazanin" panose="00000400000000000000" pitchFamily="2" charset="-78"/>
              </a:rPr>
            </a:br>
            <a:r>
              <a:rPr lang="fa-IR" dirty="0" smtClean="0">
                <a:solidFill>
                  <a:srgbClr val="FF0000"/>
                </a:solidFill>
                <a:latin typeface="B Nazanin" panose="00000400000000000000" pitchFamily="2" charset="-78"/>
                <a:cs typeface="B Nazanin" panose="00000400000000000000" pitchFamily="2" charset="-78"/>
              </a:rPr>
              <a:t> 1-باید </a:t>
            </a:r>
            <a:r>
              <a:rPr lang="fa-IR" dirty="0">
                <a:solidFill>
                  <a:srgbClr val="FF0000"/>
                </a:solidFill>
                <a:latin typeface="B Nazanin" panose="00000400000000000000" pitchFamily="2" charset="-78"/>
                <a:cs typeface="B Nazanin" panose="00000400000000000000" pitchFamily="2" charset="-78"/>
              </a:rPr>
              <a:t>میزان </a:t>
            </a:r>
            <a:r>
              <a:rPr lang="fa-IR" dirty="0" smtClean="0">
                <a:solidFill>
                  <a:srgbClr val="FF0000"/>
                </a:solidFill>
                <a:latin typeface="B Nazanin" panose="00000400000000000000" pitchFamily="2" charset="-78"/>
                <a:cs typeface="B Nazanin" panose="00000400000000000000" pitchFamily="2" charset="-78"/>
              </a:rPr>
              <a:t>عرضه کالاها </a:t>
            </a:r>
            <a:r>
              <a:rPr lang="fa-IR" dirty="0">
                <a:solidFill>
                  <a:srgbClr val="FF0000"/>
                </a:solidFill>
                <a:latin typeface="B Nazanin" panose="00000400000000000000" pitchFamily="2" charset="-78"/>
                <a:cs typeface="B Nazanin" panose="00000400000000000000" pitchFamily="2" charset="-78"/>
              </a:rPr>
              <a:t>را افزایش دهد و دولت به دوروش می تواند عرضه را افزایش دهد .</a:t>
            </a:r>
            <a:br>
              <a:rPr lang="fa-IR" dirty="0">
                <a:solidFill>
                  <a:srgbClr val="FF0000"/>
                </a:solidFill>
                <a:latin typeface="B Nazanin" panose="00000400000000000000" pitchFamily="2" charset="-78"/>
                <a:cs typeface="B Nazanin" panose="00000400000000000000" pitchFamily="2" charset="-78"/>
              </a:rPr>
            </a:br>
            <a:r>
              <a:rPr lang="fa-IR" dirty="0">
                <a:solidFill>
                  <a:srgbClr val="FF0000"/>
                </a:solidFill>
                <a:latin typeface="Wingdings" panose="05000000000000000000" pitchFamily="2" charset="2"/>
                <a:cs typeface="B Nazanin" panose="00000400000000000000" pitchFamily="2" charset="-78"/>
              </a:rPr>
              <a:t></a:t>
            </a:r>
            <a:r>
              <a:rPr lang="fa-IR" dirty="0">
                <a:solidFill>
                  <a:srgbClr val="FF0000"/>
                </a:solidFill>
                <a:latin typeface="B Nazanin" panose="00000400000000000000" pitchFamily="2" charset="-78"/>
                <a:cs typeface="B Nazanin" panose="00000400000000000000" pitchFamily="2" charset="-78"/>
              </a:rPr>
              <a:t>ظرفیت های تولیدی را افزایش دهد.</a:t>
            </a:r>
            <a:br>
              <a:rPr lang="fa-IR" dirty="0">
                <a:solidFill>
                  <a:srgbClr val="FF0000"/>
                </a:solidFill>
                <a:latin typeface="B Nazanin" panose="00000400000000000000" pitchFamily="2" charset="-78"/>
                <a:cs typeface="B Nazanin" panose="00000400000000000000" pitchFamily="2" charset="-78"/>
              </a:rPr>
            </a:br>
            <a:r>
              <a:rPr lang="fa-IR" dirty="0">
                <a:solidFill>
                  <a:srgbClr val="FF0000"/>
                </a:solidFill>
                <a:latin typeface="Wingdings" panose="05000000000000000000" pitchFamily="2" charset="2"/>
                <a:cs typeface="B Nazanin" panose="00000400000000000000" pitchFamily="2" charset="-78"/>
              </a:rPr>
              <a:t></a:t>
            </a:r>
            <a:r>
              <a:rPr lang="fa-IR" dirty="0">
                <a:solidFill>
                  <a:srgbClr val="FF0000"/>
                </a:solidFill>
                <a:latin typeface="B Nazanin" panose="00000400000000000000" pitchFamily="2" charset="-78"/>
                <a:cs typeface="B Nazanin" panose="00000400000000000000" pitchFamily="2" charset="-78"/>
              </a:rPr>
              <a:t>از طریق افزایش واردات ، بازار را تنظیم کنند .</a:t>
            </a:r>
            <a:br>
              <a:rPr lang="fa-IR" dirty="0">
                <a:solidFill>
                  <a:srgbClr val="FF0000"/>
                </a:solidFill>
                <a:latin typeface="B Nazanin" panose="00000400000000000000" pitchFamily="2" charset="-78"/>
                <a:cs typeface="B Nazanin" panose="00000400000000000000" pitchFamily="2" charset="-78"/>
              </a:rPr>
            </a:br>
            <a:r>
              <a:rPr lang="fa-IR" dirty="0">
                <a:solidFill>
                  <a:srgbClr val="FF0000"/>
                </a:solidFill>
                <a:latin typeface="B Nazanin" panose="00000400000000000000" pitchFamily="2" charset="-78"/>
                <a:cs typeface="B Nazanin" panose="00000400000000000000" pitchFamily="2" charset="-78"/>
              </a:rPr>
              <a:t>- 2همچنین باید تقاضا برای کالاها را کاهش دهد . در موقع تورم دولت می تواند با اجرای </a:t>
            </a:r>
            <a:r>
              <a:rPr lang="fa-IR" dirty="0" smtClean="0">
                <a:solidFill>
                  <a:srgbClr val="FF0000"/>
                </a:solidFill>
                <a:latin typeface="B Nazanin" panose="00000400000000000000" pitchFamily="2" charset="-78"/>
                <a:cs typeface="B Nazanin" panose="00000400000000000000" pitchFamily="2" charset="-78"/>
              </a:rPr>
              <a:t>سیاست مالی </a:t>
            </a:r>
            <a:r>
              <a:rPr lang="fa-IR" dirty="0">
                <a:solidFill>
                  <a:srgbClr val="FF0000"/>
                </a:solidFill>
                <a:latin typeface="B Nazanin" panose="00000400000000000000" pitchFamily="2" charset="-78"/>
                <a:cs typeface="B Nazanin" panose="00000400000000000000" pitchFamily="2" charset="-78"/>
              </a:rPr>
              <a:t>انقباضی ، ( کاهش مخارج دولت و افزایش مالیات ) تقاضای کل اقتصاد را کاهش داده و </a:t>
            </a:r>
            <a:r>
              <a:rPr lang="fa-IR" dirty="0" smtClean="0">
                <a:solidFill>
                  <a:srgbClr val="FF0000"/>
                </a:solidFill>
                <a:latin typeface="B Nazanin" panose="00000400000000000000" pitchFamily="2" charset="-78"/>
                <a:cs typeface="B Nazanin" panose="00000400000000000000" pitchFamily="2" charset="-78"/>
              </a:rPr>
              <a:t>موجب ثبات </a:t>
            </a:r>
            <a:r>
              <a:rPr lang="fa-IR" dirty="0">
                <a:solidFill>
                  <a:srgbClr val="FF0000"/>
                </a:solidFill>
                <a:latin typeface="B Nazanin" panose="00000400000000000000" pitchFamily="2" charset="-78"/>
                <a:cs typeface="B Nazanin" panose="00000400000000000000" pitchFamily="2" charset="-78"/>
              </a:rPr>
              <a:t>اقتصادی شود.</a:t>
            </a:r>
            <a:br>
              <a:rPr lang="fa-IR" dirty="0">
                <a:solidFill>
                  <a:srgbClr val="FF0000"/>
                </a:solidFill>
                <a:latin typeface="B Nazanin" panose="00000400000000000000" pitchFamily="2" charset="-78"/>
                <a:cs typeface="B Nazanin" panose="00000400000000000000" pitchFamily="2" charset="-78"/>
              </a:rPr>
            </a:br>
            <a:r>
              <a:rPr lang="fa-IR" dirty="0">
                <a:solidFill>
                  <a:srgbClr val="FF0000"/>
                </a:solidFill>
                <a:latin typeface="Wingdings" panose="05000000000000000000" pitchFamily="2" charset="2"/>
                <a:cs typeface="B Nazanin" panose="00000400000000000000" pitchFamily="2" charset="-78"/>
              </a:rPr>
              <a:t></a:t>
            </a:r>
            <a:r>
              <a:rPr lang="fa-IR" dirty="0">
                <a:solidFill>
                  <a:srgbClr val="FF0000"/>
                </a:solidFill>
                <a:latin typeface="B Nazanin" panose="00000400000000000000" pitchFamily="2" charset="-78"/>
                <a:cs typeface="B Nazanin" panose="00000400000000000000" pitchFamily="2" charset="-78"/>
              </a:rPr>
              <a:t>اگرعلت تورم هماهنگ نبودن افزایش نقدینگی با افزایش تولید باشد . در این صورت دولت </a:t>
            </a:r>
            <a:r>
              <a:rPr lang="fa-IR" dirty="0" smtClean="0">
                <a:solidFill>
                  <a:srgbClr val="FF0000"/>
                </a:solidFill>
                <a:latin typeface="B Nazanin" panose="00000400000000000000" pitchFamily="2" charset="-78"/>
                <a:cs typeface="B Nazanin" panose="00000400000000000000" pitchFamily="2" charset="-78"/>
              </a:rPr>
              <a:t>میتواند </a:t>
            </a:r>
            <a:r>
              <a:rPr lang="fa-IR" dirty="0">
                <a:solidFill>
                  <a:srgbClr val="FF0000"/>
                </a:solidFill>
                <a:latin typeface="B Nazanin" panose="00000400000000000000" pitchFamily="2" charset="-78"/>
                <a:cs typeface="B Nazanin" panose="00000400000000000000" pitchFamily="2" charset="-78"/>
              </a:rPr>
              <a:t>با اجرای سیاست پولی انقباضی میزان نقدینگی در کشور را کاهش و تورم را کنترل کند .</a:t>
            </a:r>
            <a:r>
              <a:rPr lang="fa-IR" dirty="0">
                <a:solidFill>
                  <a:srgbClr val="FF0000"/>
                </a:solidFill>
                <a:cs typeface="B Nazanin" panose="00000400000000000000" pitchFamily="2" charset="-78"/>
              </a:rPr>
              <a:t> </a:t>
            </a:r>
            <a:br>
              <a:rPr lang="fa-IR" dirty="0">
                <a:solidFill>
                  <a:srgbClr val="FF0000"/>
                </a:solidFill>
                <a:cs typeface="B Nazanin" panose="00000400000000000000" pitchFamily="2" charset="-78"/>
              </a:rPr>
            </a:br>
            <a:endParaRPr lang="en-US" dirty="0">
              <a:solidFill>
                <a:srgbClr val="FF0000"/>
              </a:solidFill>
              <a:cs typeface="B Nazanin" panose="00000400000000000000" pitchFamily="2" charset="-78"/>
            </a:endParaRPr>
          </a:p>
        </p:txBody>
      </p:sp>
    </p:spTree>
    <p:extLst>
      <p:ext uri="{BB962C8B-B14F-4D97-AF65-F5344CB8AC3E}">
        <p14:creationId xmlns:p14="http://schemas.microsoft.com/office/powerpoint/2010/main" val="3460434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نمونه پاورپوینت پایان نامه"/>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269" y="653143"/>
            <a:ext cx="10781211" cy="5573485"/>
          </a:xfrm>
          <a:prstGeom prst="rect">
            <a:avLst/>
          </a:prstGeom>
        </p:spPr>
      </p:pic>
    </p:spTree>
    <p:extLst>
      <p:ext uri="{BB962C8B-B14F-4D97-AF65-F5344CB8AC3E}">
        <p14:creationId xmlns:p14="http://schemas.microsoft.com/office/powerpoint/2010/main" val="159986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307" y="769318"/>
            <a:ext cx="10755086" cy="3046988"/>
          </a:xfrm>
          <a:prstGeom prst="rect">
            <a:avLst/>
          </a:prstGeom>
        </p:spPr>
        <p:txBody>
          <a:bodyPr wrap="square">
            <a:spAutoFit/>
          </a:bodyPr>
          <a:lstStyle/>
          <a:p>
            <a:pPr algn="r">
              <a:lnSpc>
                <a:spcPct val="200000"/>
              </a:lnSpc>
            </a:pPr>
            <a:r>
              <a:rPr lang="fa-IR" sz="1600" b="1" dirty="0" smtClean="0">
                <a:cs typeface="B Nazanin" panose="00000400000000000000" pitchFamily="2" charset="-78"/>
              </a:rPr>
              <a:t>یکی ازباوررایج </a:t>
            </a:r>
            <a:r>
              <a:rPr lang="fa-IR" sz="1600" b="1" dirty="0">
                <a:cs typeface="B Nazanin" panose="00000400000000000000" pitchFamily="2" charset="-78"/>
              </a:rPr>
              <a:t>میان مردم</a:t>
            </a:r>
            <a:r>
              <a:rPr lang="fa-IR" sz="1600" b="1" dirty="0" smtClean="0">
                <a:cs typeface="B Nazanin" panose="00000400000000000000" pitchFamily="2" charset="-78"/>
              </a:rPr>
              <a:t>، این است که که </a:t>
            </a:r>
            <a:r>
              <a:rPr lang="fa-IR" sz="1600" b="1" dirty="0">
                <a:cs typeface="B Nazanin" panose="00000400000000000000" pitchFamily="2" charset="-78"/>
              </a:rPr>
              <a:t>گمان مي کنند، پول همان ثروت است </a:t>
            </a:r>
            <a:r>
              <a:rPr lang="fa-IR" sz="1600" b="1" dirty="0" smtClean="0">
                <a:cs typeface="B Nazanin" panose="00000400000000000000" pitchFamily="2" charset="-78"/>
              </a:rPr>
              <a:t>برای </a:t>
            </a:r>
            <a:r>
              <a:rPr lang="fa-IR" sz="1600" b="1" dirty="0">
                <a:cs typeface="B Nazanin" panose="00000400000000000000" pitchFamily="2" charset="-78"/>
              </a:rPr>
              <a:t>اینکه این باور را بیازمایید ،کافی است به پولی که در جیبتان دارید فکر کنید؛ مثلاً شما با  </a:t>
            </a:r>
            <a:r>
              <a:rPr lang="fa-IR" sz="1600" b="1" dirty="0" smtClean="0">
                <a:cs typeface="B Nazanin" panose="00000400000000000000" pitchFamily="2" charset="-78"/>
              </a:rPr>
              <a:t>5000تومان </a:t>
            </a:r>
            <a:r>
              <a:rPr lang="fa-IR" sz="1600" b="1" dirty="0">
                <a:cs typeface="B Nazanin" panose="00000400000000000000" pitchFamily="2" charset="-78"/>
              </a:rPr>
              <a:t>پولی که در </a:t>
            </a:r>
            <a:r>
              <a:rPr lang="fa-IR" sz="1600" b="1" dirty="0" smtClean="0">
                <a:cs typeface="B Nazanin" panose="00000400000000000000" pitchFamily="2" charset="-78"/>
              </a:rPr>
              <a:t>جیب دارید </a:t>
            </a:r>
            <a:r>
              <a:rPr lang="fa-IR" sz="1600" b="1" dirty="0">
                <a:cs typeface="B Nazanin" panose="00000400000000000000" pitchFamily="2" charset="-78"/>
              </a:rPr>
              <a:t>اکنون می توانید دو بسته بیسکویت بخرید. در حالی که با همین  5000تومان در 10سال پیش می توانستید یک </a:t>
            </a:r>
            <a:r>
              <a:rPr lang="fa-IR" sz="1600" b="1" dirty="0" smtClean="0">
                <a:cs typeface="B Nazanin" panose="00000400000000000000" pitchFamily="2" charset="-78"/>
              </a:rPr>
              <a:t>پیراهن</a:t>
            </a:r>
            <a:r>
              <a:rPr lang="fa-IR" sz="1600" b="1" dirty="0">
                <a:cs typeface="B Nazanin" panose="00000400000000000000" pitchFamily="2" charset="-78"/>
              </a:rPr>
              <a:t> و در بیست سال قبل ،یک کیف تهیه کنید. پس ارزش پول یا به عبارت دیگر ،قدرت خرید پول کاهش پیدا کرده است </a:t>
            </a:r>
          </a:p>
          <a:p>
            <a:pPr algn="r">
              <a:lnSpc>
                <a:spcPct val="200000"/>
              </a:lnSpc>
            </a:pPr>
            <a:r>
              <a:rPr lang="fa-IR" sz="1600" b="1" dirty="0" smtClean="0">
                <a:cs typeface="B Nazanin" panose="00000400000000000000" pitchFamily="2" charset="-78"/>
              </a:rPr>
              <a:t>حالا </a:t>
            </a:r>
            <a:r>
              <a:rPr lang="fa-IR" sz="1600" b="1" dirty="0">
                <a:cs typeface="B Nazanin" panose="00000400000000000000" pitchFamily="2" charset="-78"/>
              </a:rPr>
              <a:t>فرض کنید مدیرعامل یک شرکت تولیدی هستید و تورم باعث شده است تا یکی از نهاده های تولیدی </a:t>
            </a:r>
            <a:r>
              <a:rPr lang="fa-IR" sz="1600" b="1" dirty="0" smtClean="0">
                <a:cs typeface="B Nazanin" panose="00000400000000000000" pitchFamily="2" charset="-78"/>
              </a:rPr>
              <a:t>که سال قبل با 500</a:t>
            </a:r>
            <a:endParaRPr lang="fa-IR" sz="1600" b="1" dirty="0">
              <a:cs typeface="B Nazanin" panose="00000400000000000000" pitchFamily="2" charset="-78"/>
            </a:endParaRPr>
          </a:p>
          <a:p>
            <a:pPr algn="r">
              <a:lnSpc>
                <a:spcPct val="200000"/>
              </a:lnSpc>
            </a:pPr>
            <a:r>
              <a:rPr lang="fa-IR" sz="1600" b="1" dirty="0">
                <a:cs typeface="B Nazanin" panose="00000400000000000000" pitchFamily="2" charset="-78"/>
              </a:rPr>
              <a:t>میلیون تومان می خریدید، اکنون باید بابت همان نهاده ، </a:t>
            </a:r>
            <a:r>
              <a:rPr lang="fa-IR" sz="1600" b="1" dirty="0" smtClean="0">
                <a:cs typeface="B Nazanin" panose="00000400000000000000" pitchFamily="2" charset="-78"/>
              </a:rPr>
              <a:t>700میلیون </a:t>
            </a:r>
            <a:r>
              <a:rPr lang="fa-IR" sz="1600" b="1" dirty="0">
                <a:cs typeface="B Nazanin" panose="00000400000000000000" pitchFamily="2" charset="-78"/>
              </a:rPr>
              <a:t>تومان پرداخت کنید و این افزایش قیمت را روی محصول</a:t>
            </a:r>
          </a:p>
          <a:p>
            <a:pPr algn="r">
              <a:lnSpc>
                <a:spcPct val="200000"/>
              </a:lnSpc>
            </a:pPr>
            <a:r>
              <a:rPr lang="fa-IR" sz="1600" b="1" dirty="0">
                <a:cs typeface="B Nazanin" panose="00000400000000000000" pitchFamily="2" charset="-78"/>
              </a:rPr>
              <a:t>نهایی خود اعمال کنید.پس اینکه ماپول راهمان </a:t>
            </a:r>
            <a:r>
              <a:rPr lang="fa-IR" sz="1600" b="1" dirty="0"/>
              <a:t>ثروت بدانیم </a:t>
            </a:r>
            <a:r>
              <a:rPr lang="fa-IR" sz="1600" b="1" dirty="0" smtClean="0"/>
              <a:t>   بستگی </a:t>
            </a:r>
            <a:r>
              <a:rPr lang="fa-IR" sz="1600" b="1" dirty="0"/>
              <a:t>به </a:t>
            </a:r>
            <a:r>
              <a:rPr lang="fa-IR" sz="1600" b="1" u="sng" dirty="0"/>
              <a:t>میزان تورم </a:t>
            </a:r>
            <a:r>
              <a:rPr lang="fa-IR" sz="1600" b="1" u="sng" dirty="0" smtClean="0"/>
              <a:t>موجوددرجامعه  </a:t>
            </a:r>
            <a:r>
              <a:rPr lang="fa-IR" sz="1600" b="1" dirty="0" smtClean="0"/>
              <a:t> و   </a:t>
            </a:r>
            <a:r>
              <a:rPr lang="fa-IR" sz="1600" b="1" u="sng" dirty="0" smtClean="0"/>
              <a:t>قدرت </a:t>
            </a:r>
            <a:r>
              <a:rPr lang="fa-IR" sz="1600" b="1" u="sng" dirty="0"/>
              <a:t>خریدپول دارد</a:t>
            </a:r>
            <a:endParaRPr lang="en-US" sz="1600" b="1" u="sng" dirty="0"/>
          </a:p>
        </p:txBody>
      </p:sp>
      <p:sp>
        <p:nvSpPr>
          <p:cNvPr id="3" name="Rectangle 2"/>
          <p:cNvSpPr/>
          <p:nvPr/>
        </p:nvSpPr>
        <p:spPr>
          <a:xfrm>
            <a:off x="801380" y="4181618"/>
            <a:ext cx="10689771" cy="2017540"/>
          </a:xfrm>
          <a:prstGeom prst="rect">
            <a:avLst/>
          </a:prstGeom>
        </p:spPr>
        <p:txBody>
          <a:bodyPr wrap="square">
            <a:spAutoFit/>
          </a:bodyPr>
          <a:lstStyle/>
          <a:p>
            <a:pPr marR="58420" indent="-6350" algn="r" rtl="1">
              <a:lnSpc>
                <a:spcPct val="139000"/>
              </a:lnSpc>
              <a:spcAft>
                <a:spcPts val="15"/>
              </a:spcAft>
            </a:pPr>
            <a:r>
              <a:rPr lang="ar-SA" dirty="0">
                <a:solidFill>
                  <a:srgbClr val="000000"/>
                </a:solidFill>
                <a:latin typeface="Calibri" panose="020F0502020204030204" pitchFamily="34" charset="0"/>
                <a:ea typeface="Calibri" panose="020F0502020204030204" pitchFamily="34" charset="0"/>
              </a:rPr>
              <a:t>در یک اقتصاد پویا روزانه میلیون ها مبادله انجام میشود. کشاورزان و صنعتگران و دامداران و دیگر قشر ها، محصولات خود را با یکدیگر مبادله میکنند. </a:t>
            </a:r>
            <a:endParaRPr lang="en-US" sz="1400" dirty="0">
              <a:solidFill>
                <a:srgbClr val="000000"/>
              </a:solidFill>
              <a:latin typeface="Calibri" panose="020F0502020204030204" pitchFamily="34" charset="0"/>
              <a:ea typeface="Calibri" panose="020F0502020204030204" pitchFamily="34" charset="0"/>
            </a:endParaRPr>
          </a:p>
          <a:p>
            <a:pPr marR="104140" indent="-6350" algn="r" rtl="1">
              <a:lnSpc>
                <a:spcPct val="139000"/>
              </a:lnSpc>
              <a:spcAft>
                <a:spcPts val="15"/>
              </a:spcAft>
            </a:pPr>
            <a:r>
              <a:rPr lang="ar-SA" dirty="0">
                <a:solidFill>
                  <a:srgbClr val="000000"/>
                </a:solidFill>
                <a:latin typeface="Calibri" panose="020F0502020204030204" pitchFamily="34" charset="0"/>
                <a:ea typeface="Calibri" panose="020F0502020204030204" pitchFamily="34" charset="0"/>
              </a:rPr>
              <a:t>اگر قرار باشد که که همه ی این مبادلات به صورت پایاپای صورت بگیرد؛ یعنی مثلا </a:t>
            </a:r>
            <a:r>
              <a:rPr lang="ar-SA" dirty="0" smtClean="0">
                <a:solidFill>
                  <a:srgbClr val="000000"/>
                </a:solidFill>
                <a:latin typeface="Calibri" panose="020F0502020204030204" pitchFamily="34" charset="0"/>
                <a:ea typeface="Calibri" panose="020F0502020204030204" pitchFamily="34" charset="0"/>
              </a:rPr>
              <a:t>گشاورز</a:t>
            </a:r>
            <a:r>
              <a:rPr lang="fa-IR" dirty="0" smtClean="0">
                <a:solidFill>
                  <a:srgbClr val="000000"/>
                </a:solidFill>
                <a:latin typeface="Calibri" panose="020F0502020204030204" pitchFamily="34" charset="0"/>
                <a:ea typeface="Calibri" panose="020F0502020204030204" pitchFamily="34" charset="0"/>
              </a:rPr>
              <a:t>گ</a:t>
            </a:r>
            <a:r>
              <a:rPr lang="ar-SA" dirty="0" smtClean="0">
                <a:solidFill>
                  <a:srgbClr val="000000"/>
                </a:solidFill>
                <a:latin typeface="Calibri" panose="020F0502020204030204" pitchFamily="34" charset="0"/>
                <a:ea typeface="Calibri" panose="020F0502020204030204" pitchFamily="34" charset="0"/>
              </a:rPr>
              <a:t>ندمش </a:t>
            </a:r>
            <a:r>
              <a:rPr lang="ar-SA" dirty="0">
                <a:solidFill>
                  <a:srgbClr val="000000"/>
                </a:solidFill>
                <a:latin typeface="Calibri" panose="020F0502020204030204" pitchFamily="34" charset="0"/>
                <a:ea typeface="Calibri" panose="020F0502020204030204" pitchFamily="34" charset="0"/>
              </a:rPr>
              <a:t>را با کفش صنعتگر مبادله کند و مجددا کفش خریداری شده را با گوسفند دامدار معاوضه کند.به همین شکل دامدار و صنعتگر نیز با گوسفند و کفش بایکدیگر مبادله </a:t>
            </a:r>
            <a:r>
              <a:rPr lang="ar-SA" dirty="0" smtClean="0">
                <a:solidFill>
                  <a:srgbClr val="000000"/>
                </a:solidFill>
                <a:latin typeface="Calibri" panose="020F0502020204030204" pitchFamily="34" charset="0"/>
                <a:ea typeface="Calibri" panose="020F0502020204030204" pitchFamily="34" charset="0"/>
              </a:rPr>
              <a:t>کنند.</a:t>
            </a:r>
            <a:r>
              <a:rPr lang="fa-IR" dirty="0" smtClean="0">
                <a:solidFill>
                  <a:srgbClr val="000000"/>
                </a:solidFill>
                <a:latin typeface="Calibri" panose="020F0502020204030204" pitchFamily="34" charset="0"/>
                <a:ea typeface="Calibri" panose="020F0502020204030204" pitchFamily="34" charset="0"/>
              </a:rPr>
              <a:t>مشکلاتی را به دنبال خواهد داشت مثلا امکان فساد کالاها در زمان مبادلات ،حمل دشوار  کالاها،و....</a:t>
            </a:r>
            <a:endParaRPr lang="en-US" sz="1400" dirty="0">
              <a:solidFill>
                <a:srgbClr val="000000"/>
              </a:solidFill>
              <a:latin typeface="Calibri" panose="020F0502020204030204" pitchFamily="34" charset="0"/>
              <a:ea typeface="Calibri" panose="020F0502020204030204" pitchFamily="34" charset="0"/>
            </a:endParaRPr>
          </a:p>
        </p:txBody>
      </p:sp>
      <p:sp>
        <p:nvSpPr>
          <p:cNvPr id="4" name="TextBox 3"/>
          <p:cNvSpPr txBox="1"/>
          <p:nvPr/>
        </p:nvSpPr>
        <p:spPr>
          <a:xfrm>
            <a:off x="9212532" y="578942"/>
            <a:ext cx="2808515" cy="369332"/>
          </a:xfrm>
          <a:prstGeom prst="rect">
            <a:avLst/>
          </a:prstGeom>
          <a:noFill/>
        </p:spPr>
        <p:txBody>
          <a:bodyPr wrap="square" rtlCol="0">
            <a:spAutoFit/>
          </a:bodyPr>
          <a:lstStyle/>
          <a:p>
            <a:r>
              <a:rPr lang="fa-IR" dirty="0" smtClean="0">
                <a:solidFill>
                  <a:srgbClr val="FF0000"/>
                </a:solidFill>
              </a:rPr>
              <a:t>پول با ثروت فرق دارد</a:t>
            </a:r>
            <a:endParaRPr lang="en-US" dirty="0">
              <a:solidFill>
                <a:srgbClr val="FF0000"/>
              </a:solidFill>
            </a:endParaRPr>
          </a:p>
        </p:txBody>
      </p:sp>
      <p:sp>
        <p:nvSpPr>
          <p:cNvPr id="5" name="TextBox 4"/>
          <p:cNvSpPr txBox="1"/>
          <p:nvPr/>
        </p:nvSpPr>
        <p:spPr>
          <a:xfrm>
            <a:off x="10265134" y="3729162"/>
            <a:ext cx="1061509" cy="369332"/>
          </a:xfrm>
          <a:prstGeom prst="rect">
            <a:avLst/>
          </a:prstGeom>
          <a:noFill/>
        </p:spPr>
        <p:txBody>
          <a:bodyPr wrap="none" rtlCol="0">
            <a:spAutoFit/>
          </a:bodyPr>
          <a:lstStyle/>
          <a:p>
            <a:r>
              <a:rPr lang="fa-IR" dirty="0" smtClean="0"/>
              <a:t>پول چیست؟</a:t>
            </a:r>
            <a:endParaRPr lang="en-US" dirty="0"/>
          </a:p>
        </p:txBody>
      </p:sp>
    </p:spTree>
    <p:extLst>
      <p:ext uri="{BB962C8B-B14F-4D97-AF65-F5344CB8AC3E}">
        <p14:creationId xmlns:p14="http://schemas.microsoft.com/office/powerpoint/2010/main" val="2431345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942206" y="539862"/>
            <a:ext cx="2215166" cy="1133341"/>
          </a:xfrm>
          <a:prstGeom prst="ellipse">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400" b="1" dirty="0" smtClean="0">
                <a:cs typeface="B Nazanin" panose="00000400000000000000" pitchFamily="2" charset="-78"/>
              </a:rPr>
              <a:t>پول چیست؟</a:t>
            </a:r>
            <a:endParaRPr lang="en-US" sz="2400" b="1" dirty="0">
              <a:cs typeface="B Nazanin" panose="00000400000000000000" pitchFamily="2" charset="-78"/>
            </a:endParaRPr>
          </a:p>
        </p:txBody>
      </p:sp>
      <p:sp>
        <p:nvSpPr>
          <p:cNvPr id="5" name="Rectangle 4"/>
          <p:cNvSpPr/>
          <p:nvPr/>
        </p:nvSpPr>
        <p:spPr>
          <a:xfrm>
            <a:off x="3026817" y="1371952"/>
            <a:ext cx="6036315" cy="811369"/>
          </a:xfrm>
          <a:prstGeom prst="rect">
            <a:avLst/>
          </a:prstGeom>
          <a:solidFill>
            <a:schemeClr val="accent6"/>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b="1" dirty="0" smtClean="0">
                <a:cs typeface="B Nazanin" panose="00000400000000000000" pitchFamily="2" charset="-78"/>
              </a:rPr>
              <a:t>شکل مبادلات در زندگی بشر عبارتند </a:t>
            </a:r>
            <a:r>
              <a:rPr lang="fa-IR" sz="2000" dirty="0" smtClean="0">
                <a:cs typeface="B Nazanin" panose="00000400000000000000" pitchFamily="2" charset="-78"/>
              </a:rPr>
              <a:t>از:</a:t>
            </a:r>
            <a:endParaRPr lang="en-US" sz="2000" dirty="0">
              <a:cs typeface="B Nazanin" panose="00000400000000000000" pitchFamily="2" charset="-78"/>
            </a:endParaRPr>
          </a:p>
        </p:txBody>
      </p:sp>
      <p:sp>
        <p:nvSpPr>
          <p:cNvPr id="7" name="Rounded Rectangle 6"/>
          <p:cNvSpPr/>
          <p:nvPr/>
        </p:nvSpPr>
        <p:spPr>
          <a:xfrm>
            <a:off x="9965635" y="2311587"/>
            <a:ext cx="1886709" cy="914400"/>
          </a:xfrm>
          <a:prstGeom prst="round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000" b="1" dirty="0" smtClean="0">
                <a:cs typeface="B Nazanin" panose="00000400000000000000" pitchFamily="2" charset="-78"/>
              </a:rPr>
              <a:t>مبادله پایاپای(تهاتری</a:t>
            </a:r>
            <a:r>
              <a:rPr lang="fa-IR" sz="2000" dirty="0" smtClean="0">
                <a:cs typeface="B Nazanin" panose="00000400000000000000" pitchFamily="2" charset="-78"/>
              </a:rPr>
              <a:t>)</a:t>
            </a:r>
            <a:endParaRPr lang="en-US" sz="2000" dirty="0">
              <a:cs typeface="B Nazanin" panose="00000400000000000000" pitchFamily="2" charset="-78"/>
            </a:endParaRPr>
          </a:p>
        </p:txBody>
      </p:sp>
      <p:sp>
        <p:nvSpPr>
          <p:cNvPr id="25" name="Left Arrow 24"/>
          <p:cNvSpPr/>
          <p:nvPr/>
        </p:nvSpPr>
        <p:spPr>
          <a:xfrm>
            <a:off x="9110497" y="2547381"/>
            <a:ext cx="772732" cy="594261"/>
          </a:xfrm>
          <a:prstGeom prst="leftArrow">
            <a:avLst/>
          </a:prstGeom>
          <a:solidFill>
            <a:schemeClr val="accent6"/>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6" name="Rounded Rectangle 25"/>
          <p:cNvSpPr/>
          <p:nvPr/>
        </p:nvSpPr>
        <p:spPr>
          <a:xfrm>
            <a:off x="7215177" y="2429404"/>
            <a:ext cx="1727029" cy="932769"/>
          </a:xfrm>
          <a:prstGeom prst="round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000" b="1" dirty="0" smtClean="0">
                <a:cs typeface="B Nazanin" panose="00000400000000000000" pitchFamily="2" charset="-78"/>
              </a:rPr>
              <a:t>مبادله با کالای خاص</a:t>
            </a:r>
            <a:endParaRPr lang="en-US" sz="2000" b="1" dirty="0">
              <a:cs typeface="B Nazanin" panose="00000400000000000000" pitchFamily="2" charset="-78"/>
            </a:endParaRPr>
          </a:p>
        </p:txBody>
      </p:sp>
      <p:sp>
        <p:nvSpPr>
          <p:cNvPr id="27" name="Left Arrow 26"/>
          <p:cNvSpPr/>
          <p:nvPr/>
        </p:nvSpPr>
        <p:spPr>
          <a:xfrm>
            <a:off x="6044975" y="2549337"/>
            <a:ext cx="969230" cy="692902"/>
          </a:xfrm>
          <a:prstGeom prst="leftArrow">
            <a:avLst/>
          </a:prstGeom>
          <a:solidFill>
            <a:schemeClr val="accent6"/>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8" name="Rounded Rectangle 27"/>
          <p:cNvSpPr/>
          <p:nvPr/>
        </p:nvSpPr>
        <p:spPr>
          <a:xfrm>
            <a:off x="3765820" y="2414134"/>
            <a:ext cx="2172653" cy="1166192"/>
          </a:xfrm>
          <a:prstGeom prst="round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000" dirty="0" smtClean="0">
                <a:cs typeface="B Nazanin" panose="00000400000000000000" pitchFamily="2" charset="-78"/>
              </a:rPr>
              <a:t>مبادله با فلزات گرانبها (طلا و نقره)</a:t>
            </a:r>
            <a:endParaRPr lang="en-US" sz="2000" dirty="0">
              <a:cs typeface="B Nazanin" panose="00000400000000000000" pitchFamily="2" charset="-78"/>
            </a:endParaRPr>
          </a:p>
        </p:txBody>
      </p:sp>
      <p:sp>
        <p:nvSpPr>
          <p:cNvPr id="29" name="Down Arrow 28"/>
          <p:cNvSpPr/>
          <p:nvPr/>
        </p:nvSpPr>
        <p:spPr>
          <a:xfrm>
            <a:off x="1184203" y="3943664"/>
            <a:ext cx="613421" cy="686291"/>
          </a:xfrm>
          <a:prstGeom prst="downArrow">
            <a:avLst/>
          </a:prstGeom>
          <a:solidFill>
            <a:schemeClr val="accent6"/>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000" dirty="0">
              <a:cs typeface="B Nazanin" panose="00000400000000000000" pitchFamily="2" charset="-78"/>
            </a:endParaRPr>
          </a:p>
        </p:txBody>
      </p:sp>
      <p:sp>
        <p:nvSpPr>
          <p:cNvPr id="30" name="Rounded Rectangle 29"/>
          <p:cNvSpPr/>
          <p:nvPr/>
        </p:nvSpPr>
        <p:spPr>
          <a:xfrm>
            <a:off x="500743" y="2517234"/>
            <a:ext cx="2271620" cy="1223492"/>
          </a:xfrm>
          <a:prstGeom prst="round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000" b="1" dirty="0" smtClean="0">
                <a:cs typeface="B Nazanin" panose="00000400000000000000" pitchFamily="2" charset="-78"/>
              </a:rPr>
              <a:t>مبادله با رسیدهایی که بازرگانان و صرافان صادر می کردند.</a:t>
            </a:r>
            <a:endParaRPr lang="en-US" sz="2000" b="1" dirty="0">
              <a:cs typeface="B Nazanin" panose="00000400000000000000" pitchFamily="2" charset="-78"/>
            </a:endParaRPr>
          </a:p>
        </p:txBody>
      </p:sp>
      <p:sp>
        <p:nvSpPr>
          <p:cNvPr id="31" name="Right Arrow 30"/>
          <p:cNvSpPr/>
          <p:nvPr/>
        </p:nvSpPr>
        <p:spPr>
          <a:xfrm>
            <a:off x="3156854" y="5100033"/>
            <a:ext cx="847304" cy="721217"/>
          </a:xfrm>
          <a:prstGeom prst="rightArrow">
            <a:avLst/>
          </a:prstGeom>
          <a:solidFill>
            <a:schemeClr val="accent6"/>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3" name="Rounded Rectangle 32"/>
          <p:cNvSpPr/>
          <p:nvPr/>
        </p:nvSpPr>
        <p:spPr>
          <a:xfrm>
            <a:off x="618364" y="4769766"/>
            <a:ext cx="2208599" cy="1468192"/>
          </a:xfrm>
          <a:prstGeom prst="round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000" b="1" dirty="0" smtClean="0">
                <a:cs typeface="B Nazanin" panose="00000400000000000000" pitchFamily="2" charset="-78"/>
              </a:rPr>
              <a:t>مبادله با اسکناس هایی که بانک مرکزی چاپ می کرد.</a:t>
            </a:r>
            <a:endParaRPr lang="en-US" sz="2000" b="1" dirty="0">
              <a:cs typeface="B Nazanin" panose="00000400000000000000" pitchFamily="2" charset="-78"/>
            </a:endParaRPr>
          </a:p>
        </p:txBody>
      </p:sp>
      <p:sp>
        <p:nvSpPr>
          <p:cNvPr id="34" name="Right Arrow 33"/>
          <p:cNvSpPr/>
          <p:nvPr/>
        </p:nvSpPr>
        <p:spPr>
          <a:xfrm>
            <a:off x="6692233" y="4962949"/>
            <a:ext cx="856021" cy="721217"/>
          </a:xfrm>
          <a:prstGeom prst="rightArrow">
            <a:avLst/>
          </a:prstGeom>
          <a:solidFill>
            <a:schemeClr val="accent6"/>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cs typeface="B Nazanin" panose="00000400000000000000" pitchFamily="2" charset="-78"/>
            </a:endParaRPr>
          </a:p>
        </p:txBody>
      </p:sp>
      <p:sp>
        <p:nvSpPr>
          <p:cNvPr id="35" name="Rounded Rectangle 34"/>
          <p:cNvSpPr/>
          <p:nvPr/>
        </p:nvSpPr>
        <p:spPr>
          <a:xfrm>
            <a:off x="4436527" y="4660296"/>
            <a:ext cx="1925816" cy="1326524"/>
          </a:xfrm>
          <a:prstGeom prst="round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000" b="1" dirty="0" smtClean="0">
                <a:cs typeface="B Nazanin" panose="00000400000000000000" pitchFamily="2" charset="-78"/>
              </a:rPr>
              <a:t>مبادله با پول تحریری_پول ثبتی یا تحریری</a:t>
            </a:r>
            <a:r>
              <a:rPr lang="fa-IR" dirty="0" smtClean="0"/>
              <a:t>)</a:t>
            </a:r>
            <a:endParaRPr lang="en-US" dirty="0"/>
          </a:p>
        </p:txBody>
      </p:sp>
      <p:sp>
        <p:nvSpPr>
          <p:cNvPr id="36" name="Left Arrow 35"/>
          <p:cNvSpPr/>
          <p:nvPr/>
        </p:nvSpPr>
        <p:spPr>
          <a:xfrm>
            <a:off x="2856509" y="2662595"/>
            <a:ext cx="708339" cy="466385"/>
          </a:xfrm>
          <a:prstGeom prst="leftArrow">
            <a:avLst/>
          </a:prstGeom>
          <a:solidFill>
            <a:schemeClr val="accent6"/>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7" name="Rounded Rectangle 36"/>
          <p:cNvSpPr/>
          <p:nvPr/>
        </p:nvSpPr>
        <p:spPr>
          <a:xfrm>
            <a:off x="7878144" y="4685044"/>
            <a:ext cx="2511380" cy="1191295"/>
          </a:xfrm>
          <a:prstGeom prst="round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000" b="1" dirty="0" smtClean="0">
                <a:cs typeface="B Nazanin" panose="00000400000000000000" pitchFamily="2" charset="-78"/>
              </a:rPr>
              <a:t>مبادله با پول الکترونیکی و مجازی</a:t>
            </a:r>
            <a:endParaRPr lang="en-US" sz="2000" b="1" dirty="0">
              <a:cs typeface="B Nazanin" panose="00000400000000000000" pitchFamily="2" charset="-78"/>
            </a:endParaRPr>
          </a:p>
        </p:txBody>
      </p:sp>
    </p:spTree>
    <p:extLst>
      <p:ext uri="{BB962C8B-B14F-4D97-AF65-F5344CB8AC3E}">
        <p14:creationId xmlns:p14="http://schemas.microsoft.com/office/powerpoint/2010/main" val="3007598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65301" y="909269"/>
            <a:ext cx="7201436" cy="707886"/>
          </a:xfrm>
          <a:prstGeom prst="rect">
            <a:avLst/>
          </a:prstGeom>
        </p:spPr>
        <p:txBody>
          <a:bodyPr wrap="square">
            <a:spAutoFit/>
          </a:bodyPr>
          <a:lstStyle/>
          <a:p>
            <a:pPr algn="r"/>
            <a:r>
              <a:rPr lang="fa-IR" sz="2000" b="1" dirty="0" smtClean="0">
                <a:solidFill>
                  <a:schemeClr val="accent1"/>
                </a:solidFill>
                <a:cs typeface="B Nazanin" panose="00000400000000000000" pitchFamily="2" charset="-78"/>
              </a:rPr>
              <a:t>مبادله پایاپایی(تهاتری):</a:t>
            </a:r>
          </a:p>
          <a:p>
            <a:pPr algn="r"/>
            <a:r>
              <a:rPr lang="fa-IR" sz="2000" b="1" dirty="0" smtClean="0">
                <a:cs typeface="B Nazanin" panose="00000400000000000000" pitchFamily="2" charset="-78"/>
              </a:rPr>
              <a:t>مبادله ای که بصورت</a:t>
            </a:r>
            <a:r>
              <a:rPr lang="fa-IR" sz="2000" b="1" dirty="0" smtClean="0">
                <a:solidFill>
                  <a:schemeClr val="tx2"/>
                </a:solidFill>
                <a:cs typeface="B Nazanin" panose="00000400000000000000" pitchFamily="2" charset="-78"/>
              </a:rPr>
              <a:t> کالا به کالا </a:t>
            </a:r>
            <a:r>
              <a:rPr lang="fa-IR" sz="2000" b="1" dirty="0" smtClean="0">
                <a:cs typeface="B Nazanin" panose="00000400000000000000" pitchFamily="2" charset="-78"/>
              </a:rPr>
              <a:t>انجام می شود مبادله پایاپای یا تهاتری می گویند.</a:t>
            </a:r>
            <a:endParaRPr lang="en-US" sz="2000" b="1" dirty="0">
              <a:cs typeface="B Nazanin" panose="00000400000000000000" pitchFamily="2" charset="-78"/>
            </a:endParaRPr>
          </a:p>
        </p:txBody>
      </p:sp>
      <p:sp>
        <p:nvSpPr>
          <p:cNvPr id="19" name="Left Arrow 18"/>
          <p:cNvSpPr/>
          <p:nvPr/>
        </p:nvSpPr>
        <p:spPr>
          <a:xfrm>
            <a:off x="8310398" y="1687264"/>
            <a:ext cx="2874135" cy="1545466"/>
          </a:xfrm>
          <a:prstGeom prst="leftArrow">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2000" b="1"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B Nazanin" panose="00000400000000000000" pitchFamily="2" charset="-78"/>
              </a:rPr>
              <a:t>مشکلات مبادله </a:t>
            </a:r>
            <a:r>
              <a:rPr lang="fa-IR" sz="2000" b="1" dirty="0" smtClean="0">
                <a:ln w="0"/>
                <a:solidFill>
                  <a:schemeClr val="tx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B Nazanin" panose="00000400000000000000" pitchFamily="2" charset="-78"/>
              </a:rPr>
              <a:t>پایاپای(تهاتر</a:t>
            </a:r>
            <a:r>
              <a:rPr lang="fa-IR" sz="2000" b="1"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B Nazanin" panose="00000400000000000000" pitchFamily="2" charset="-78"/>
              </a:rPr>
              <a:t>)</a:t>
            </a:r>
            <a:endParaRPr lang="en-US" sz="2000" b="1" dirty="0">
              <a:ln w="0"/>
              <a:solidFill>
                <a:schemeClr val="tx1"/>
              </a:solidFill>
              <a:effectLst>
                <a:outerShdw blurRad="38100" dist="25400" dir="5400000" algn="ctr" rotWithShape="0">
                  <a:srgbClr val="6E747A">
                    <a:alpha val="43000"/>
                  </a:srgbClr>
                </a:outerShdw>
              </a:effectLst>
              <a:cs typeface="B Nazanin" panose="00000400000000000000" pitchFamily="2" charset="-78"/>
            </a:endParaRPr>
          </a:p>
        </p:txBody>
      </p:sp>
      <p:sp>
        <p:nvSpPr>
          <p:cNvPr id="21" name="Flowchart: Terminator 20"/>
          <p:cNvSpPr/>
          <p:nvPr/>
        </p:nvSpPr>
        <p:spPr>
          <a:xfrm>
            <a:off x="4891580" y="1782340"/>
            <a:ext cx="3631520" cy="656152"/>
          </a:xfrm>
          <a:prstGeom prst="flowChartTerminator">
            <a:avLst/>
          </a:prstGeom>
          <a:solidFill>
            <a:schemeClr val="accent6"/>
          </a:solidFill>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b="1" dirty="0" smtClean="0">
                <a:effectLst/>
                <a:ea typeface="Calibri" panose="020F0502020204030204" pitchFamily="34" charset="0"/>
                <a:cs typeface="B Nazanin" panose="00000400000000000000" pitchFamily="2" charset="-78"/>
              </a:rPr>
              <a:t>1-افزایش </a:t>
            </a:r>
            <a:r>
              <a:rPr lang="fa-IR" b="1" dirty="0">
                <a:effectLst/>
                <a:ea typeface="Calibri" panose="020F0502020204030204" pitchFamily="34" charset="0"/>
                <a:cs typeface="B Nazanin" panose="00000400000000000000" pitchFamily="2" charset="-78"/>
              </a:rPr>
              <a:t>هزینه های مبادلاتی </a:t>
            </a:r>
            <a:r>
              <a:rPr lang="fa-IR" b="1" dirty="0" smtClean="0">
                <a:effectLst/>
                <a:ea typeface="Calibri" panose="020F0502020204030204" pitchFamily="34" charset="0"/>
                <a:cs typeface="B Nazanin" panose="00000400000000000000" pitchFamily="2" charset="-78"/>
              </a:rPr>
              <a:t> و دشواری حمل و نقل در </a:t>
            </a:r>
            <a:r>
              <a:rPr lang="fa-IR" b="1" dirty="0">
                <a:effectLst/>
                <a:ea typeface="Calibri" panose="020F0502020204030204" pitchFamily="34" charset="0"/>
                <a:cs typeface="B Nazanin" panose="00000400000000000000" pitchFamily="2" charset="-78"/>
              </a:rPr>
              <a:t>زندگی انسان</a:t>
            </a:r>
            <a:endParaRPr lang="en-US" b="1" dirty="0">
              <a:effectLst/>
              <a:ea typeface="Calibri" panose="020F0502020204030204" pitchFamily="34" charset="0"/>
              <a:cs typeface="B Nazanin" panose="00000400000000000000" pitchFamily="2" charset="-78"/>
            </a:endParaRPr>
          </a:p>
        </p:txBody>
      </p:sp>
      <p:sp>
        <p:nvSpPr>
          <p:cNvPr id="22" name="Flowchart: Terminator 21"/>
          <p:cNvSpPr/>
          <p:nvPr/>
        </p:nvSpPr>
        <p:spPr>
          <a:xfrm>
            <a:off x="4743167" y="2508601"/>
            <a:ext cx="3715644" cy="619527"/>
          </a:xfrm>
          <a:prstGeom prst="flowChartTerminator">
            <a:avLst/>
          </a:prstGeom>
          <a:solidFill>
            <a:schemeClr val="accent6"/>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sz="2000" b="1" dirty="0" smtClean="0">
                <a:effectLst/>
                <a:latin typeface="Calibri" panose="020F0502020204030204" pitchFamily="34" charset="0"/>
                <a:ea typeface="Calibri" panose="020F0502020204030204" pitchFamily="34" charset="0"/>
                <a:cs typeface="B Nazanin" panose="00000400000000000000" pitchFamily="2" charset="-78"/>
              </a:rPr>
              <a:t>2-عدم </a:t>
            </a:r>
            <a:r>
              <a:rPr lang="fa-IR" sz="2000" b="1" dirty="0">
                <a:effectLst/>
                <a:latin typeface="Calibri" panose="020F0502020204030204" pitchFamily="34" charset="0"/>
                <a:ea typeface="Calibri" panose="020F0502020204030204" pitchFamily="34" charset="0"/>
                <a:cs typeface="B Nazanin" panose="00000400000000000000" pitchFamily="2" charset="-78"/>
              </a:rPr>
              <a:t>تمایل هم زمان طرفین به مبادله کالا</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23" name="Flowchart: Terminator 22"/>
          <p:cNvSpPr/>
          <p:nvPr/>
        </p:nvSpPr>
        <p:spPr>
          <a:xfrm>
            <a:off x="988930" y="1654280"/>
            <a:ext cx="3473798" cy="584360"/>
          </a:xfrm>
          <a:prstGeom prst="flowChartTerminator">
            <a:avLst/>
          </a:prstGeom>
          <a:solidFill>
            <a:schemeClr val="accent6"/>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sz="2000" b="1" dirty="0" smtClean="0">
                <a:effectLst/>
                <a:latin typeface="Calibri" panose="020F0502020204030204" pitchFamily="34" charset="0"/>
                <a:ea typeface="Calibri" panose="020F0502020204030204" pitchFamily="34" charset="0"/>
                <a:cs typeface="B Nazanin" panose="00000400000000000000" pitchFamily="2" charset="-78"/>
              </a:rPr>
              <a:t>3-نبود  امکانی برای </a:t>
            </a:r>
            <a:r>
              <a:rPr lang="fa-IR" sz="2000" b="1" dirty="0">
                <a:effectLst/>
                <a:latin typeface="Calibri" panose="020F0502020204030204" pitchFamily="34" charset="0"/>
                <a:ea typeface="Calibri" panose="020F0502020204030204" pitchFamily="34" charset="0"/>
                <a:cs typeface="B Nazanin" panose="00000400000000000000" pitchFamily="2" charset="-78"/>
              </a:rPr>
              <a:t>پس انداز</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24" name="Flowchart: Terminator 23"/>
          <p:cNvSpPr/>
          <p:nvPr/>
        </p:nvSpPr>
        <p:spPr>
          <a:xfrm>
            <a:off x="898035" y="2572743"/>
            <a:ext cx="3655587" cy="659987"/>
          </a:xfrm>
          <a:prstGeom prst="flowChartTerminator">
            <a:avLst/>
          </a:prstGeom>
          <a:solidFill>
            <a:schemeClr val="accent6"/>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sz="2000" b="1" dirty="0" smtClean="0">
                <a:effectLst/>
                <a:latin typeface="Calibri" panose="020F0502020204030204" pitchFamily="34" charset="0"/>
                <a:ea typeface="Calibri" panose="020F0502020204030204" pitchFamily="34" charset="0"/>
                <a:cs typeface="B Nazanin" panose="00000400000000000000" pitchFamily="2" charset="-78"/>
              </a:rPr>
              <a:t>4-مشکل </a:t>
            </a:r>
            <a:r>
              <a:rPr lang="fa-IR" sz="2000" b="1" dirty="0">
                <a:effectLst/>
                <a:latin typeface="Calibri" panose="020F0502020204030204" pitchFamily="34" charset="0"/>
                <a:ea typeface="Calibri" panose="020F0502020204030204" pitchFamily="34" charset="0"/>
                <a:cs typeface="B Nazanin" panose="00000400000000000000" pitchFamily="2" charset="-78"/>
              </a:rPr>
              <a:t>فقدان معیاری برای </a:t>
            </a:r>
            <a:r>
              <a:rPr lang="fa-IR" sz="2000" b="1" dirty="0" smtClean="0">
                <a:effectLst/>
                <a:latin typeface="Calibri" panose="020F0502020204030204" pitchFamily="34" charset="0"/>
                <a:ea typeface="Calibri" panose="020F0502020204030204" pitchFamily="34" charset="0"/>
                <a:cs typeface="B Nazanin" panose="00000400000000000000" pitchFamily="2" charset="-78"/>
              </a:rPr>
              <a:t>تعیین سنجش  </a:t>
            </a:r>
            <a:r>
              <a:rPr lang="fa-IR" sz="2000" b="1" dirty="0">
                <a:effectLst/>
                <a:latin typeface="Calibri" panose="020F0502020204030204" pitchFamily="34" charset="0"/>
                <a:ea typeface="Calibri" panose="020F0502020204030204" pitchFamily="34" charset="0"/>
                <a:cs typeface="B Nazanin" panose="00000400000000000000" pitchFamily="2" charset="-78"/>
              </a:rPr>
              <a:t>و محاسبه قیمت</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27" name="Rounded Rectangle 26"/>
          <p:cNvSpPr/>
          <p:nvPr/>
        </p:nvSpPr>
        <p:spPr>
          <a:xfrm>
            <a:off x="707572" y="3842656"/>
            <a:ext cx="10776858" cy="1431357"/>
          </a:xfrm>
          <a:prstGeom prst="round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gn="r"/>
            <a:r>
              <a:rPr lang="fa-IR" b="1" dirty="0">
                <a:solidFill>
                  <a:schemeClr val="tx1"/>
                </a:solidFill>
                <a:cs typeface="B Nazanin" panose="00000400000000000000" pitchFamily="2" charset="-78"/>
              </a:rPr>
              <a:t>این مجموعه  مشکلات در مبادله پایاپای باعث شد تا بشر برای مبادلات خود از </a:t>
            </a:r>
            <a:r>
              <a:rPr lang="fa-IR" b="1" dirty="0" smtClean="0">
                <a:solidFill>
                  <a:schemeClr val="tx1"/>
                </a:solidFill>
                <a:cs typeface="B Nazanin" panose="00000400000000000000" pitchFamily="2" charset="-78"/>
              </a:rPr>
              <a:t>کالاهایی استفاده کند که دارای ویژگی های زیر است </a:t>
            </a:r>
          </a:p>
          <a:p>
            <a:pPr lvl="0" algn="r"/>
            <a:r>
              <a:rPr lang="fa-IR" b="1" dirty="0" smtClean="0">
                <a:solidFill>
                  <a:schemeClr val="tx1"/>
                </a:solidFill>
                <a:cs typeface="B Nazanin" panose="00000400000000000000" pitchFamily="2" charset="-78"/>
              </a:rPr>
              <a:t>1-</a:t>
            </a:r>
            <a:r>
              <a:rPr lang="fa-IR" b="1" dirty="0">
                <a:solidFill>
                  <a:schemeClr val="tx1"/>
                </a:solidFill>
                <a:cs typeface="B Nazanin" panose="00000400000000000000" pitchFamily="2" charset="-78"/>
              </a:rPr>
              <a:t>با دوام وفاسد نشدنی </a:t>
            </a:r>
            <a:endParaRPr lang="fa-IR" b="1" dirty="0" smtClean="0">
              <a:solidFill>
                <a:schemeClr val="tx1"/>
              </a:solidFill>
              <a:cs typeface="B Nazanin" panose="00000400000000000000" pitchFamily="2" charset="-78"/>
            </a:endParaRPr>
          </a:p>
          <a:p>
            <a:pPr lvl="0" algn="r"/>
            <a:r>
              <a:rPr lang="fa-IR" b="1" dirty="0" smtClean="0">
                <a:solidFill>
                  <a:schemeClr val="tx1"/>
                </a:solidFill>
                <a:cs typeface="B Nazanin" panose="00000400000000000000" pitchFamily="2" charset="-78"/>
              </a:rPr>
              <a:t>2- </a:t>
            </a:r>
            <a:r>
              <a:rPr lang="fa-IR" b="1" dirty="0">
                <a:solidFill>
                  <a:schemeClr val="tx1"/>
                </a:solidFill>
                <a:cs typeface="B Nazanin" panose="00000400000000000000" pitchFamily="2" charset="-78"/>
              </a:rPr>
              <a:t>قابل تقسیم به تکه های کوچک </a:t>
            </a:r>
            <a:endParaRPr lang="fa-IR" b="1" dirty="0" smtClean="0">
              <a:solidFill>
                <a:schemeClr val="tx1"/>
              </a:solidFill>
              <a:cs typeface="B Nazanin" panose="00000400000000000000" pitchFamily="2" charset="-78"/>
            </a:endParaRPr>
          </a:p>
          <a:p>
            <a:pPr lvl="0" algn="r"/>
            <a:r>
              <a:rPr lang="fa-IR" b="1" dirty="0" smtClean="0">
                <a:solidFill>
                  <a:schemeClr val="tx1"/>
                </a:solidFill>
                <a:cs typeface="B Nazanin" panose="00000400000000000000" pitchFamily="2" charset="-78"/>
              </a:rPr>
              <a:t>3- </a:t>
            </a:r>
            <a:r>
              <a:rPr lang="fa-IR" b="1" dirty="0">
                <a:solidFill>
                  <a:schemeClr val="tx1"/>
                </a:solidFill>
                <a:cs typeface="B Nazanin" panose="00000400000000000000" pitchFamily="2" charset="-78"/>
              </a:rPr>
              <a:t>پرطرفدار </a:t>
            </a:r>
            <a:r>
              <a:rPr lang="fa-IR" b="1" dirty="0" smtClean="0">
                <a:solidFill>
                  <a:schemeClr val="tx1"/>
                </a:solidFill>
                <a:cs typeface="B Nazanin" panose="00000400000000000000" pitchFamily="2" charset="-78"/>
              </a:rPr>
              <a:t>باشد</a:t>
            </a:r>
            <a:endParaRPr lang="fa-IR"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1895749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27244" y="1192535"/>
            <a:ext cx="10032643" cy="663608"/>
          </a:xfrm>
          <a:prstGeom prst="round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r"/>
            <a:r>
              <a:rPr lang="fa-IR" sz="2000" b="1" dirty="0" smtClean="0">
                <a:solidFill>
                  <a:schemeClr val="tx1"/>
                </a:solidFill>
                <a:cs typeface="B Nazanin" panose="00000400000000000000" pitchFamily="2" charset="-78"/>
              </a:rPr>
              <a:t>اولین نوع پول که در مبادلات بشر مورد استفاده قرار گرفت </a:t>
            </a:r>
            <a:r>
              <a:rPr lang="fa-IR" sz="2000" b="1" u="sng" dirty="0" smtClean="0">
                <a:solidFill>
                  <a:schemeClr val="tx1"/>
                </a:solidFill>
                <a:cs typeface="B Nazanin" panose="00000400000000000000" pitchFamily="2" charset="-78"/>
              </a:rPr>
              <a:t>کالا های خاصی بودند که در هر منطقه پرطرفدار </a:t>
            </a:r>
            <a:r>
              <a:rPr lang="fa-IR" sz="2000" b="1" dirty="0" smtClean="0">
                <a:solidFill>
                  <a:schemeClr val="tx1"/>
                </a:solidFill>
                <a:cs typeface="B Nazanin" panose="00000400000000000000" pitchFamily="2" charset="-78"/>
              </a:rPr>
              <a:t>بودند.</a:t>
            </a:r>
            <a:endParaRPr lang="fa-IR" sz="2000" b="1" dirty="0">
              <a:solidFill>
                <a:schemeClr val="tx1"/>
              </a:solidFill>
              <a:cs typeface="B Nazanin" panose="00000400000000000000" pitchFamily="2" charset="-78"/>
            </a:endParaRPr>
          </a:p>
        </p:txBody>
      </p:sp>
      <p:graphicFrame>
        <p:nvGraphicFramePr>
          <p:cNvPr id="11" name="Table 10"/>
          <p:cNvGraphicFramePr>
            <a:graphicFrameLocks noGrp="1"/>
          </p:cNvGraphicFramePr>
          <p:nvPr>
            <p:extLst/>
          </p:nvPr>
        </p:nvGraphicFramePr>
        <p:xfrm>
          <a:off x="6763094" y="3071736"/>
          <a:ext cx="4642836" cy="2701496"/>
        </p:xfrm>
        <a:graphic>
          <a:graphicData uri="http://schemas.openxmlformats.org/drawingml/2006/table">
            <a:tbl>
              <a:tblPr rtl="1" firstRow="1" firstCol="1" bandRow="1">
                <a:tableStyleId>{00A15C55-8517-42AA-B614-E9B94910E393}</a:tableStyleId>
              </a:tblPr>
              <a:tblGrid>
                <a:gridCol w="2321418">
                  <a:extLst>
                    <a:ext uri="{9D8B030D-6E8A-4147-A177-3AD203B41FA5}">
                      <a16:colId xmlns:a16="http://schemas.microsoft.com/office/drawing/2014/main" val="1679143451"/>
                    </a:ext>
                  </a:extLst>
                </a:gridCol>
                <a:gridCol w="2321418">
                  <a:extLst>
                    <a:ext uri="{9D8B030D-6E8A-4147-A177-3AD203B41FA5}">
                      <a16:colId xmlns:a16="http://schemas.microsoft.com/office/drawing/2014/main" val="3088726363"/>
                    </a:ext>
                  </a:extLst>
                </a:gridCol>
              </a:tblGrid>
              <a:tr h="515241">
                <a:tc>
                  <a:txBody>
                    <a:bodyPr/>
                    <a:lstStyle/>
                    <a:p>
                      <a:pPr marL="0" marR="0" algn="ctr" rtl="1">
                        <a:lnSpc>
                          <a:spcPct val="115000"/>
                        </a:lnSpc>
                        <a:spcBef>
                          <a:spcPts val="0"/>
                        </a:spcBef>
                        <a:spcAft>
                          <a:spcPts val="0"/>
                        </a:spcAft>
                      </a:pPr>
                      <a:r>
                        <a:rPr lang="fa-IR" sz="1800" dirty="0">
                          <a:effectLst/>
                          <a:cs typeface="B Titr" panose="00000700000000000000" pitchFamily="2" charset="-78"/>
                        </a:rPr>
                        <a:t>نام کشور</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solidFill>
                      <a:schemeClr val="accent5">
                        <a:lumMod val="75000"/>
                      </a:schemeClr>
                    </a:solidFill>
                  </a:tcPr>
                </a:tc>
                <a:tc>
                  <a:txBody>
                    <a:bodyPr/>
                    <a:lstStyle/>
                    <a:p>
                      <a:pPr marL="0" marR="0" algn="ctr" rtl="1">
                        <a:lnSpc>
                          <a:spcPct val="115000"/>
                        </a:lnSpc>
                        <a:spcBef>
                          <a:spcPts val="0"/>
                        </a:spcBef>
                        <a:spcAft>
                          <a:spcPts val="0"/>
                        </a:spcAft>
                      </a:pPr>
                      <a:r>
                        <a:rPr lang="fa-IR" sz="1800" dirty="0">
                          <a:effectLst/>
                          <a:cs typeface="B Titr" panose="00000700000000000000" pitchFamily="2" charset="-78"/>
                        </a:rPr>
                        <a:t>پول کالایی</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solidFill>
                      <a:schemeClr val="accent5">
                        <a:lumMod val="75000"/>
                      </a:schemeClr>
                    </a:solidFill>
                  </a:tcPr>
                </a:tc>
                <a:extLst>
                  <a:ext uri="{0D108BD9-81ED-4DB2-BD59-A6C34878D82A}">
                    <a16:rowId xmlns:a16="http://schemas.microsoft.com/office/drawing/2014/main" val="2417990992"/>
                  </a:ext>
                </a:extLst>
              </a:tr>
              <a:tr h="502455">
                <a:tc>
                  <a:txBody>
                    <a:bodyPr/>
                    <a:lstStyle/>
                    <a:p>
                      <a:pPr marL="0" marR="0" algn="ctr" rtl="1">
                        <a:lnSpc>
                          <a:spcPct val="115000"/>
                        </a:lnSpc>
                        <a:spcBef>
                          <a:spcPts val="0"/>
                        </a:spcBef>
                        <a:spcAft>
                          <a:spcPts val="0"/>
                        </a:spcAft>
                      </a:pPr>
                      <a:r>
                        <a:rPr lang="fa-IR" sz="1800" dirty="0">
                          <a:effectLst/>
                          <a:cs typeface="B Titr" panose="00000700000000000000" pitchFamily="2" charset="-78"/>
                        </a:rPr>
                        <a:t>ایران</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solidFill>
                      <a:schemeClr val="accent5"/>
                    </a:solidFill>
                  </a:tcPr>
                </a:tc>
                <a:tc>
                  <a:txBody>
                    <a:bodyPr/>
                    <a:lstStyle/>
                    <a:p>
                      <a:pPr marL="0" marR="0" algn="ctr" rtl="1">
                        <a:lnSpc>
                          <a:spcPct val="115000"/>
                        </a:lnSpc>
                        <a:spcBef>
                          <a:spcPts val="0"/>
                        </a:spcBef>
                        <a:spcAft>
                          <a:spcPts val="0"/>
                        </a:spcAft>
                      </a:pPr>
                      <a:r>
                        <a:rPr lang="fa-IR" sz="1800" dirty="0">
                          <a:effectLst/>
                          <a:cs typeface="B Titr" panose="00000700000000000000" pitchFamily="2" charset="-78"/>
                        </a:rPr>
                        <a:t>غلات</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extLst>
                  <a:ext uri="{0D108BD9-81ED-4DB2-BD59-A6C34878D82A}">
                    <a16:rowId xmlns:a16="http://schemas.microsoft.com/office/drawing/2014/main" val="220311759"/>
                  </a:ext>
                </a:extLst>
              </a:tr>
              <a:tr h="502455">
                <a:tc>
                  <a:txBody>
                    <a:bodyPr/>
                    <a:lstStyle/>
                    <a:p>
                      <a:pPr marL="0" marR="0" algn="ctr" rtl="1">
                        <a:lnSpc>
                          <a:spcPct val="115000"/>
                        </a:lnSpc>
                        <a:spcBef>
                          <a:spcPts val="0"/>
                        </a:spcBef>
                        <a:spcAft>
                          <a:spcPts val="0"/>
                        </a:spcAft>
                      </a:pPr>
                      <a:r>
                        <a:rPr lang="fa-IR" sz="1800" dirty="0">
                          <a:effectLst/>
                          <a:cs typeface="B Titr" panose="00000700000000000000" pitchFamily="2" charset="-78"/>
                        </a:rPr>
                        <a:t>هندوستان</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solidFill>
                      <a:schemeClr val="accent5"/>
                    </a:solidFill>
                  </a:tcPr>
                </a:tc>
                <a:tc>
                  <a:txBody>
                    <a:bodyPr/>
                    <a:lstStyle/>
                    <a:p>
                      <a:pPr marL="0" marR="0" algn="ctr" rtl="1">
                        <a:lnSpc>
                          <a:spcPct val="115000"/>
                        </a:lnSpc>
                        <a:spcBef>
                          <a:spcPts val="0"/>
                        </a:spcBef>
                        <a:spcAft>
                          <a:spcPts val="0"/>
                        </a:spcAft>
                      </a:pPr>
                      <a:r>
                        <a:rPr lang="fa-IR" sz="1800" dirty="0">
                          <a:effectLst/>
                          <a:cs typeface="B Titr" panose="00000700000000000000" pitchFamily="2" charset="-78"/>
                        </a:rPr>
                        <a:t>صدف</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extLst>
                  <a:ext uri="{0D108BD9-81ED-4DB2-BD59-A6C34878D82A}">
                    <a16:rowId xmlns:a16="http://schemas.microsoft.com/office/drawing/2014/main" val="3656837458"/>
                  </a:ext>
                </a:extLst>
              </a:tr>
              <a:tr h="515241">
                <a:tc>
                  <a:txBody>
                    <a:bodyPr/>
                    <a:lstStyle/>
                    <a:p>
                      <a:pPr marL="0" marR="0" algn="ctr" rtl="1">
                        <a:lnSpc>
                          <a:spcPct val="115000"/>
                        </a:lnSpc>
                        <a:spcBef>
                          <a:spcPts val="0"/>
                        </a:spcBef>
                        <a:spcAft>
                          <a:spcPts val="0"/>
                        </a:spcAft>
                      </a:pPr>
                      <a:r>
                        <a:rPr lang="fa-IR" sz="1800">
                          <a:effectLst/>
                          <a:cs typeface="B Titr" panose="00000700000000000000" pitchFamily="2" charset="-78"/>
                        </a:rPr>
                        <a:t>تبت</a:t>
                      </a:r>
                      <a:endParaRPr lang="en-US" sz="180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solidFill>
                      <a:schemeClr val="accent5"/>
                    </a:solidFill>
                  </a:tcPr>
                </a:tc>
                <a:tc>
                  <a:txBody>
                    <a:bodyPr/>
                    <a:lstStyle/>
                    <a:p>
                      <a:pPr marL="0" marR="0" algn="ctr" rtl="1">
                        <a:lnSpc>
                          <a:spcPct val="115000"/>
                        </a:lnSpc>
                        <a:spcBef>
                          <a:spcPts val="0"/>
                        </a:spcBef>
                        <a:spcAft>
                          <a:spcPts val="0"/>
                        </a:spcAft>
                      </a:pPr>
                      <a:r>
                        <a:rPr lang="fa-IR" sz="1800" dirty="0">
                          <a:effectLst/>
                          <a:cs typeface="B Titr" panose="00000700000000000000" pitchFamily="2" charset="-78"/>
                        </a:rPr>
                        <a:t>چای</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extLst>
                  <a:ext uri="{0D108BD9-81ED-4DB2-BD59-A6C34878D82A}">
                    <a16:rowId xmlns:a16="http://schemas.microsoft.com/office/drawing/2014/main" val="3960198433"/>
                  </a:ext>
                </a:extLst>
              </a:tr>
              <a:tr h="666104">
                <a:tc>
                  <a:txBody>
                    <a:bodyPr/>
                    <a:lstStyle/>
                    <a:p>
                      <a:pPr marL="0" marR="0" algn="ctr" rtl="1">
                        <a:lnSpc>
                          <a:spcPct val="115000"/>
                        </a:lnSpc>
                        <a:spcBef>
                          <a:spcPts val="0"/>
                        </a:spcBef>
                        <a:spcAft>
                          <a:spcPts val="0"/>
                        </a:spcAft>
                      </a:pPr>
                      <a:r>
                        <a:rPr lang="fa-IR" sz="1800" dirty="0">
                          <a:effectLst/>
                          <a:cs typeface="B Titr" panose="00000700000000000000" pitchFamily="2" charset="-78"/>
                        </a:rPr>
                        <a:t>روسیه</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solidFill>
                      <a:schemeClr val="accent5"/>
                    </a:solidFill>
                  </a:tcPr>
                </a:tc>
                <a:tc>
                  <a:txBody>
                    <a:bodyPr/>
                    <a:lstStyle/>
                    <a:p>
                      <a:pPr marL="0" marR="0" algn="ctr" rtl="1">
                        <a:lnSpc>
                          <a:spcPct val="115000"/>
                        </a:lnSpc>
                        <a:spcBef>
                          <a:spcPts val="0"/>
                        </a:spcBef>
                        <a:spcAft>
                          <a:spcPts val="0"/>
                        </a:spcAft>
                      </a:pPr>
                      <a:r>
                        <a:rPr lang="fa-IR" sz="1800" dirty="0">
                          <a:effectLst/>
                          <a:cs typeface="B Titr" panose="00000700000000000000" pitchFamily="2" charset="-78"/>
                        </a:rPr>
                        <a:t>پوست سمور</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extLst>
                  <a:ext uri="{0D108BD9-81ED-4DB2-BD59-A6C34878D82A}">
                    <a16:rowId xmlns:a16="http://schemas.microsoft.com/office/drawing/2014/main" val="4096053070"/>
                  </a:ext>
                </a:extLst>
              </a:tr>
            </a:tbl>
          </a:graphicData>
        </a:graphic>
      </p:graphicFrame>
      <p:graphicFrame>
        <p:nvGraphicFramePr>
          <p:cNvPr id="13" name="Table 12"/>
          <p:cNvGraphicFramePr>
            <a:graphicFrameLocks noGrp="1"/>
          </p:cNvGraphicFramePr>
          <p:nvPr>
            <p:extLst/>
          </p:nvPr>
        </p:nvGraphicFramePr>
        <p:xfrm>
          <a:off x="413502" y="3049856"/>
          <a:ext cx="6683829" cy="3008367"/>
        </p:xfrm>
        <a:graphic>
          <a:graphicData uri="http://schemas.openxmlformats.org/drawingml/2006/table">
            <a:tbl>
              <a:tblPr rtl="1" firstRow="1" firstCol="1" bandRow="1"/>
              <a:tblGrid>
                <a:gridCol w="672725">
                  <a:extLst>
                    <a:ext uri="{9D8B030D-6E8A-4147-A177-3AD203B41FA5}">
                      <a16:colId xmlns:a16="http://schemas.microsoft.com/office/drawing/2014/main" val="1600345717"/>
                    </a:ext>
                  </a:extLst>
                </a:gridCol>
                <a:gridCol w="6011104">
                  <a:extLst>
                    <a:ext uri="{9D8B030D-6E8A-4147-A177-3AD203B41FA5}">
                      <a16:colId xmlns:a16="http://schemas.microsoft.com/office/drawing/2014/main" val="3310826403"/>
                    </a:ext>
                  </a:extLst>
                </a:gridCol>
              </a:tblGrid>
              <a:tr h="968828">
                <a:tc>
                  <a:txBody>
                    <a:bodyPr/>
                    <a:lstStyle/>
                    <a:p>
                      <a:pPr marL="0" marR="0" algn="ctr" rtl="1">
                        <a:lnSpc>
                          <a:spcPct val="115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مزایا</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r" rtl="1">
                        <a:lnSpc>
                          <a:spcPct val="115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1.مبادله با این کالا ها راحتر از مبادلات پایاپای بود.</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15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2.مبادلات با سرعت بیشتری نسبت به مبادلات تهاتری انجام می شد.</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96276101"/>
                  </a:ext>
                </a:extLst>
              </a:tr>
              <a:tr h="2039539">
                <a:tc>
                  <a:txBody>
                    <a:bodyPr/>
                    <a:lstStyle/>
                    <a:p>
                      <a:pPr marL="0" marR="0" algn="ctr" rtl="1">
                        <a:lnSpc>
                          <a:spcPct val="115000"/>
                        </a:lnSpc>
                        <a:spcBef>
                          <a:spcPts val="0"/>
                        </a:spcBef>
                        <a:spcAft>
                          <a:spcPts val="0"/>
                        </a:spcAft>
                      </a:pPr>
                      <a:r>
                        <a:rPr lang="fa-IR" sz="2000" b="1">
                          <a:effectLst/>
                          <a:latin typeface="Calibri" panose="020F0502020204030204" pitchFamily="34" charset="0"/>
                          <a:ea typeface="Calibri" panose="020F0502020204030204" pitchFamily="34" charset="0"/>
                          <a:cs typeface="B Nazanin" panose="00000400000000000000" pitchFamily="2" charset="-78"/>
                        </a:rPr>
                        <a:t>معایب</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r" rtl="1">
                        <a:lnSpc>
                          <a:spcPct val="115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1.کالا ها اگر مدت زیادی بدون مصرف می شدند فاسد می شدند.</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15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2.این کالا ها به دلیل حجم زیاد فضای زیادی اشغال می کردند.</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15000"/>
                        </a:lnSpc>
                        <a:spcBef>
                          <a:spcPts val="0"/>
                        </a:spcBef>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3.تامین جا برای این کالا ها و هزینه نگهداری موجب زیان تولید کنندگان می شد.</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89416910"/>
                  </a:ext>
                </a:extLst>
              </a:tr>
            </a:tbl>
          </a:graphicData>
        </a:graphic>
      </p:graphicFrame>
      <p:sp>
        <p:nvSpPr>
          <p:cNvPr id="14" name="Oval 13"/>
          <p:cNvSpPr/>
          <p:nvPr/>
        </p:nvSpPr>
        <p:spPr>
          <a:xfrm>
            <a:off x="8332631" y="661657"/>
            <a:ext cx="3217113" cy="642672"/>
          </a:xfrm>
          <a:prstGeom prst="ellipse">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lvl="0" algn="ctr"/>
            <a:r>
              <a:rPr lang="fa-IR" sz="2000" b="1" dirty="0">
                <a:solidFill>
                  <a:srgbClr val="C00000"/>
                </a:solidFill>
                <a:cs typeface="B Nazanin" panose="00000400000000000000" pitchFamily="2" charset="-78"/>
              </a:rPr>
              <a:t>مبادله با کالای خاص</a:t>
            </a:r>
            <a:endParaRPr lang="en-US" sz="2000" b="1" dirty="0">
              <a:solidFill>
                <a:srgbClr val="C00000"/>
              </a:solidFill>
              <a:cs typeface="B Nazanin" panose="00000400000000000000" pitchFamily="2" charset="-78"/>
            </a:endParaRPr>
          </a:p>
        </p:txBody>
      </p:sp>
      <p:sp>
        <p:nvSpPr>
          <p:cNvPr id="16" name="Rectangle 15"/>
          <p:cNvSpPr/>
          <p:nvPr/>
        </p:nvSpPr>
        <p:spPr>
          <a:xfrm>
            <a:off x="7875431" y="2412319"/>
            <a:ext cx="3039414" cy="65941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lvl="0" algn="r" rtl="1" eaLnBrk="0" fontAlgn="base" hangingPunct="0">
              <a:spcBef>
                <a:spcPct val="0"/>
              </a:spcBef>
              <a:spcAft>
                <a:spcPct val="0"/>
              </a:spcAft>
            </a:pPr>
            <a:r>
              <a:rPr lang="fa-IR" altLang="en-US" sz="2000" b="1" dirty="0">
                <a:solidFill>
                  <a:prstClr val="black"/>
                </a:solidFill>
                <a:latin typeface="Calibri" panose="020F0502020204030204" pitchFamily="34" charset="0"/>
                <a:ea typeface="Calibri" panose="020F0502020204030204" pitchFamily="34" charset="0"/>
                <a:cs typeface="B Nazanin" panose="00000400000000000000" pitchFamily="2" charset="-78"/>
              </a:rPr>
              <a:t>کالا های پر طرفدار هر منطقه</a:t>
            </a:r>
            <a:endParaRPr lang="en-US" altLang="en-US" sz="2000" b="1" dirty="0">
              <a:solidFill>
                <a:prstClr val="black"/>
              </a:solidFill>
              <a:cs typeface="B Nazanin" panose="00000400000000000000" pitchFamily="2" charset="-78"/>
            </a:endParaRPr>
          </a:p>
        </p:txBody>
      </p:sp>
      <p:sp>
        <p:nvSpPr>
          <p:cNvPr id="17" name="Rectangle 16"/>
          <p:cNvSpPr/>
          <p:nvPr/>
        </p:nvSpPr>
        <p:spPr>
          <a:xfrm>
            <a:off x="1243731" y="2379465"/>
            <a:ext cx="3090929" cy="55305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rtl="1">
              <a:lnSpc>
                <a:spcPct val="115000"/>
              </a:lnSpc>
              <a:spcAft>
                <a:spcPts val="1000"/>
              </a:spcAft>
            </a:pPr>
            <a:r>
              <a:rPr lang="fa-I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B Nazanin" panose="00000400000000000000" pitchFamily="2" charset="-78"/>
              </a:rPr>
              <a:t>مزایا و معایب پول کالایی</a:t>
            </a:r>
            <a:endParaRPr lang="en-US"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053641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9778284" y="734099"/>
            <a:ext cx="1738649" cy="914400"/>
          </a:xfrm>
          <a:prstGeom prst="ellipse">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dirty="0" smtClean="0">
                <a:solidFill>
                  <a:srgbClr val="C00000"/>
                </a:solidFill>
                <a:cs typeface="B Titr" panose="00000700000000000000" pitchFamily="2" charset="-78"/>
              </a:rPr>
              <a:t>پول فلزی</a:t>
            </a:r>
            <a:endParaRPr lang="en-US" sz="2000" dirty="0">
              <a:solidFill>
                <a:srgbClr val="C00000"/>
              </a:solidFill>
              <a:cs typeface="B Titr" panose="00000700000000000000" pitchFamily="2" charset="-78"/>
            </a:endParaRPr>
          </a:p>
        </p:txBody>
      </p:sp>
      <p:sp>
        <p:nvSpPr>
          <p:cNvPr id="7" name="Rounded Rectangle 6"/>
          <p:cNvSpPr/>
          <p:nvPr/>
        </p:nvSpPr>
        <p:spPr>
          <a:xfrm>
            <a:off x="2065603" y="866566"/>
            <a:ext cx="7527701" cy="1899633"/>
          </a:xfrm>
          <a:prstGeom prst="round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r" rtl="1">
              <a:lnSpc>
                <a:spcPct val="115000"/>
              </a:lnSpc>
              <a:spcAft>
                <a:spcPts val="1000"/>
              </a:spcAft>
            </a:pP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دومین نوع پول که در مبادلات بشر مورد استفاده قرار می گرفت برخی از فلزات مانند طلا و نقره بود.</a:t>
            </a:r>
            <a:endParaRPr lang="en-US" sz="2000" b="1"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*این انتخاب </a:t>
            </a:r>
            <a:r>
              <a:rPr lang="fa-IR" sz="2000" b="1"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موجب گسترش </a:t>
            </a: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تجارت در داخل کشور ها و بین ملت ها شد و فعالیت هایی از قبیل دریانوردی و حمل و نقل را رونق بخشید</a:t>
            </a:r>
            <a:r>
              <a:rPr lang="fa-IR" sz="2000" b="1"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a:t>
            </a:r>
          </a:p>
          <a:p>
            <a:pPr algn="r" rtl="1">
              <a:lnSpc>
                <a:spcPct val="115000"/>
              </a:lnSpc>
              <a:spcAft>
                <a:spcPts val="100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Rectangle 1"/>
          <p:cNvSpPr/>
          <p:nvPr/>
        </p:nvSpPr>
        <p:spPr>
          <a:xfrm>
            <a:off x="7345940" y="2962141"/>
            <a:ext cx="2247364" cy="489397"/>
          </a:xfrm>
          <a:prstGeom prst="rect">
            <a:avLst/>
          </a:prstGeom>
          <a:solidFill>
            <a:schemeClr val="accent5"/>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fa-IR" dirty="0"/>
              <a:t> </a:t>
            </a:r>
            <a:r>
              <a:rPr lang="fa-IR" sz="2000" b="1" dirty="0" smtClean="0">
                <a:solidFill>
                  <a:schemeClr val="tx1"/>
                </a:solidFill>
                <a:cs typeface="B Nazanin" panose="00000400000000000000" pitchFamily="2" charset="-78"/>
              </a:rPr>
              <a:t>مزایای پول فلزی</a:t>
            </a:r>
            <a:endParaRPr lang="en-US" sz="2000" b="1" dirty="0">
              <a:solidFill>
                <a:schemeClr val="tx1"/>
              </a:solidFill>
              <a:cs typeface="B Nazanin" panose="00000400000000000000" pitchFamily="2" charset="-78"/>
            </a:endParaRPr>
          </a:p>
        </p:txBody>
      </p:sp>
      <p:sp>
        <p:nvSpPr>
          <p:cNvPr id="3" name="Rectangle 2"/>
          <p:cNvSpPr/>
          <p:nvPr/>
        </p:nvSpPr>
        <p:spPr>
          <a:xfrm>
            <a:off x="1785718" y="2962142"/>
            <a:ext cx="2446986" cy="489397"/>
          </a:xfrm>
          <a:prstGeom prst="rect">
            <a:avLst/>
          </a:prstGeom>
          <a:solidFill>
            <a:schemeClr val="accent5"/>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2000" dirty="0" smtClean="0">
                <a:solidFill>
                  <a:schemeClr val="tx1"/>
                </a:solidFill>
                <a:cs typeface="B Nazanin" panose="00000400000000000000" pitchFamily="2" charset="-78"/>
              </a:rPr>
              <a:t>معایب پول فلزی</a:t>
            </a:r>
            <a:endParaRPr lang="en-US" sz="2000" dirty="0">
              <a:solidFill>
                <a:schemeClr val="tx1"/>
              </a:solidFill>
              <a:cs typeface="B Nazanin" panose="00000400000000000000" pitchFamily="2" charset="-78"/>
            </a:endParaRPr>
          </a:p>
        </p:txBody>
      </p:sp>
      <p:sp>
        <p:nvSpPr>
          <p:cNvPr id="4" name="Rounded Rectangle 3"/>
          <p:cNvSpPr/>
          <p:nvPr/>
        </p:nvSpPr>
        <p:spPr>
          <a:xfrm>
            <a:off x="5388427" y="3486954"/>
            <a:ext cx="6041419" cy="1885985"/>
          </a:xfrm>
          <a:prstGeom prst="round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fa-IR" sz="2000" b="1" dirty="0">
                <a:solidFill>
                  <a:schemeClr val="tx1"/>
                </a:solidFill>
                <a:cs typeface="B Nazanin" panose="00000400000000000000" pitchFamily="2" charset="-78"/>
              </a:rPr>
              <a:t>1.موجب گسترش تجارت در داخل کشور ها و بین ملت ها شد.</a:t>
            </a:r>
          </a:p>
          <a:p>
            <a:pPr algn="r"/>
            <a:r>
              <a:rPr lang="fa-IR" sz="2000" b="1" dirty="0">
                <a:solidFill>
                  <a:schemeClr val="tx1"/>
                </a:solidFill>
                <a:cs typeface="B Nazanin" panose="00000400000000000000" pitchFamily="2" charset="-78"/>
              </a:rPr>
              <a:t>2.موجب رونق فعالیت هایی از قبیل دریانوردی و حمل و نقل شد.</a:t>
            </a:r>
          </a:p>
          <a:p>
            <a:pPr algn="r"/>
            <a:r>
              <a:rPr lang="fa-IR" sz="2000" b="1" dirty="0">
                <a:solidFill>
                  <a:schemeClr val="tx1"/>
                </a:solidFill>
                <a:cs typeface="B Nazanin" panose="00000400000000000000" pitchFamily="2" charset="-78"/>
              </a:rPr>
              <a:t>3.فساد ناپذیر و حجم کمی داشت.</a:t>
            </a:r>
          </a:p>
          <a:p>
            <a:pPr algn="r"/>
            <a:r>
              <a:rPr lang="fa-IR" sz="2000" b="1" dirty="0">
                <a:solidFill>
                  <a:schemeClr val="tx1"/>
                </a:solidFill>
                <a:cs typeface="B Nazanin" panose="00000400000000000000" pitchFamily="2" charset="-78"/>
              </a:rPr>
              <a:t>4.حمل و نقل بسیار ساده بود.</a:t>
            </a:r>
          </a:p>
        </p:txBody>
      </p:sp>
      <p:sp>
        <p:nvSpPr>
          <p:cNvPr id="6" name="Rounded Rectangle 5"/>
          <p:cNvSpPr/>
          <p:nvPr/>
        </p:nvSpPr>
        <p:spPr>
          <a:xfrm>
            <a:off x="805544" y="3486954"/>
            <a:ext cx="4184867" cy="1832936"/>
          </a:xfrm>
          <a:prstGeom prst="round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rtlCol="0" anchor="ctr"/>
          <a:lstStyle/>
          <a:p>
            <a:pPr algn="r" rtl="1">
              <a:lnSpc>
                <a:spcPct val="115000"/>
              </a:lnSpc>
              <a:spcAft>
                <a:spcPts val="1000"/>
              </a:spcAft>
            </a:pP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1.میزان طلا و نقره در دسترس محدود بود.</a:t>
            </a:r>
            <a:endPar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algn="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2.در مبادلات با حجم زیاد،پول وسیله پرداخت مناسبی نبود.</a:t>
            </a:r>
            <a:endParaRPr lang="en-US" sz="20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2724830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665028" y="613893"/>
            <a:ext cx="2351467" cy="1068947"/>
          </a:xfrm>
          <a:prstGeom prst="ellipse">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400" dirty="0" smtClean="0">
                <a:solidFill>
                  <a:srgbClr val="FF0000"/>
                </a:solidFill>
                <a:cs typeface="B Titr" panose="00000700000000000000" pitchFamily="2" charset="-78"/>
              </a:rPr>
              <a:t>پول کاغذی</a:t>
            </a:r>
            <a:endParaRPr lang="en-US" sz="2400" dirty="0">
              <a:solidFill>
                <a:srgbClr val="FF0000"/>
              </a:solidFill>
              <a:cs typeface="B Titr" panose="00000700000000000000" pitchFamily="2" charset="-78"/>
            </a:endParaRPr>
          </a:p>
        </p:txBody>
      </p:sp>
      <p:sp>
        <p:nvSpPr>
          <p:cNvPr id="7" name="Rounded Rectangle 6"/>
          <p:cNvSpPr/>
          <p:nvPr/>
        </p:nvSpPr>
        <p:spPr>
          <a:xfrm>
            <a:off x="859972" y="1388926"/>
            <a:ext cx="10711543" cy="3999503"/>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228600" marR="0" algn="r" rtl="1">
              <a:lnSpc>
                <a:spcPct val="115000"/>
              </a:lnSpc>
              <a:spcBef>
                <a:spcPts val="0"/>
              </a:spcBef>
              <a:spcAft>
                <a:spcPts val="1000"/>
              </a:spcAft>
            </a:pP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بدلیل مشکلات دادوستد با طلا و نقره کم کم عده ای از بازرگانان در معاملات خود رسیدی صادر می کردند که بیانگر بدهی آنها بود.</a:t>
            </a:r>
            <a:endParaRPr lang="en-US" sz="20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228600" marR="0" algn="r" rtl="1">
              <a:lnSpc>
                <a:spcPct val="115000"/>
              </a:lnSpc>
              <a:spcBef>
                <a:spcPts val="0"/>
              </a:spcBef>
              <a:spcAft>
                <a:spcPts val="1000"/>
              </a:spcAft>
            </a:pP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مردم عادی هم با سپردن طلا و نقره خود نزد صرافان معتبر از آن ها رسید گرفته و در معاملات خود از آن استفاده می کردند.</a:t>
            </a:r>
            <a:endParaRPr lang="en-US" sz="20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a:t>
            </a:r>
            <a:r>
              <a:rPr lang="fa-IR" sz="2000" b="1" u="sng" dirty="0">
                <a:solidFill>
                  <a:schemeClr val="tx1"/>
                </a:solidFill>
                <a:latin typeface="Calibri" panose="020F0502020204030204" pitchFamily="34" charset="0"/>
                <a:ea typeface="Calibri" panose="020F0502020204030204" pitchFamily="34" charset="0"/>
                <a:cs typeface="B Nazanin" panose="00000400000000000000" pitchFamily="2" charset="-78"/>
              </a:rPr>
              <a:t>این رسید ها نخستین اسکناس ها </a:t>
            </a: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بودند که پشتوانه آنها </a:t>
            </a:r>
            <a:r>
              <a:rPr lang="fa-IR" sz="2000" b="1" u="sng" dirty="0">
                <a:solidFill>
                  <a:schemeClr val="tx1"/>
                </a:solidFill>
                <a:latin typeface="Calibri" panose="020F0502020204030204" pitchFamily="34" charset="0"/>
                <a:ea typeface="Calibri" panose="020F0502020204030204" pitchFamily="34" charset="0"/>
                <a:cs typeface="B Nazanin" panose="00000400000000000000" pitchFamily="2" charset="-78"/>
              </a:rPr>
              <a:t>طلا و نقره ای بود که نزد صرافان و بازرگانان نگهداری </a:t>
            </a: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می شد</a:t>
            </a:r>
            <a:r>
              <a:rPr lang="fa-IR" sz="2000" b="1"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a:t>
            </a:r>
            <a:r>
              <a:rPr lang="fa-IR" sz="2000" b="1" dirty="0">
                <a:solidFill>
                  <a:schemeClr val="tx1"/>
                </a:solidFill>
                <a:latin typeface="Calibri" panose="020F0502020204030204" pitchFamily="34" charset="0"/>
                <a:ea typeface="Calibri" panose="020F0502020204030204" pitchFamily="34" charset="0"/>
                <a:cs typeface="B Titr"/>
              </a:rPr>
              <a:t> </a:t>
            </a:r>
            <a:endParaRPr lang="fa-IR" sz="2000" b="1" dirty="0" smtClean="0">
              <a:solidFill>
                <a:schemeClr val="tx1"/>
              </a:solidFill>
              <a:latin typeface="Calibri" panose="020F0502020204030204" pitchFamily="34" charset="0"/>
              <a:ea typeface="Calibri" panose="020F0502020204030204" pitchFamily="34" charset="0"/>
              <a:cs typeface="B Titr"/>
            </a:endParaRPr>
          </a:p>
          <a:p>
            <a:pPr algn="r" rtl="1">
              <a:lnSpc>
                <a:spcPct val="115000"/>
              </a:lnSpc>
              <a:spcAft>
                <a:spcPts val="1000"/>
              </a:spcAft>
            </a:pPr>
            <a:r>
              <a:rPr lang="fa-IR" sz="2000" b="1" dirty="0" smtClean="0">
                <a:solidFill>
                  <a:srgbClr val="C00000"/>
                </a:solidFill>
                <a:latin typeface="Calibri" panose="020F0502020204030204" pitchFamily="34" charset="0"/>
                <a:ea typeface="Calibri" panose="020F0502020204030204" pitchFamily="34" charset="0"/>
                <a:cs typeface="B Titr"/>
              </a:rPr>
              <a:t>دو </a:t>
            </a:r>
            <a:r>
              <a:rPr lang="fa-IR" sz="2000" b="1" dirty="0">
                <a:solidFill>
                  <a:srgbClr val="C00000"/>
                </a:solidFill>
                <a:latin typeface="Calibri" panose="020F0502020204030204" pitchFamily="34" charset="0"/>
                <a:ea typeface="Calibri" panose="020F0502020204030204" pitchFamily="34" charset="0"/>
                <a:cs typeface="B Titr"/>
              </a:rPr>
              <a:t>عامل باعث شد که دولت ها چاپ و انتشار اسکناس را بر عهده بگیرند:</a:t>
            </a:r>
            <a:endParaRPr lang="en-US" sz="20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mj-lt"/>
              <a:buAutoNum type="arabicPeriod"/>
            </a:pP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سو استفاده برخی از صرافان از اعتماد مردم</a:t>
            </a:r>
            <a:endParaRPr lang="en-US" sz="20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mj-lt"/>
              <a:buAutoNum type="arabicPeriod"/>
            </a:pP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تعداد زیاد رسید های کاغذی و صرافی ها مشکلاتی را در اعتبار سنجی بوحود آورده بود.</a:t>
            </a:r>
            <a:endParaRPr lang="en-US" sz="20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fa-IR" sz="1600" b="1" dirty="0">
                <a:latin typeface="Calibri" panose="020F0502020204030204" pitchFamily="34" charset="0"/>
                <a:ea typeface="Calibri" panose="020F0502020204030204" pitchFamily="34" charset="0"/>
                <a:cs typeface="B Titr"/>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9612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959144" y="438062"/>
            <a:ext cx="4399823" cy="1197736"/>
          </a:xfrm>
          <a:prstGeom prst="ellipse">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solidFill>
                  <a:srgbClr val="C00000"/>
                </a:solidFill>
                <a:cs typeface="B Titr" panose="00000700000000000000" pitchFamily="2" charset="-78"/>
              </a:rPr>
              <a:t>پول ثبتی یا تحریری</a:t>
            </a:r>
            <a:endParaRPr lang="en-US" sz="2000" b="1" dirty="0">
              <a:solidFill>
                <a:srgbClr val="C00000"/>
              </a:solidFill>
              <a:cs typeface="B Titr" panose="00000700000000000000" pitchFamily="2" charset="-78"/>
            </a:endParaRPr>
          </a:p>
        </p:txBody>
      </p:sp>
      <p:sp>
        <p:nvSpPr>
          <p:cNvPr id="5" name="Rounded Rectangle 4"/>
          <p:cNvSpPr/>
          <p:nvPr/>
        </p:nvSpPr>
        <p:spPr>
          <a:xfrm>
            <a:off x="5293217" y="1712890"/>
            <a:ext cx="6336405" cy="4494727"/>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dirty="0">
              <a:cs typeface="B Nazanin" panose="00000400000000000000" pitchFamily="2" charset="-78"/>
            </a:endParaRPr>
          </a:p>
        </p:txBody>
      </p:sp>
      <p:sp>
        <p:nvSpPr>
          <p:cNvPr id="7" name="Rectangle 6"/>
          <p:cNvSpPr/>
          <p:nvPr/>
        </p:nvSpPr>
        <p:spPr>
          <a:xfrm>
            <a:off x="892628" y="1437962"/>
            <a:ext cx="10186575" cy="1938992"/>
          </a:xfrm>
          <a:prstGeom prst="rect">
            <a:avLst/>
          </a:prstGeom>
        </p:spPr>
        <p:txBody>
          <a:bodyPr wrap="square">
            <a:spAutoFit/>
          </a:bodyPr>
          <a:lstStyle/>
          <a:p>
            <a:pPr algn="r"/>
            <a:r>
              <a:rPr lang="fa-IR" sz="2000" b="1" dirty="0">
                <a:cs typeface="B Nazanin" panose="00000400000000000000" pitchFamily="2" charset="-78"/>
              </a:rPr>
              <a:t>با گسترش ارتباطات،بانک ها فعالیت خود را گسترش دادند و نقل و انتقالات اسکناس هم دشوار شد در این میان یکی از خدمات بانک ها چک بود.</a:t>
            </a:r>
          </a:p>
          <a:p>
            <a:pPr algn="r"/>
            <a:r>
              <a:rPr lang="fa-IR" sz="2000" b="1" dirty="0">
                <a:cs typeface="B Nazanin" panose="00000400000000000000" pitchFamily="2" charset="-78"/>
              </a:rPr>
              <a:t>در معاملاتی که با</a:t>
            </a:r>
            <a:r>
              <a:rPr lang="fa-IR" sz="2000" b="1" dirty="0">
                <a:solidFill>
                  <a:schemeClr val="accent1"/>
                </a:solidFill>
                <a:cs typeface="B Nazanin" panose="00000400000000000000" pitchFamily="2" charset="-78"/>
              </a:rPr>
              <a:t> </a:t>
            </a:r>
            <a:r>
              <a:rPr lang="fa-IR" sz="2000" b="1" dirty="0">
                <a:solidFill>
                  <a:srgbClr val="C00000"/>
                </a:solidFill>
                <a:cs typeface="B Nazanin" panose="00000400000000000000" pitchFamily="2" charset="-78"/>
              </a:rPr>
              <a:t>چک</a:t>
            </a:r>
            <a:r>
              <a:rPr lang="fa-IR" sz="2000" b="1" dirty="0">
                <a:solidFill>
                  <a:schemeClr val="accent1"/>
                </a:solidFill>
                <a:cs typeface="B Nazanin" panose="00000400000000000000" pitchFamily="2" charset="-78"/>
              </a:rPr>
              <a:t> </a:t>
            </a:r>
            <a:r>
              <a:rPr lang="fa-IR" sz="2000" b="1" dirty="0">
                <a:cs typeface="B Nazanin" panose="00000400000000000000" pitchFamily="2" charset="-78"/>
              </a:rPr>
              <a:t>انجام می شود پول نقد بین افراد رد و بدل نمی شود بلکه بانک موجودی حسابی را کاهش و موجودی حسابی را افزایش می دهد.</a:t>
            </a:r>
          </a:p>
          <a:p>
            <a:pPr algn="r"/>
            <a:endParaRPr lang="fa-IR" sz="2000" b="1" dirty="0">
              <a:cs typeface="B Nazanin" panose="00000400000000000000" pitchFamily="2" charset="-78"/>
            </a:endParaRPr>
          </a:p>
          <a:p>
            <a:pPr algn="r"/>
            <a:r>
              <a:rPr lang="fa-IR" sz="2000" b="1" dirty="0">
                <a:cs typeface="B Nazanin" panose="00000400000000000000" pitchFamily="2" charset="-78"/>
              </a:rPr>
              <a:t>*چون افراد خودشان مبلغ چک را می نویسند به آن </a:t>
            </a:r>
            <a:r>
              <a:rPr lang="fa-IR" sz="2000" b="1" dirty="0">
                <a:solidFill>
                  <a:srgbClr val="C00000"/>
                </a:solidFill>
                <a:cs typeface="B Nazanin" panose="00000400000000000000" pitchFamily="2" charset="-78"/>
              </a:rPr>
              <a:t>پول ثبتی یا تحریری </a:t>
            </a:r>
            <a:r>
              <a:rPr lang="fa-IR" sz="2000" b="1" dirty="0">
                <a:cs typeface="B Nazanin" panose="00000400000000000000" pitchFamily="2" charset="-78"/>
              </a:rPr>
              <a:t>گفته می شود.</a:t>
            </a:r>
          </a:p>
        </p:txBody>
      </p:sp>
      <p:sp>
        <p:nvSpPr>
          <p:cNvPr id="8" name="Rounded Rectangle 7"/>
          <p:cNvSpPr/>
          <p:nvPr/>
        </p:nvSpPr>
        <p:spPr>
          <a:xfrm>
            <a:off x="740228" y="3651882"/>
            <a:ext cx="10689771" cy="2433340"/>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r" rtl="1">
              <a:lnSpc>
                <a:spcPct val="115000"/>
              </a:lnSpc>
              <a:spcAft>
                <a:spcPts val="1000"/>
              </a:spcAft>
            </a:pP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انقلاب دیجیتال و افزایش سرعت مبادلات باعث پیدایش پول الکترونیکی و مجازی شد.</a:t>
            </a:r>
            <a:endPar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fa-IR" sz="2000" b="1" dirty="0">
                <a:solidFill>
                  <a:srgbClr val="C00000"/>
                </a:solidFill>
                <a:latin typeface="Calibri" panose="020F0502020204030204" pitchFamily="34" charset="0"/>
                <a:ea typeface="Calibri" panose="020F0502020204030204" pitchFamily="34" charset="0"/>
                <a:cs typeface="B Nazanin" panose="00000400000000000000" pitchFamily="2" charset="-78"/>
              </a:rPr>
              <a:t>پول الکترونیکی </a:t>
            </a: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قابل ثبت در کارت های بانکی و قابل انتقال در شبکه های ارتباطی خرید و فروش و انتقال دارایی را بسیار آسان کرده است.</a:t>
            </a:r>
            <a:endParaRPr lang="en-US" sz="2000" b="1" dirty="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fa-IR" sz="2000" b="1" dirty="0">
                <a:solidFill>
                  <a:srgbClr val="C00000"/>
                </a:solidFill>
                <a:latin typeface="Calibri" panose="020F0502020204030204" pitchFamily="34" charset="0"/>
                <a:ea typeface="Calibri" panose="020F0502020204030204" pitchFamily="34" charset="0"/>
                <a:cs typeface="B Nazanin" panose="00000400000000000000" pitchFamily="2" charset="-78"/>
              </a:rPr>
              <a:t>بیت کوین: </a:t>
            </a: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یکی از پول های الکترونیکی نوظهور است.</a:t>
            </a:r>
            <a:endParaRPr lang="en-US" sz="20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9" name="Oval 8"/>
          <p:cNvSpPr/>
          <p:nvPr/>
        </p:nvSpPr>
        <p:spPr>
          <a:xfrm>
            <a:off x="7768413" y="3215453"/>
            <a:ext cx="3861209" cy="1275008"/>
          </a:xfrm>
          <a:prstGeom prst="ellipse">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solidFill>
                  <a:srgbClr val="C00000"/>
                </a:solidFill>
                <a:cs typeface="B Titr" panose="00000700000000000000" pitchFamily="2" charset="-78"/>
              </a:rPr>
              <a:t>پول الکترونیکی</a:t>
            </a:r>
            <a:endParaRPr lang="en-US" sz="2000" b="1" dirty="0">
              <a:solidFill>
                <a:srgbClr val="C00000"/>
              </a:solidFill>
              <a:cs typeface="B Titr" panose="00000700000000000000" pitchFamily="2" charset="-78"/>
            </a:endParaRPr>
          </a:p>
        </p:txBody>
      </p:sp>
    </p:spTree>
    <p:extLst>
      <p:ext uri="{BB962C8B-B14F-4D97-AF65-F5344CB8AC3E}">
        <p14:creationId xmlns:p14="http://schemas.microsoft.com/office/powerpoint/2010/main" val="745874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87</TotalTime>
  <Words>3369</Words>
  <Application>Microsoft Office PowerPoint</Application>
  <PresentationFormat>Widescreen</PresentationFormat>
  <Paragraphs>331</Paragraphs>
  <Slides>28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B Nazanin</vt:lpstr>
      <vt:lpstr>B Titr</vt:lpstr>
      <vt:lpstr>Calibri</vt:lpstr>
      <vt:lpstr>Cambria Math</vt:lpstr>
      <vt:lpstr>Courier New</vt:lpstr>
      <vt:lpstr>Garamond</vt:lpstr>
      <vt:lpstr>Sakkal Majalla</vt:lpstr>
      <vt:lpstr>Times New Roman</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xp shop</dc:creator>
  <cp:lastModifiedBy>xp shop</cp:lastModifiedBy>
  <cp:revision>9</cp:revision>
  <dcterms:created xsi:type="dcterms:W3CDTF">2023-01-17T06:27:00Z</dcterms:created>
  <dcterms:modified xsi:type="dcterms:W3CDTF">2023-01-24T08:06:07Z</dcterms:modified>
</cp:coreProperties>
</file>