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7" r:id="rId2"/>
    <p:sldId id="258" r:id="rId3"/>
    <p:sldId id="259" r:id="rId4"/>
    <p:sldId id="275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4501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2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44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66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59561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1532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2917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79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921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568544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14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888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8200" y="2046514"/>
            <a:ext cx="27687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5400" dirty="0" smtClean="0">
                <a:cs typeface="B Titr" panose="00000700000000000000" pitchFamily="2" charset="-78"/>
              </a:rPr>
              <a:t>درس دهم </a:t>
            </a:r>
            <a:endParaRPr lang="en-US" sz="5400" dirty="0">
              <a:cs typeface="B Titr" panose="000007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32219" y="3417455"/>
            <a:ext cx="2561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dirty="0" smtClean="0">
                <a:cs typeface="B Titr" panose="00000700000000000000" pitchFamily="2" charset="-78"/>
              </a:rPr>
              <a:t>مقاوم سازی اقتصاد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71313" y="6305006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تهیه کننده:شیخی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60221" y="4624251"/>
            <a:ext cx="170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سال تحصیلی 1401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4947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834909"/>
            <a:ext cx="1045028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عوامل تشدید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کننده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مشکلات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اقتصاد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در زمان پهلوی: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  <a:sym typeface="Wingdings" panose="05000000000000000000" pitchFamily="2" charset="2"/>
              </a:rPr>
              <a:t> ( بیماری اقتصادی)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۱-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تعدی حکومت پهلوی بر موقوفات و مالکیت های خصوصی و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عمومی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۲-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واگذاری منابع نفتی و معدنی به بیگانگان 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۳-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اجرای برنامه موسوم به انقلاب سفید که آخرین لطمه را بر  بدنه کشاورزی و اقتصاد روستای ایران وارد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کرد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۴-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نوسازی و توسعه ایران که به صورتی ظاهری و سطحی و با </a:t>
            </a: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صنایع مونتاژ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انجام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شد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۵-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درآمدهای نفتی که ایران را به </a:t>
            </a: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بازار مصرفی کالاهای کشورهای صنعتی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تبدیل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کرد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۶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-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وابستگی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دولت به درآمدهای نفتی و غفلت از اقتصاد مردمی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84960" y="3021763"/>
            <a:ext cx="95802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ابعاد مثبت اقتصاد ایران در دوره 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پهلوی</a:t>
            </a:r>
            <a:r>
              <a:rPr lang="fa-I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</a:p>
          <a:p>
            <a:pPr algn="r"/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الف حضور گسترده دولت در عرصه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اقتصاد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که باعث نوسازی سازمانها و تشکیلات شد</a:t>
            </a:r>
          </a:p>
          <a:p>
            <a:pPr algn="r"/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 :پدید آمدن نظام نوین در مالیات ستانی و بودجه بندی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کشور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بهبود برخی شاخص های اقتصادی اجتماعی و انسانی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مثل بهداشت و ...</a:t>
            </a:r>
          </a:p>
          <a:p>
            <a:pPr algn="r"/>
            <a:r>
              <a:rPr lang="fa-IR" b="1" dirty="0" smtClean="0">
                <a:latin typeface="Calibri" panose="020F0502020204030204" pitchFamily="34" charset="0"/>
                <a:cs typeface="B Nazanin" panose="00000400000000000000" pitchFamily="2" charset="-78"/>
              </a:rPr>
              <a:t>ت:افزایش قدرت اقتصادی دولت  </a:t>
            </a:r>
            <a:r>
              <a:rPr lang="fa-IR" b="1" dirty="0" smtClean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بدلیل افزایش درآمد نفتی</a:t>
            </a:r>
          </a:p>
          <a:p>
            <a:pPr algn="r"/>
            <a:r>
              <a:rPr lang="fa-IR" b="1" dirty="0" smtClean="0">
                <a:latin typeface="Calibri" panose="020F0502020204030204" pitchFamily="34" charset="0"/>
                <a:cs typeface="B Nazanin" panose="00000400000000000000" pitchFamily="2" charset="-78"/>
              </a:rPr>
              <a:t>ث:اجرای طرحهای عمرانی متعدد در کشور با هدف توسعه نمایشی و در نتیجه دولت تبدیل شد به کارفرمای بزرگ اقتصادی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3142" y="4931618"/>
            <a:ext cx="11125199" cy="1084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‌۳- </a:t>
            </a: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اقتصاد ایران بعد از پیروزی انقلاب اسلامی.                         </a:t>
            </a:r>
            <a:endParaRPr lang="en-US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‌با پیروزی انقلاب اسلامی مردم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ایران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به توانمندیهای خود برای ایجاد تحول و تغییر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شیوه ی حکمرانی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سیاسی وزندگی جمعی پی بردند.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بعد از انقلاب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توانستند روی پای خود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بایستند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خواستار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آزادی و استقلال کشورشان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شدند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295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0229" y="785337"/>
            <a:ext cx="108857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آنچه مد نظر امام خمینی و ملت ایران بود در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قانون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اساسی جمهوری اسلامی ایران تجلی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یافت </a:t>
            </a:r>
          </a:p>
          <a:p>
            <a:pPr algn="r"/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قانون اساسی تصویری از خطوط کلی اقتصاد مطلوب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اسلامی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-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ایرانی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نوشته شده است . </a:t>
            </a:r>
          </a:p>
          <a:p>
            <a:pPr algn="r"/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بخش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اقتصادی قانون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اساسی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شامل آموزه های زیر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هست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1-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اقتصاد مردمی،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2-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نفی سلطه بیگانگان و استقلال اقتصادی ،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3-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حقوق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اقتصادی شهروندان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4-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عدالت اقتصادی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است که برآنها تاکید شده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873950" y="2146081"/>
            <a:ext cx="323678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اقتصاد مقاومتی و استقلال اقتصادی.     </a:t>
            </a:r>
            <a:endParaRPr lang="en-US" sz="1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8476" y="2716892"/>
            <a:ext cx="84799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b="1" dirty="0" smtClean="0">
                <a:latin typeface="Lalezar"/>
                <a:ea typeface="Calibri" panose="020F0502020204030204" pitchFamily="34" charset="0"/>
                <a:cs typeface="B Nazanin" panose="00000400000000000000" pitchFamily="2" charset="-78"/>
              </a:rPr>
              <a:t>اینکه </a:t>
            </a:r>
            <a:r>
              <a:rPr lang="ar-SA" b="1" dirty="0" smtClean="0">
                <a:latin typeface="Lalezar"/>
                <a:ea typeface="Calibri" panose="020F0502020204030204" pitchFamily="34" charset="0"/>
                <a:cs typeface="B Nazanin" panose="00000400000000000000" pitchFamily="2" charset="-78"/>
              </a:rPr>
              <a:t>کشورها </a:t>
            </a:r>
            <a:r>
              <a:rPr lang="ar-SA" b="1" dirty="0">
                <a:latin typeface="Lalezar"/>
                <a:ea typeface="Calibri" panose="020F0502020204030204" pitchFamily="34" charset="0"/>
                <a:cs typeface="B Nazanin" panose="00000400000000000000" pitchFamily="2" charset="-78"/>
              </a:rPr>
              <a:t>در شرایط سخت پیش بینی نشده چه </a:t>
            </a:r>
            <a:r>
              <a:rPr lang="ar-SA" b="1" dirty="0" smtClean="0">
                <a:latin typeface="Lalezar"/>
                <a:ea typeface="Calibri" panose="020F0502020204030204" pitchFamily="34" charset="0"/>
                <a:cs typeface="B Nazanin" panose="00000400000000000000" pitchFamily="2" charset="-78"/>
              </a:rPr>
              <a:t>واکنشی</a:t>
            </a:r>
            <a:r>
              <a:rPr lang="fa-IR" b="1" dirty="0" smtClean="0">
                <a:latin typeface="Lalezar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 smtClean="0">
                <a:latin typeface="Lalezar"/>
                <a:ea typeface="Calibri" panose="020F0502020204030204" pitchFamily="34" charset="0"/>
                <a:cs typeface="B Nazanin" panose="00000400000000000000" pitchFamily="2" charset="-78"/>
              </a:rPr>
              <a:t>نشان </a:t>
            </a:r>
            <a:r>
              <a:rPr lang="ar-SA" b="1" dirty="0">
                <a:latin typeface="Lalezar"/>
                <a:ea typeface="Calibri" panose="020F0502020204030204" pitchFamily="34" charset="0"/>
                <a:cs typeface="B Nazanin" panose="00000400000000000000" pitchFamily="2" charset="-78"/>
              </a:rPr>
              <a:t>می دهند؟</a:t>
            </a:r>
            <a:r>
              <a:rPr lang="en-US" b="1" dirty="0">
                <a:latin typeface="Lalezar"/>
                <a:ea typeface="Calibri" panose="020F0502020204030204" pitchFamily="34" charset="0"/>
                <a:cs typeface="B Nazanin" panose="00000400000000000000" pitchFamily="2" charset="-78"/>
              </a:rPr>
              <a:t/>
            </a:r>
            <a:br>
              <a:rPr lang="en-US" b="1" dirty="0">
                <a:latin typeface="Lalezar"/>
                <a:ea typeface="Calibri" panose="020F0502020204030204" pitchFamily="34" charset="0"/>
                <a:cs typeface="B Nazanin" panose="00000400000000000000" pitchFamily="2" charset="-78"/>
              </a:rPr>
            </a:b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قدرتمند بودن آنها بستگی 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دارد</a:t>
            </a:r>
            <a:r>
              <a:rPr lang="fa-I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/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r>
              <a:rPr lang="ar-SA" b="1" dirty="0">
                <a:latin typeface="Lalezar"/>
                <a:ea typeface="Calibri" panose="020F0502020204030204" pitchFamily="34" charset="0"/>
                <a:cs typeface="B Nazanin" panose="00000400000000000000" pitchFamily="2" charset="-78"/>
              </a:rPr>
              <a:t>آیا ساختارهای اقتصادی یک کشور پر قدرت است؟</a:t>
            </a:r>
            <a:r>
              <a:rPr lang="en-US" b="1" dirty="0">
                <a:latin typeface="Lalezar"/>
                <a:ea typeface="Calibri" panose="020F0502020204030204" pitchFamily="34" charset="0"/>
                <a:cs typeface="B Nazanin" panose="00000400000000000000" pitchFamily="2" charset="-78"/>
              </a:rPr>
              <a:t/>
            </a:r>
            <a:br>
              <a:rPr lang="en-US" b="1" dirty="0">
                <a:latin typeface="Lalezar"/>
                <a:ea typeface="Calibri" panose="020F0502020204030204" pitchFamily="34" charset="0"/>
                <a:cs typeface="B Nazanin" panose="00000400000000000000" pitchFamily="2" charset="-78"/>
              </a:rPr>
            </a:br>
            <a:r>
              <a:rPr lang="ar-SA" b="1" dirty="0">
                <a:latin typeface="Lalezar"/>
                <a:ea typeface="Calibri" panose="020F0502020204030204" pitchFamily="34" charset="0"/>
                <a:cs typeface="B Nazanin" panose="00000400000000000000" pitchFamily="2" charset="-78"/>
              </a:rPr>
              <a:t>آیا شرکت های تولیدی در شرایط سخت می </a:t>
            </a:r>
            <a:r>
              <a:rPr lang="ar-SA" b="1" dirty="0" smtClean="0">
                <a:latin typeface="Lalezar"/>
                <a:ea typeface="Calibri" panose="020F0502020204030204" pitchFamily="34" charset="0"/>
                <a:cs typeface="B Nazanin" panose="00000400000000000000" pitchFamily="2" charset="-78"/>
              </a:rPr>
              <a:t>توانندنیاز </a:t>
            </a:r>
            <a:r>
              <a:rPr lang="ar-SA" b="1" dirty="0">
                <a:latin typeface="Lalezar"/>
                <a:ea typeface="Calibri" panose="020F0502020204030204" pitchFamily="34" charset="0"/>
                <a:cs typeface="B Nazanin" panose="00000400000000000000" pitchFamily="2" charset="-78"/>
              </a:rPr>
              <a:t>کشور را بر آورده سازند ؟</a:t>
            </a:r>
            <a:r>
              <a:rPr lang="en-US" b="1" dirty="0">
                <a:latin typeface="Lalezar"/>
                <a:ea typeface="Calibri" panose="020F0502020204030204" pitchFamily="34" charset="0"/>
                <a:cs typeface="B Nazanin" panose="00000400000000000000" pitchFamily="2" charset="-78"/>
              </a:rPr>
              <a:t/>
            </a:r>
            <a:br>
              <a:rPr lang="en-US" b="1" dirty="0">
                <a:latin typeface="Lalezar"/>
                <a:ea typeface="Calibri" panose="020F0502020204030204" pitchFamily="34" charset="0"/>
                <a:cs typeface="B Nazanin" panose="00000400000000000000" pitchFamily="2" charset="-78"/>
              </a:rPr>
            </a:br>
            <a:r>
              <a:rPr lang="ar-SA" b="1" dirty="0">
                <a:latin typeface="Lalezar"/>
                <a:ea typeface="Calibri" panose="020F0502020204030204" pitchFamily="34" charset="0"/>
                <a:cs typeface="B Nazanin" panose="00000400000000000000" pitchFamily="2" charset="-78"/>
              </a:rPr>
              <a:t>آیا اقتصاد کشور وابسته است یا مستقل ؟</a:t>
            </a:r>
            <a:r>
              <a:rPr lang="en-US" b="1" dirty="0">
                <a:latin typeface="Lalezar"/>
                <a:ea typeface="Calibri" panose="020F0502020204030204" pitchFamily="34" charset="0"/>
                <a:cs typeface="B Nazanin" panose="00000400000000000000" pitchFamily="2" charset="-78"/>
              </a:rPr>
              <a:t/>
            </a:r>
            <a:br>
              <a:rPr lang="en-US" b="1" dirty="0">
                <a:latin typeface="Lalezar"/>
                <a:ea typeface="Calibri" panose="020F0502020204030204" pitchFamily="34" charset="0"/>
                <a:cs typeface="B Nazanin" panose="00000400000000000000" pitchFamily="2" charset="-78"/>
              </a:rPr>
            </a:b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150374" y="4286552"/>
            <a:ext cx="86141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1"/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پاسخ به همه این پرسش ها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</a:t>
            </a: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روبه رو شدن 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کشورها</a:t>
            </a:r>
            <a:r>
              <a:rPr lang="fa-I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با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شرایط سخت تحریم و تهاجم تعیین کننده 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</a:t>
            </a:r>
            <a:r>
              <a:rPr lang="fa-I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53647" y="4794526"/>
            <a:ext cx="98588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ضرورت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عبور از مشکلات اقتصادی و آسیب های اقتصاد ملی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ایران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</a:p>
          <a:p>
            <a:pPr algn="r"/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۱-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مصونیت بخشی در برابر فشارها و تکانه های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خارجی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۲-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مقاوم سازی اقتصاد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8079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8606" y="1121620"/>
            <a:ext cx="5404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اقتصاددانان با اصطلاحات زیر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مقاوم سازی اقتصاد تاکید می کنند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98950" y="1732282"/>
            <a:ext cx="74893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ثبات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اقتصادی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استحکام اقتصادی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تاب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آوری اقتصاد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پایداری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62000" y="2629880"/>
            <a:ext cx="103632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معنای مقاوم سازی اقتصاد یعنی مجموع نیروهای مولد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شرکت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 موسسات تولیدی و خدماتی کشور روی پای خود بایستند به این معنا که در صورت بوجود آمدن بحران تمام نیازهای اساسی و حیاتی را خودشان تولید و تامین کنند در نتیجه به بیگانگان وابسته نباشند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46028" y="2245082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</a:rPr>
              <a:t>مقاوم سازی اقتصادی 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0856" y="3696678"/>
            <a:ext cx="10352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اقتصاد مقاوم محصول چیست؟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اقتصاد مقاومتی محصول خودباوری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تلاش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مجاهدت همه‌جانبه و فراگیر مردمی هست که حاضر نیستند زیر سایه بیگانگان زندگی کنند و به آن وابسته باشند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70856" y="4486477"/>
            <a:ext cx="103523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رشادتها و دلاوری های مردم ایران در طول تاریخ ثابت کرده است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که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ایرانیان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مسلمان از چنین قدرتی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برخوردارند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هر کجا از این قدرت خود استفاده کرده اند به پیشرفتهای بزرگ رسیده اند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900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5845" y="1531870"/>
            <a:ext cx="9503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*اقتصادی است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پیشرفته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مرد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می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دانش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بنیان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**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برابر تهدیدات و تکانه های داخلی و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خارجی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آسیب ناپذیر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***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اتکا بر  قابلیت ها و ظرفیت های داخلی و استفاده از فرصت های بیرونی نیازها و مشکلات اقتصادی را رفع می‌کند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920827" y="973799"/>
            <a:ext cx="1863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اقتصاد مقاومتی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65221" y="2455200"/>
            <a:ext cx="4705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****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تحریم ها و تهدیدات دشمنان به زانو در نمی آید.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2629" y="2996862"/>
            <a:ext cx="104394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مفهوم استقلال اقتصادی        </a:t>
            </a:r>
            <a:endParaRPr lang="fa-IR" sz="2000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استقلال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اقتصادی به معنای وابسته نبودن اقتصاد ملی به اقتصادهای های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بیگانه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**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استقلال </a:t>
            </a: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اقتصادی به معنای قطع ارتباط با کشورهای دیگر نیست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چراکه هر کشوری برای </a:t>
            </a: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پیشرفت 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</a:t>
            </a: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تعامل منطقی با کشورهای دیگر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نیاز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دارد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پس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آنچه مهم است </a:t>
            </a: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است که این تعامل 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مقتدرانه</a:t>
            </a:r>
            <a:r>
              <a:rPr lang="fa-I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و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روی تدبیر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باشد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5692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68828" y="1032381"/>
            <a:ext cx="105373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b="1" dirty="0">
                <a:cs typeface="B Nazanin" panose="00000400000000000000" pitchFamily="2" charset="-78"/>
              </a:rPr>
              <a:t>فعالیت فردی خارج از </a:t>
            </a:r>
            <a:r>
              <a:rPr lang="fa-IR" b="1" dirty="0" smtClean="0">
                <a:cs typeface="B Nazanin" panose="00000400000000000000" pitchFamily="2" charset="-78"/>
              </a:rPr>
              <a:t>کلاس صفحه 115</a:t>
            </a:r>
          </a:p>
          <a:p>
            <a:pPr algn="r"/>
            <a:r>
              <a:rPr lang="fa-IR" b="1" dirty="0" smtClean="0">
                <a:cs typeface="B Nazanin" panose="00000400000000000000" pitchFamily="2" charset="-78"/>
              </a:rPr>
              <a:t>با </a:t>
            </a:r>
            <a:r>
              <a:rPr lang="fa-IR" b="1" dirty="0">
                <a:cs typeface="B Nazanin" panose="00000400000000000000" pitchFamily="2" charset="-78"/>
              </a:rPr>
              <a:t>مراجعه به بخش های اقتصادی </a:t>
            </a:r>
            <a:r>
              <a:rPr lang="fa-IR" b="1" dirty="0" smtClean="0">
                <a:cs typeface="B Nazanin" panose="00000400000000000000" pitchFamily="2" charset="-78"/>
              </a:rPr>
              <a:t>قانون اساسی </a:t>
            </a:r>
            <a:r>
              <a:rPr lang="fa-IR" b="1" dirty="0">
                <a:cs typeface="B Nazanin" panose="00000400000000000000" pitchFamily="2" charset="-78"/>
              </a:rPr>
              <a:t>و </a:t>
            </a:r>
            <a:r>
              <a:rPr lang="fa-IR" b="1" dirty="0" smtClean="0">
                <a:cs typeface="B Nazanin" panose="00000400000000000000" pitchFamily="2" charset="-78"/>
              </a:rPr>
              <a:t>به ویژه </a:t>
            </a:r>
            <a:r>
              <a:rPr lang="fa-IR" b="1" dirty="0">
                <a:cs typeface="B Nazanin" panose="00000400000000000000" pitchFamily="2" charset="-78"/>
              </a:rPr>
              <a:t>اصول  </a:t>
            </a:r>
            <a:r>
              <a:rPr lang="fa-IR" b="1" dirty="0" smtClean="0">
                <a:cs typeface="B Nazanin" panose="00000400000000000000" pitchFamily="2" charset="-78"/>
              </a:rPr>
              <a:t>43 </a:t>
            </a:r>
            <a:r>
              <a:rPr lang="fa-IR" b="1" dirty="0">
                <a:cs typeface="B Nazanin" panose="00000400000000000000" pitchFamily="2" charset="-78"/>
              </a:rPr>
              <a:t>،</a:t>
            </a:r>
            <a:r>
              <a:rPr lang="fa-IR" b="1" dirty="0" smtClean="0">
                <a:cs typeface="B Nazanin" panose="00000400000000000000" pitchFamily="2" charset="-78"/>
              </a:rPr>
              <a:t>44و  </a:t>
            </a:r>
            <a:r>
              <a:rPr lang="fa-IR" b="1" dirty="0">
                <a:cs typeface="B Nazanin" panose="00000400000000000000" pitchFamily="2" charset="-78"/>
              </a:rPr>
              <a:t>،</a:t>
            </a:r>
            <a:r>
              <a:rPr lang="fa-IR" b="1" dirty="0" smtClean="0">
                <a:cs typeface="B Nazanin" panose="00000400000000000000" pitchFamily="2" charset="-78"/>
              </a:rPr>
              <a:t>45اصول کلی </a:t>
            </a:r>
            <a:r>
              <a:rPr lang="fa-IR" b="1" dirty="0">
                <a:cs typeface="B Nazanin" panose="00000400000000000000" pitchFamily="2" charset="-78"/>
              </a:rPr>
              <a:t>و </a:t>
            </a:r>
            <a:r>
              <a:rPr lang="fa-IR" b="1" dirty="0" smtClean="0">
                <a:cs typeface="B Nazanin" panose="00000400000000000000" pitchFamily="2" charset="-78"/>
              </a:rPr>
              <a:t>ویژگی های اصلی </a:t>
            </a:r>
            <a:r>
              <a:rPr lang="fa-IR" b="1" dirty="0">
                <a:cs typeface="B Nazanin" panose="00000400000000000000" pitchFamily="2" charset="-78"/>
              </a:rPr>
              <a:t>قوانین اقتصادی کشورمان را شناسایی و آن را در کلاس ارائه </a:t>
            </a:r>
            <a:r>
              <a:rPr lang="fa-IR" b="1" dirty="0" smtClean="0">
                <a:cs typeface="B Nazanin" panose="00000400000000000000" pitchFamily="2" charset="-78"/>
              </a:rPr>
              <a:t>کنید.همچنین </a:t>
            </a:r>
            <a:r>
              <a:rPr lang="fa-IR" b="1" dirty="0">
                <a:cs typeface="B Nazanin" panose="00000400000000000000" pitchFamily="2" charset="-78"/>
              </a:rPr>
              <a:t>با مراجعه به متن اصول </a:t>
            </a:r>
            <a:r>
              <a:rPr lang="fa-IR" b="1" dirty="0" smtClean="0">
                <a:cs typeface="B Nazanin" panose="00000400000000000000" pitchFamily="2" charset="-78"/>
              </a:rPr>
              <a:t>کلی سیاست های اقتصاد مقاومتی</a:t>
            </a:r>
            <a:r>
              <a:rPr lang="fa-IR" b="1" dirty="0">
                <a:cs typeface="B Nazanin" panose="00000400000000000000" pitchFamily="2" charset="-78"/>
              </a:rPr>
              <a:t>، </a:t>
            </a:r>
            <a:r>
              <a:rPr lang="fa-IR" b="1" dirty="0" smtClean="0">
                <a:cs typeface="B Nazanin" panose="00000400000000000000" pitchFamily="2" charset="-78"/>
              </a:rPr>
              <a:t>عناصر مؤلفه های اصلی این سیاست </a:t>
            </a:r>
            <a:r>
              <a:rPr lang="fa-IR" b="1" dirty="0">
                <a:cs typeface="B Nazanin" panose="00000400000000000000" pitchFamily="2" charset="-78"/>
              </a:rPr>
              <a:t>را فهرست کنید و آن را </a:t>
            </a:r>
            <a:r>
              <a:rPr lang="fa-IR" b="1" dirty="0" smtClean="0">
                <a:cs typeface="B Nazanin" panose="00000400000000000000" pitchFamily="2" charset="-78"/>
              </a:rPr>
              <a:t>با </a:t>
            </a:r>
            <a:r>
              <a:rPr lang="fa-IR" b="1" dirty="0">
                <a:cs typeface="B Nazanin" panose="00000400000000000000" pitchFamily="2" charset="-78"/>
              </a:rPr>
              <a:t>آنچه در فعالیت فردی در کلاس به دست آورده اید، مقایسه کنید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68828" y="2585966"/>
            <a:ext cx="1066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اصل </a:t>
            </a:r>
            <a:r>
              <a:rPr lang="fa-IR" b="1" dirty="0" smtClean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43 تأ مین استقلال اقتصادی جامعه و ریشه کن کردن فقر و محرومیت و برآوردن نیازهای انسان در جریان رشد با حفظ آزادگی او</a:t>
            </a:r>
            <a:r>
              <a:rPr lang="fa-IR" dirty="0" smtClean="0"/>
              <a:t> </a:t>
            </a:r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3755762"/>
            <a:ext cx="1066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1ــ تأمین نیازهای اساسی : مسکن ، خوراک ، پوشاک، بهداشت ، درمان، آموزش و پرورش و امکانات لازم برای تشکیل </a:t>
            </a:r>
            <a:r>
              <a:rPr lang="fa-IR" b="1" dirty="0" smtClean="0">
                <a:latin typeface="B Nazanin" panose="00000400000000000000" pitchFamily="2" charset="-78"/>
                <a:cs typeface="B Nazanin" panose="00000400000000000000" pitchFamily="2" charset="-78"/>
              </a:rPr>
              <a:t>خانواده برای </a:t>
            </a: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همه .</a:t>
            </a:r>
            <a:b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2ــ تأمین شرایط و امکانات کار برای همه به منظور رسیدن به اشتغال کامل و قرار دادن وسایل کار در اختیار همه کسانی </a:t>
            </a:r>
            <a:r>
              <a:rPr lang="fa-IR" b="1" dirty="0" smtClean="0">
                <a:latin typeface="B Nazanin" panose="00000400000000000000" pitchFamily="2" charset="-78"/>
                <a:cs typeface="B Nazanin" panose="00000400000000000000" pitchFamily="2" charset="-78"/>
              </a:rPr>
              <a:t>که قادر </a:t>
            </a: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به کارند </a:t>
            </a:r>
            <a:r>
              <a:rPr lang="fa-IR" b="1" dirty="0" smtClean="0">
                <a:latin typeface="B Nazanin" panose="00000400000000000000" pitchFamily="2" charset="-78"/>
                <a:cs typeface="B Nazanin" panose="00000400000000000000" pitchFamily="2" charset="-78"/>
              </a:rPr>
              <a:t>                          ولی </a:t>
            </a: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وسایل کار ندارند، در شکل تعاونی، از راه وام بدون بهره یا هر راه مشروع دیگر که نه به تمرکز و تداول </a:t>
            </a:r>
            <a:r>
              <a:rPr lang="fa-IR" b="1" dirty="0" smtClean="0">
                <a:latin typeface="B Nazanin" panose="00000400000000000000" pitchFamily="2" charset="-78"/>
                <a:cs typeface="B Nazanin" panose="00000400000000000000" pitchFamily="2" charset="-78"/>
              </a:rPr>
              <a:t>ثروتدر </a:t>
            </a: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دست افراد و گروه های </a:t>
            </a:r>
            <a:r>
              <a:rPr lang="fa-IR" b="1" dirty="0" smtClean="0">
                <a:latin typeface="B Nazanin" panose="00000400000000000000" pitchFamily="2" charset="-78"/>
                <a:cs typeface="B Nazanin" panose="00000400000000000000" pitchFamily="2" charset="-78"/>
              </a:rPr>
              <a:t>                          خاص </a:t>
            </a: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منتهی شود و نه دولت را به صورت یک کارفرمای بزرگ مطلق درآورد. این اقدام باید با </a:t>
            </a:r>
            <a:r>
              <a:rPr lang="fa-IR" b="1" dirty="0" smtClean="0">
                <a:latin typeface="B Nazanin" panose="00000400000000000000" pitchFamily="2" charset="-78"/>
                <a:cs typeface="B Nazanin" panose="00000400000000000000" pitchFamily="2" charset="-78"/>
              </a:rPr>
              <a:t>رعایتضرورت </a:t>
            </a: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های حاکم بر برنامه </a:t>
            </a:r>
            <a:r>
              <a:rPr lang="fa-IR" b="1" dirty="0" smtClean="0">
                <a:latin typeface="B Nazanin" panose="00000400000000000000" pitchFamily="2" charset="-78"/>
                <a:cs typeface="B Nazanin" panose="00000400000000000000" pitchFamily="2" charset="-78"/>
              </a:rPr>
              <a:t>ریزی                                 </a:t>
            </a: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عمومی اقتصاد کشور در هر یک </a:t>
            </a:r>
            <a:r>
              <a:rPr lang="fa-IR" b="1" dirty="0" smtClean="0">
                <a:latin typeface="B Nazanin" panose="00000400000000000000" pitchFamily="2" charset="-78"/>
                <a:cs typeface="B Nazanin" panose="00000400000000000000" pitchFamily="2" charset="-78"/>
              </a:rPr>
              <a:t>ازمراحل </a:t>
            </a: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رشد صورت گیرد</a:t>
            </a:r>
            <a:r>
              <a:rPr lang="fa-IR" b="1" dirty="0">
                <a:cs typeface="B Nazanin" panose="00000400000000000000" pitchFamily="2" charset="-78"/>
              </a:rPr>
              <a:t> </a:t>
            </a:r>
            <a:br>
              <a:rPr lang="fa-IR" b="1" dirty="0">
                <a:cs typeface="B Nazanin" panose="00000400000000000000" pitchFamily="2" charset="-78"/>
              </a:rPr>
            </a:b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66413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8829" y="731415"/>
            <a:ext cx="103414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3ــ تنظیم برنامه اقتصادی کشور به صورتی که شکل و محتوا و ساعت کار چنان باشد که هر فرد علاوه بر تلاش شغلی ، فرصت</a:t>
            </a:r>
            <a:b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و توان کافی برای خودسازی معنوی ، سیاسی و اجتماعی و شرکت فعال در رهبری کشور و افزایش مهارت و ابتکار داشته باشد.</a:t>
            </a:r>
            <a:b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4ــ رعایت آزادی انتخاب شغل و عدم اجبار افراد به کاری معین و جلوگیری از بهره کشی از کار دیگری .</a:t>
            </a:r>
            <a:b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5ــ منع اضرار به غیرو انحصار و احتکار و ربا و دیگر معاملات باطل و حرام .</a:t>
            </a:r>
            <a:b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6ــ منع اسراف و تبذیر در همه شئون مربوط به اقتصاد، اعم از مصرف، سرمایه گذاری، تولید ،توزیع و خدمات .</a:t>
            </a:r>
            <a:b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7ــ استفاده از علوم و فنون و تربیت افراد ماهر به نسبت احتیاج برای توسعه و پیشرفت اقتصاد کشور.</a:t>
            </a:r>
            <a:b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8ــ جلوگیری از سلطه اقتصادی بیگانه بر اقتصاد کشور.</a:t>
            </a:r>
            <a:b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9ــ تأکید بر افزایش تولیدات کشاورزی ، دامی و صنعتی که نیازهای عمومی را تأمین کند و کشور را به مرحله خودکفایی</a:t>
            </a:r>
            <a:r>
              <a:rPr lang="fa-IR" b="1" dirty="0">
                <a:solidFill>
                  <a:schemeClr val="accent4">
                    <a:lumMod val="50000"/>
                  </a:schemeClr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/>
            </a:r>
            <a:br>
              <a:rPr lang="fa-IR" b="1" dirty="0">
                <a:solidFill>
                  <a:schemeClr val="accent4">
                    <a:lumMod val="50000"/>
                  </a:schemeClr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برساندوازوابستگی برهاند.</a:t>
            </a:r>
            <a:r>
              <a:rPr lang="fa-IR" b="1" dirty="0">
                <a:cs typeface="B Nazanin" panose="00000400000000000000" pitchFamily="2" charset="-78"/>
              </a:rPr>
              <a:t> </a:t>
            </a:r>
            <a:r>
              <a:rPr lang="fa-IR" b="1" dirty="0">
                <a:solidFill>
                  <a:schemeClr val="accent4">
                    <a:lumMod val="50000"/>
                  </a:schemeClr>
                </a:solidFill>
                <a:cs typeface="B Nazanin" panose="00000400000000000000" pitchFamily="2" charset="-78"/>
              </a:rPr>
              <a:t/>
            </a:r>
            <a:br>
              <a:rPr lang="fa-IR" b="1" dirty="0">
                <a:solidFill>
                  <a:schemeClr val="accent4">
                    <a:lumMod val="50000"/>
                  </a:schemeClr>
                </a:solidFill>
                <a:cs typeface="B Nazanin" panose="00000400000000000000" pitchFamily="2" charset="-78"/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3281686"/>
            <a:ext cx="102434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b="1" dirty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اصل چهل و چهارم قانون اساسی </a:t>
            </a:r>
            <a:r>
              <a:rPr lang="fa-IR" b="1" dirty="0" smtClean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(44)</a:t>
            </a:r>
            <a:r>
              <a:rPr lang="fa-IR" b="1" dirty="0">
                <a:solidFill>
                  <a:schemeClr val="accent4">
                    <a:lumMod val="50000"/>
                  </a:schemeClr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/>
            </a:r>
            <a:br>
              <a:rPr lang="fa-IR" b="1" dirty="0">
                <a:solidFill>
                  <a:schemeClr val="accent4">
                    <a:lumMod val="50000"/>
                  </a:schemeClr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«نظام اقتصاد جمهوری اسلامی ایران بر پایه سه بخش دولتی، تعاونی و خصوصی با برنامه ریزی منظم و صحیح استوار است .</a:t>
            </a:r>
            <a:b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بخش دولتی شامل کلیه صنایع بزرگ، صنایع مادر، بازرگانی خارجی ، معادن بزرگ، بانکداری ، بیمه، تأمین نیرو، سدها و</a:t>
            </a:r>
            <a:b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شبکه های بزرگ آبرسانی، رادیو و تلویزیون ، پست و تلگراف و تلفن ، هواپیمایی، کشتیرانی، راه و راه آهن و مانند اینها است</a:t>
            </a:r>
            <a:b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که به صورت مالکیت عمومی و در اختیار دولت است . بخش خصوصی شامل آن قسمت از کشاورزی، دامداری ، صنعت، تجارت</a:t>
            </a:r>
            <a:b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و خدمات می شود که مکمل فعالیت های اقتصادی دولتی و تعاونی است . مالکیت در این سه بخش تا جایی که با اصول دیگر</a:t>
            </a:r>
            <a:b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این فصل مطابق باشد و از محدوده قوانین اسلام خارج نشود و موجب رشد و توسعه اقتصادی کشور گردد و مایه زیان جامعه</a:t>
            </a:r>
            <a:b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نشود، مورد حمایت قانون جمهوری اسلامی است.تفصیل ضوابط و قلمرو و شرایط هر سه بخش را قانون معین می کند.</a:t>
            </a:r>
            <a:r>
              <a:rPr lang="fa-IR" b="1" dirty="0"/>
              <a:t> </a:t>
            </a:r>
            <a:r>
              <a:rPr lang="fa-IR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fa-IR" b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511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4657" y="1305342"/>
            <a:ext cx="1060268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در اصل چهل و پنجم </a:t>
            </a:r>
            <a:r>
              <a:rPr lang="fa-IR" b="1" dirty="0" smtClean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(45)</a:t>
            </a:r>
            <a:endParaRPr lang="fa-IR" b="1" dirty="0" smtClean="0">
              <a:solidFill>
                <a:schemeClr val="accent4">
                  <a:lumMod val="50000"/>
                </a:schemeClr>
              </a:solidFill>
              <a:latin typeface="B Nazanin" panose="00000400000000000000" pitchFamily="2" charset="-78"/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latin typeface="B Nazanin" panose="00000400000000000000" pitchFamily="2" charset="-78"/>
                <a:cs typeface="B Nazanin" panose="00000400000000000000" pitchFamily="2" charset="-78"/>
              </a:rPr>
              <a:t>«</a:t>
            </a: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انفال و ثروت های عمومی از قبیل زمین های موات یا رها شده، معادن، دریاها، دریاچه،</a:t>
            </a:r>
            <a:b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رودخانه ها و سایر آب های عمومی، کوه ها، دره ها، جنگل ها، نیزارها ،بیشه های طبیعی ، مراتعی که حریم نیست ، ارث بدون</a:t>
            </a:r>
            <a:b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وارث و اموال مجهول المالک و اموال عمومی که از غاصبین مسترد می شود در اختیار حکومت اسلامی است تا بر طبق مصالح</a:t>
            </a:r>
            <a:b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عامه نسبت به آن هاعمل نماید.تفصیل وترتیب استفاده ازهریک راقانون معین می کند.»</a:t>
            </a:r>
            <a:r>
              <a:rPr lang="fa-IR" b="1" dirty="0">
                <a:solidFill>
                  <a:schemeClr val="accent4">
                    <a:lumMod val="50000"/>
                  </a:schemeClr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/>
            </a:r>
            <a:br>
              <a:rPr lang="fa-IR" b="1" dirty="0">
                <a:solidFill>
                  <a:schemeClr val="accent4">
                    <a:lumMod val="50000"/>
                  </a:schemeClr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 smtClean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عناصرمؤ </a:t>
            </a:r>
            <a:r>
              <a:rPr lang="fa-IR" b="1" dirty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لفه های اصلی اقتصادمقاومتی عبارتنداز:</a:t>
            </a:r>
            <a:r>
              <a:rPr lang="fa-IR" b="1" dirty="0">
                <a:solidFill>
                  <a:schemeClr val="accent4">
                    <a:lumMod val="50000"/>
                  </a:schemeClr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/>
            </a:r>
            <a:br>
              <a:rPr lang="fa-IR" b="1" dirty="0">
                <a:solidFill>
                  <a:schemeClr val="accent4">
                    <a:lumMod val="50000"/>
                  </a:schemeClr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-1درون زایی -2برون گرایی وگسترش ارتباطات -3پیشرو،مولدوفرصت ساز -4مدیریت مصرف وبهره وری حداکثری</a:t>
            </a:r>
            <a:b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-5اقتصاددانش بنیان -6اقتصادمردمی -7توزیع عادلانه ثروت ودرآمد -8مقاوم سازی </a:t>
            </a:r>
            <a:r>
              <a:rPr lang="fa-IR" b="1" dirty="0" smtClean="0">
                <a:latin typeface="B Nazanin" panose="00000400000000000000" pitchFamily="2" charset="-78"/>
                <a:cs typeface="B Nazanin" panose="00000400000000000000" pitchFamily="2" charset="-78"/>
              </a:rPr>
              <a:t>دربرابرفشارهاوتهدیدات-9توان </a:t>
            </a: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تحریم شکنی </a:t>
            </a:r>
            <a:r>
              <a:rPr lang="fa-IR" b="1" dirty="0" smtClean="0">
                <a:latin typeface="B Nazanin" panose="00000400000000000000" pitchFamily="2" charset="-78"/>
                <a:cs typeface="B Nazanin" panose="00000400000000000000" pitchFamily="2" charset="-78"/>
              </a:rPr>
              <a:t>-10-کاهش </a:t>
            </a:r>
            <a:r>
              <a:rPr lang="fa-IR" b="1" dirty="0">
                <a:latin typeface="B Nazanin" panose="00000400000000000000" pitchFamily="2" charset="-78"/>
                <a:cs typeface="B Nazanin" panose="00000400000000000000" pitchFamily="2" charset="-78"/>
              </a:rPr>
              <a:t>اتکای بودجه وترازتجاری به درآمدهای نفتی</a:t>
            </a:r>
            <a:r>
              <a:rPr lang="fa-IR" b="1" dirty="0"/>
              <a:t> </a:t>
            </a:r>
            <a:r>
              <a:rPr lang="fa-IR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fa-IR" b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278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18119" y="1414855"/>
            <a:ext cx="5546271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>
                <a:solidFill>
                  <a:srgbClr val="181717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/>
            </a:r>
            <a:br>
              <a:rPr lang="fa-IR" b="1" dirty="0">
                <a:solidFill>
                  <a:srgbClr val="181717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 smtClean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*بکارگیری سیاست </a:t>
            </a:r>
            <a:r>
              <a:rPr lang="fa-IR" b="1" dirty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های کلی </a:t>
            </a:r>
            <a:r>
              <a:rPr lang="fa-IR" b="1" dirty="0" smtClean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اقتصادمقاومتی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* تولیدملی وحمایت </a:t>
            </a:r>
            <a:r>
              <a:rPr lang="fa-IR" b="1" dirty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ازکاروسرمایه </a:t>
            </a:r>
            <a:r>
              <a:rPr lang="fa-IR" b="1" dirty="0" smtClean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ایرانی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* اشتغال و توجه </a:t>
            </a:r>
            <a:r>
              <a:rPr lang="fa-IR" b="1" dirty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به </a:t>
            </a:r>
            <a:r>
              <a:rPr lang="fa-IR" b="1" dirty="0" smtClean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نوآوری وخلاقیت </a:t>
            </a:r>
            <a:r>
              <a:rPr lang="fa-IR" b="1" dirty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وضرورت ارتقای </a:t>
            </a:r>
            <a:r>
              <a:rPr lang="fa-IR" b="1" dirty="0" smtClean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بهره وری</a:t>
            </a:r>
            <a:r>
              <a:rPr lang="fa-IR" b="1" dirty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/>
            </a:r>
            <a:br>
              <a:rPr lang="fa-IR" b="1" dirty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</a:br>
            <a:r>
              <a:rPr lang="fa-IR" b="1" dirty="0" smtClean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*تشـویق </a:t>
            </a:r>
            <a:r>
              <a:rPr lang="fa-IR" b="1" dirty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سـرمایه </a:t>
            </a:r>
            <a:r>
              <a:rPr lang="fa-IR" b="1" dirty="0" smtClean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گذاری</a:t>
            </a:r>
          </a:p>
        </p:txBody>
      </p:sp>
      <p:sp>
        <p:nvSpPr>
          <p:cNvPr id="4" name="Rectangle 3"/>
          <p:cNvSpPr/>
          <p:nvPr/>
        </p:nvSpPr>
        <p:spPr>
          <a:xfrm>
            <a:off x="398418" y="3613345"/>
            <a:ext cx="107659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dirty="0" smtClean="0">
                <a:solidFill>
                  <a:srgbClr val="FF0000"/>
                </a:solidFill>
                <a:latin typeface="B Yekan" panose="00000400000000000000" pitchFamily="2" charset="-78"/>
                <a:cs typeface="B Yekan" panose="00000400000000000000" pitchFamily="2" charset="-78"/>
              </a:rPr>
              <a:t>توجه </a:t>
            </a:r>
            <a:r>
              <a:rPr lang="fa-IR" dirty="0">
                <a:solidFill>
                  <a:srgbClr val="FF0000"/>
                </a:solidFill>
                <a:latin typeface="B Yekan" panose="00000400000000000000" pitchFamily="2" charset="-78"/>
                <a:cs typeface="B Yekan" panose="00000400000000000000" pitchFamily="2" charset="-78"/>
              </a:rPr>
              <a:t>به توان های بومی و داخلی در هر منطقه و اختصاص دادن بودجه عادلانه به  مناطق مختلف در </a:t>
            </a:r>
            <a:r>
              <a:rPr lang="fa-IR" dirty="0" smtClean="0">
                <a:solidFill>
                  <a:srgbClr val="FF0000"/>
                </a:solidFill>
                <a:latin typeface="B Yekan" panose="00000400000000000000" pitchFamily="2" charset="-78"/>
                <a:cs typeface="B Yekan" panose="00000400000000000000" pitchFamily="2" charset="-78"/>
              </a:rPr>
              <a:t>کشور</a:t>
            </a:r>
          </a:p>
          <a:p>
            <a:pPr algn="r">
              <a:lnSpc>
                <a:spcPct val="200000"/>
              </a:lnSpc>
            </a:pPr>
            <a:r>
              <a:rPr lang="fa-IR" dirty="0" smtClean="0">
                <a:solidFill>
                  <a:srgbClr val="FF0000"/>
                </a:solidFill>
                <a:latin typeface="B Yekan" panose="00000400000000000000" pitchFamily="2" charset="-78"/>
                <a:cs typeface="B Yekan" panose="00000400000000000000" pitchFamily="2" charset="-78"/>
              </a:rPr>
              <a:t>*</a:t>
            </a:r>
            <a:r>
              <a:rPr lang="fa-IR" dirty="0">
                <a:solidFill>
                  <a:srgbClr val="FF0000"/>
                </a:solidFill>
                <a:latin typeface="B Yekan" panose="00000400000000000000" pitchFamily="2" charset="-78"/>
                <a:cs typeface="B Yekan" panose="00000400000000000000" pitchFamily="2" charset="-78"/>
              </a:rPr>
              <a:t>نگاه به داخل در حین توجه و تعامل با محیط خارج از کشور و استفاده از تجربه کشورهای موفق در تولید و کسب وکار</a:t>
            </a:r>
            <a:br>
              <a:rPr lang="fa-IR" dirty="0">
                <a:solidFill>
                  <a:srgbClr val="FF0000"/>
                </a:solidFill>
                <a:latin typeface="B Yekan" panose="00000400000000000000" pitchFamily="2" charset="-78"/>
                <a:cs typeface="B Yekan" panose="00000400000000000000" pitchFamily="2" charset="-78"/>
              </a:rPr>
            </a:br>
            <a:r>
              <a:rPr lang="fa-IR" dirty="0" smtClean="0">
                <a:solidFill>
                  <a:srgbClr val="FF0000"/>
                </a:solidFill>
                <a:latin typeface="B Yekan" panose="00000400000000000000" pitchFamily="2" charset="-78"/>
                <a:cs typeface="B Yekan" panose="00000400000000000000" pitchFamily="2" charset="-78"/>
              </a:rPr>
              <a:t>*استفاده </a:t>
            </a:r>
            <a:r>
              <a:rPr lang="fa-IR" dirty="0">
                <a:solidFill>
                  <a:srgbClr val="FF0000"/>
                </a:solidFill>
                <a:latin typeface="B Yekan" panose="00000400000000000000" pitchFamily="2" charset="-78"/>
                <a:cs typeface="B Yekan" panose="00000400000000000000" pitchFamily="2" charset="-78"/>
              </a:rPr>
              <a:t>از علم روز دنیا برای امور اقتصاد و تولید در کشور و به کار گیری تجربه متخصصان اقتصادی</a:t>
            </a:r>
            <a:r>
              <a:rPr lang="fa-IR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18903" y="1028399"/>
            <a:ext cx="105852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000" b="1" dirty="0" smtClean="0">
                <a:solidFill>
                  <a:srgbClr val="000000"/>
                </a:solidFill>
                <a:latin typeface="Lalezar"/>
              </a:rPr>
              <a:t>از نظر شما مهم ترین راه های مقابله با تحریم اقتصادی و زمینه سازی برای رونق کسب وکار های اقتصادی کشور چیست ؟</a:t>
            </a:r>
            <a:r>
              <a:rPr lang="fa-IR" sz="2000" b="1" dirty="0" smtClean="0"/>
              <a:t> </a:t>
            </a:r>
            <a:br>
              <a:rPr lang="fa-IR" sz="2000" b="1" dirty="0" smtClean="0"/>
            </a:b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10265228" y="705234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>
                <a:solidFill>
                  <a:srgbClr val="FF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تحلیل کنید</a:t>
            </a:r>
            <a:br>
              <a:rPr lang="fa-IR" b="1" dirty="0">
                <a:solidFill>
                  <a:srgbClr val="FF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164390" y="386986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0139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سپاس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950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27931" y="374227"/>
            <a:ext cx="15424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اهداف درس</a:t>
            </a:r>
            <a:endParaRPr lang="en-US" sz="2400" b="1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57056" y="1227741"/>
            <a:ext cx="71440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400" b="1" dirty="0" smtClean="0">
                <a:cs typeface="B Titr" panose="00000700000000000000" pitchFamily="2" charset="-78"/>
              </a:rPr>
              <a:t>1-اقتصاد مقاومتی چیست و</a:t>
            </a:r>
            <a:r>
              <a:rPr lang="fa-IR" sz="2400" dirty="0">
                <a:cs typeface="B Titr" panose="00000700000000000000" pitchFamily="2" charset="-78"/>
              </a:rPr>
              <a:t>چه ویژگی هایی دارد؟</a:t>
            </a:r>
            <a:endParaRPr lang="en-US" sz="2400" dirty="0">
              <a:cs typeface="B Titr" panose="00000700000000000000" pitchFamily="2" charset="-78"/>
            </a:endParaRPr>
          </a:p>
          <a:p>
            <a:pPr>
              <a:lnSpc>
                <a:spcPct val="200000"/>
              </a:lnSpc>
            </a:pPr>
            <a:r>
              <a:rPr lang="fa-IR" sz="2400" b="1" dirty="0" smtClean="0">
                <a:cs typeface="B Titr" panose="00000700000000000000" pitchFamily="2" charset="-78"/>
              </a:rPr>
              <a:t>2-چگونه می توان اقتصاد کشور را مقاوم کرد         </a:t>
            </a:r>
            <a:endParaRPr lang="en-US" sz="2400" b="1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2136" y="2762128"/>
            <a:ext cx="79928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400" b="1" dirty="0" smtClean="0">
                <a:cs typeface="B Titr" panose="00000700000000000000" pitchFamily="2" charset="-78"/>
              </a:rPr>
              <a:t>3- چگونه از توانمندیهای داخل برای رفع مشکلات اقتصادی کمک بگیریم</a:t>
            </a:r>
            <a:endParaRPr lang="en-US" sz="2400" b="1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47153" y="3617594"/>
            <a:ext cx="42803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400" b="1" dirty="0" smtClean="0">
                <a:cs typeface="B Titr" panose="00000700000000000000" pitchFamily="2" charset="-78"/>
              </a:rPr>
              <a:t>4- راههای مقابله با تحریم را دریابیم  </a:t>
            </a:r>
            <a:endParaRPr lang="en-US" sz="2400" b="1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05678" y="4354198"/>
            <a:ext cx="652935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400" b="1" dirty="0" smtClean="0">
                <a:cs typeface="B Titr" panose="00000700000000000000" pitchFamily="2" charset="-78"/>
              </a:rPr>
              <a:t>5-درچه حوزه هایی باید توانمندیهای لازم را بدست آوریم</a:t>
            </a:r>
            <a:endParaRPr lang="en-US" sz="2400" b="1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3069510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96686" y="1266575"/>
            <a:ext cx="11091901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وجود ارتباطات گسترده میان کشورهای جهان همچنان اختلافها و تهدیدها تحریم ها و دشمنی پابر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جاست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  چرا؟</a:t>
            </a:r>
          </a:p>
          <a:p>
            <a:pPr algn="r">
              <a:lnSpc>
                <a:spcPct val="200000"/>
              </a:lnSpc>
            </a:pP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زیرا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کشورهای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جهان و دولت های آن ها هنگام حضور در روابط جهانی با وجود روابط اقتصادی پیچیده ای که دارند </a:t>
            </a:r>
            <a:r>
              <a:rPr lang="ar-SA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نگران منافع </a:t>
            </a:r>
            <a:r>
              <a:rPr lang="ar-SA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ملی</a:t>
            </a:r>
            <a:r>
              <a:rPr lang="fa-IR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خود</a:t>
            </a:r>
            <a:r>
              <a:rPr lang="ar-SA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0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نیز </a:t>
            </a:r>
            <a:r>
              <a:rPr lang="ar-S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هستند</a:t>
            </a:r>
            <a:r>
              <a:rPr lang="fa-I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algn="r">
              <a:lnSpc>
                <a:spcPct val="200000"/>
              </a:lnSpc>
            </a:pP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بعضی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کشورها حاضر به پیشرفت کشورهای دیگر نیستند و می خواهند خودشان تنها قدرتمند جهان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باشند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سایر 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کشورها</a:t>
            </a:r>
            <a:r>
              <a:rPr lang="fa-I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در برابر این کشورها 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دو </a:t>
            </a: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انتخاب بیشتر 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ندارند</a:t>
            </a:r>
            <a:r>
              <a:rPr lang="fa-I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</a:p>
          <a:p>
            <a:pPr algn="r"/>
            <a:endParaRPr lang="fa-IR" b="1" u="sng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*یا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مقابل خواسته‌های آنها سر تسلیم فرود بیاورند 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**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یا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شرافت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و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استقلال ملی و دینی خود دفاع کنند و در برابر زیاده خواهی ها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بایستند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95658" y="746427"/>
            <a:ext cx="1943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اقتصاد و جهان پیچیده</a:t>
            </a:r>
            <a:endParaRPr lang="en-US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8207379" y="3011708"/>
            <a:ext cx="1559859" cy="5203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بنابراین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" name="Curved Connector 3"/>
          <p:cNvCxnSpPr/>
          <p:nvPr/>
        </p:nvCxnSpPr>
        <p:spPr>
          <a:xfrm>
            <a:off x="3173506" y="2483224"/>
            <a:ext cx="1138518" cy="39444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759183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18376" y="232137"/>
            <a:ext cx="2398413" cy="3693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txBody>
          <a:bodyPr wrap="none">
            <a:spAutoFit/>
          </a:bodyPr>
          <a:lstStyle/>
          <a:p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مسیر تاریخی اقتصاد ایران.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20750" y="765907"/>
            <a:ext cx="9459687" cy="3049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1- اقتصاد ایران در سالهای قبل از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۱۳۰۰ :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fa-IR" sz="14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‌الف- </a:t>
            </a: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دوران 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باستان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dirty="0"/>
              <a:t>پهناور بودن </a:t>
            </a:r>
            <a:r>
              <a:rPr lang="fa-IR" dirty="0" smtClean="0"/>
              <a:t>جغرافیایی و</a:t>
            </a:r>
            <a:r>
              <a:rPr lang="ar-SA" dirty="0" smtClean="0"/>
              <a:t> </a:t>
            </a:r>
            <a:r>
              <a:rPr lang="ar-SA" dirty="0"/>
              <a:t>قرار </a:t>
            </a:r>
            <a:r>
              <a:rPr lang="ar-SA" dirty="0" smtClean="0"/>
              <a:t>گرفتن</a:t>
            </a:r>
            <a:r>
              <a:rPr lang="fa-IR" dirty="0" smtClean="0"/>
              <a:t> </a:t>
            </a:r>
            <a:r>
              <a:rPr lang="ar-SA" dirty="0" smtClean="0"/>
              <a:t>در </a:t>
            </a:r>
            <a:r>
              <a:rPr lang="ar-SA" dirty="0"/>
              <a:t>چهار راه بین المللی به </a:t>
            </a:r>
            <a:r>
              <a:rPr lang="ar-SA" dirty="0" smtClean="0"/>
              <a:t>ایران</a:t>
            </a:r>
            <a:r>
              <a:rPr lang="fa-IR" dirty="0" smtClean="0"/>
              <a:t> </a:t>
            </a:r>
            <a:r>
              <a:rPr lang="ar-SA" dirty="0" smtClean="0"/>
              <a:t>جایگاه </a:t>
            </a:r>
            <a:r>
              <a:rPr lang="ar-SA" dirty="0"/>
              <a:t>ویژه </a:t>
            </a:r>
            <a:r>
              <a:rPr lang="ar-SA" dirty="0" smtClean="0"/>
              <a:t>ای</a:t>
            </a:r>
            <a:r>
              <a:rPr lang="fa-IR" dirty="0" smtClean="0"/>
              <a:t> ب</a:t>
            </a:r>
            <a:r>
              <a:rPr lang="ar-SA" dirty="0" smtClean="0"/>
              <a:t>خشیده </a:t>
            </a:r>
            <a:r>
              <a:rPr lang="ar-SA" dirty="0"/>
              <a:t>بود</a:t>
            </a:r>
            <a:r>
              <a:rPr lang="en-US" dirty="0"/>
              <a:t> </a:t>
            </a:r>
            <a:r>
              <a:rPr lang="en-US" dirty="0" smtClean="0"/>
              <a:t>.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     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‌ 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دلایل</a:t>
            </a:r>
            <a:r>
              <a:rPr lang="fa-I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قرارگرفتن ایران  </a:t>
            </a:r>
            <a:r>
              <a:rPr lang="fa-I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</a:t>
            </a: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جایگاه ویژه اقتصاد 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جهان</a:t>
            </a:r>
            <a:r>
              <a:rPr lang="fa-I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</a:p>
          <a:p>
            <a:pPr marL="285750" indent="-285750" algn="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وسعت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پهناوری جغرافیایی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برخورداری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منابع طبیعی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قرار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گرفتن در چهار راه بین المللی.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85216" y="1410957"/>
            <a:ext cx="2061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‌الف- دوران باستان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65302" y="1425685"/>
            <a:ext cx="3770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ب- هفت قرن دوران شکوفایی تمدن اسلامی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69916" y="1425685"/>
            <a:ext cx="1628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پ- دوره صفویه. 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42360" y="4412454"/>
            <a:ext cx="7674429" cy="1585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‌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وجود حکومت ها و سلسله های بزرگ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لشکر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کشی ها و جنگ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285750" indent="-285750" algn="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پهناوری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مرزهای ایران باستان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جاده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ابریشم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و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تجارت با چین وامپراتوری 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روم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 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37823" y="3980027"/>
            <a:ext cx="5230919" cy="3886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دلایلی که از اهمیت 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بزرگی اقتصاد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ایران در دوران باستان حکایت دارد 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27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68137" y="915244"/>
            <a:ext cx="8839199" cy="2580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دوران جلوه هایی از امور زیر را می توان در اقتصاد ایران و جهان اسلام مشاهده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کرد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r" rtl="1">
              <a:lnSpc>
                <a:spcPct val="150000"/>
              </a:lnSpc>
              <a:spcAft>
                <a:spcPts val="800"/>
              </a:spcAft>
            </a:pP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1-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پیشرفت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اندیشه اقتصادی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" algn="r" rtl="1">
              <a:lnSpc>
                <a:spcPct val="150000"/>
              </a:lnSpc>
              <a:spcAft>
                <a:spcPts val="8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2- تامین مالی مراکز علمی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" algn="r" rtl="1">
              <a:lnSpc>
                <a:spcPct val="150000"/>
              </a:lnSpc>
              <a:spcAft>
                <a:spcPts val="800"/>
              </a:spcAft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3-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عمران و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آباد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ان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91440" algn="r" rtl="1">
              <a:lnSpc>
                <a:spcPct val="150000"/>
              </a:lnSpc>
              <a:spcAft>
                <a:spcPts val="800"/>
              </a:spcAft>
            </a:pP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4-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تجهیز زیرساخت ها و موقوفات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98552" y="3593884"/>
            <a:ext cx="8608784" cy="2862322"/>
          </a:xfrm>
          <a:prstGeom prst="rect">
            <a:avLst/>
          </a:prstGeom>
          <a:solidFill>
            <a:schemeClr val="bg2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احکام اقتصادی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اسلام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ایه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قواعد و مقررات اقتصاد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های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موفق مناطق زیر قرارگرفت: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آسیای میانه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آسیای غربی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جنوب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غربی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شمال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آفریقا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جنوب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اروپا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قرار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/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786480" y="526548"/>
            <a:ext cx="3275257" cy="38869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‌ب- هفت قرن دوران شکوفایی تمدن اسلامی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314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091551" y="212600"/>
            <a:ext cx="1383712" cy="3693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txBody>
          <a:bodyPr wrap="none">
            <a:spAutoFit/>
          </a:bodyPr>
          <a:lstStyle/>
          <a:p>
            <a:pPr algn="r"/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پ- دوره صفویه.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4988" y="1906263"/>
            <a:ext cx="10842171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algn="r" rtl="1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درنیمه اول حکومت صفویه</a:t>
            </a:r>
            <a:endParaRPr lang="en-US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" algn="r" rtl="1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علاوه بر یکپارچگی سیاسی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اقتصاد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یکپارچه و مستقل شکل گرفت که با سایر لایه های  دینی ،فرهنگی و اجتماعی کشور هماهنگی داشت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54150" y="1078971"/>
            <a:ext cx="3963679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algn="r" rtl="1">
              <a:lnSpc>
                <a:spcPct val="107000"/>
              </a:lnSpc>
              <a:spcAft>
                <a:spcPts val="800"/>
              </a:spcAft>
            </a:pP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زیر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بنا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عمران بندرها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                                             </a:t>
            </a:r>
          </a:p>
          <a:p>
            <a:pPr marL="91440" algn="r" rtl="1">
              <a:lnSpc>
                <a:spcPct val="107000"/>
              </a:lnSpc>
              <a:spcAft>
                <a:spcPts val="800"/>
              </a:spcAft>
            </a:pP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بازارها 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7144" y="2675840"/>
            <a:ext cx="11157858" cy="1084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algn="r" rtl="1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‌ </a:t>
            </a: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دوره پایانی حکومت 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صفویه.</a:t>
            </a:r>
            <a:endParaRPr lang="en-US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" algn="r" rtl="1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‌ </a:t>
            </a:r>
            <a:r>
              <a:rPr lang="ar-SA" b="1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اقتصاد ایران به تدریج رو به ضعف نهاد </a:t>
            </a:r>
            <a:r>
              <a:rPr lang="fa-IR" b="1" u="sng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چرا که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حاکمان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وقت </a:t>
            </a: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موقعیت جهان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</a:t>
            </a: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وظایف خطیر تاریخی خود </a:t>
            </a:r>
            <a:r>
              <a:rPr lang="ar-SA" b="1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تصور درستی نداشتند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بنابراین نتوانستند با انتخاب روش درست و بهره‌برداری از اوضاع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خاص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آن زمان </a:t>
            </a: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جریان پیشرفت و نوسازی را آغاز 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کنند</a:t>
            </a:r>
            <a:r>
              <a:rPr lang="fa-I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en-US" sz="1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93390" y="6061856"/>
            <a:ext cx="3418874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algn="r" rtl="1">
              <a:lnSpc>
                <a:spcPct val="107000"/>
              </a:lnSpc>
              <a:spcAft>
                <a:spcPts val="800"/>
              </a:spcAft>
            </a:pP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89603" y="4348796"/>
            <a:ext cx="498566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fa-IR" dirty="0" smtClean="0"/>
              <a:t>عوامل زیرموجب </a:t>
            </a:r>
            <a:r>
              <a:rPr lang="fa-IR" dirty="0" smtClean="0"/>
              <a:t>تسریع جریان توسعه درکشورهای اروپایی </a:t>
            </a:r>
            <a:r>
              <a:rPr lang="fa-IR" dirty="0" smtClean="0"/>
              <a:t>شد: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54150" y="686982"/>
            <a:ext cx="3942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نمونه های رونق و آبادانی اقتصاد در این دوره:</a:t>
            </a:r>
            <a:endParaRPr lang="en-US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57508" y="1102181"/>
            <a:ext cx="1814278" cy="787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algn="r" rtl="1">
              <a:lnSpc>
                <a:spcPct val="107000"/>
              </a:lnSpc>
              <a:spcAft>
                <a:spcPts val="800"/>
              </a:spcAft>
            </a:pP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*مساجد 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باقیمانده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91440" algn="r" rtl="1">
              <a:lnSpc>
                <a:spcPct val="107000"/>
              </a:lnSpc>
              <a:spcAft>
                <a:spcPts val="800"/>
              </a:spcAft>
            </a:pP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فعالیت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های خیریه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37958" y="29855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75449" y="296396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37958" y="5038227"/>
            <a:ext cx="52021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تجهیز ناوگان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و </a:t>
            </a:r>
            <a:r>
              <a:rPr lang="ar-SA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رقابت های شدید نظامی و تجاری اروپاییان با یکدیگر</a:t>
            </a:r>
            <a:endParaRPr lang="fa-IR" b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/>
            <a:endParaRPr lang="fa-IR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8091" y="5061974"/>
            <a:ext cx="3413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باعث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نوسازی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سریع صنایع و تولیدات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خود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شد</a:t>
            </a:r>
            <a:endParaRPr lang="fa-IR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00557" y="5593473"/>
            <a:ext cx="9796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SA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استعمار </a:t>
            </a:r>
            <a:r>
              <a:rPr lang="fa-I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کشورهای </a:t>
            </a:r>
            <a:r>
              <a:rPr lang="fa-IR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دیگروچنگ </a:t>
            </a:r>
            <a:r>
              <a:rPr lang="fa-I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انداختن </a:t>
            </a:r>
            <a:r>
              <a:rPr lang="fa-IR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 دارایی سایر </a:t>
            </a:r>
            <a:r>
              <a:rPr lang="fa-I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ملت </a:t>
            </a:r>
            <a:r>
              <a:rPr lang="fa-IR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</a:t>
            </a:r>
            <a:endParaRPr lang="fa-IR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69442" y="5598943"/>
            <a:ext cx="2004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باعث</a:t>
            </a:r>
            <a:r>
              <a:rPr lang="fa-IR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ثروت </a:t>
            </a:r>
            <a:r>
              <a:rPr lang="fa-IR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اندوزی شد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26316" y="3782317"/>
            <a:ext cx="7370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rgbClr val="FF0000"/>
                </a:solidFill>
              </a:rPr>
              <a:t>** </a:t>
            </a:r>
            <a:r>
              <a:rPr lang="fa-IR" b="1" dirty="0" smtClean="0">
                <a:solidFill>
                  <a:srgbClr val="FF0000"/>
                </a:solidFill>
              </a:rPr>
              <a:t>این دوره باتغییر وتحول سریع در اروپا و شکل گیری قدرتهای بزرگ در آن قاره مصادف بود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12575" y="1079133"/>
            <a:ext cx="1323759" cy="11105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" algn="r" rtl="1">
              <a:lnSpc>
                <a:spcPct val="107000"/>
              </a:lnSpc>
              <a:spcAft>
                <a:spcPts val="800"/>
              </a:spcAft>
            </a:pP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مدارس علمی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91440" algn="r" rtl="1">
              <a:lnSpc>
                <a:spcPct val="107000"/>
              </a:lnSpc>
              <a:spcAft>
                <a:spcPts val="800"/>
              </a:spcAft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کاروانسرا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91440" algn="r" rtl="1">
              <a:lnSpc>
                <a:spcPct val="107000"/>
              </a:lnSpc>
              <a:spcAft>
                <a:spcPts val="80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3401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82775" y="2216478"/>
            <a:ext cx="7649024" cy="473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algn="r" rtl="1">
              <a:lnSpc>
                <a:spcPct val="150000"/>
              </a:lnSpc>
              <a:spcAft>
                <a:spcPts val="800"/>
              </a:spcAft>
            </a:pP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ایران </a:t>
            </a: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فرصت طلایی 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خود </a:t>
            </a: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برای جبران کاستی 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</a:t>
            </a:r>
            <a:r>
              <a:rPr lang="fa-I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و عقب ماندگی از کشور اروپا را در این دوره 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دست داد 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37884" y="62494"/>
            <a:ext cx="1588255" cy="51552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marL="91440" algn="r" rtl="1">
              <a:lnSpc>
                <a:spcPct val="150000"/>
              </a:lnSpc>
              <a:spcAft>
                <a:spcPts val="800"/>
              </a:spcAft>
            </a:pPr>
            <a:r>
              <a:rPr lang="ar-SA" sz="20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 : دوره قاجار</a:t>
            </a:r>
            <a:r>
              <a:rPr lang="fa-IR" sz="20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  <a:r>
              <a:rPr lang="ar-SA" sz="20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</a:t>
            </a:r>
            <a:endParaRPr lang="fa-IR" sz="20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01666" y="326394"/>
            <a:ext cx="3714350" cy="2267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" algn="r" rtl="1">
              <a:spcAft>
                <a:spcPts val="800"/>
              </a:spcAft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۱-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تح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یم 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پایه های حکومت  خود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" algn="r" rtl="1">
              <a:spcAft>
                <a:spcPts val="800"/>
              </a:spcAft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2-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اعطای امتیازات به وابستگان و خادمان خود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" algn="r" rtl="1">
              <a:spcAft>
                <a:spcPts val="8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۳-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افزودن بر خزانه از طریق غارت دسترنج مردم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" algn="r" rtl="1">
              <a:spcAft>
                <a:spcPts val="800"/>
              </a:spcAft>
            </a:pPr>
            <a:r>
              <a:rPr lang="en-US" b="1" dirty="0">
                <a:latin typeface="B Nazanin" panose="00000400000000000000" pitchFamily="2" charset="-78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۴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تامین هزینه های گزاف دربار</a:t>
            </a:r>
            <a:endParaRPr lang="fa-IR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91440" algn="r" rtl="1">
              <a:spcAft>
                <a:spcPts val="800"/>
              </a:spcAft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5-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سفرهای خارجی و تجملات.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461302" y="944512"/>
            <a:ext cx="2033890" cy="515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" algn="r" rtl="1">
              <a:lnSpc>
                <a:spcPct val="150000"/>
              </a:lnSpc>
              <a:spcAft>
                <a:spcPts val="800"/>
              </a:spcAft>
            </a:pPr>
            <a:r>
              <a:rPr lang="fa-IR" sz="20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</a:t>
            </a:r>
            <a:r>
              <a:rPr lang="ar-SA" sz="20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تلاش حاکمان  </a:t>
            </a:r>
            <a:r>
              <a:rPr lang="ar-S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صرف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7611063" y="1063006"/>
            <a:ext cx="921957" cy="4617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>
            <a:off x="3713967" y="310082"/>
            <a:ext cx="201046" cy="1859766"/>
          </a:xfrm>
          <a:prstGeom prst="leftBrace">
            <a:avLst>
              <a:gd name="adj1" fmla="val 8333"/>
              <a:gd name="adj2" fmla="val 4871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777431" y="1104772"/>
            <a:ext cx="651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cs typeface="B Titr" panose="00000700000000000000" pitchFamily="2" charset="-78"/>
              </a:rPr>
              <a:t>میشد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8572" y="2861527"/>
            <a:ext cx="7749237" cy="3693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fa-IR" dirty="0" smtClean="0"/>
              <a:t>عواملی که باعث شد تادر زمان قاجار صدمات جدی برساختار اقتصاد ایران وارد شود عبارت است از: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130443" y="3289685"/>
            <a:ext cx="4463080" cy="33670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dirty="0" smtClean="0"/>
              <a:t>1-از دست رفتن بخشهای مهمی از سرزمین و منابع ایران</a:t>
            </a:r>
          </a:p>
          <a:p>
            <a:pPr algn="r">
              <a:lnSpc>
                <a:spcPct val="150000"/>
              </a:lnSpc>
            </a:pPr>
            <a:r>
              <a:rPr lang="fa-IR" dirty="0" smtClean="0"/>
              <a:t>2-هزینه های سنگین شکست در جنگها</a:t>
            </a:r>
          </a:p>
          <a:p>
            <a:pPr algn="r">
              <a:lnSpc>
                <a:spcPct val="150000"/>
              </a:lnSpc>
            </a:pPr>
            <a:r>
              <a:rPr lang="fa-IR" dirty="0" smtClean="0"/>
              <a:t>3-عهد نامه های ننگین ومبالغ جریمه های گزاف آنها</a:t>
            </a:r>
          </a:p>
          <a:p>
            <a:pPr algn="r">
              <a:lnSpc>
                <a:spcPct val="150000"/>
              </a:lnSpc>
            </a:pPr>
            <a:r>
              <a:rPr lang="fa-IR" dirty="0" smtClean="0"/>
              <a:t>4-بی توجهی به سرمایه های انسانی و اجتماعی</a:t>
            </a:r>
          </a:p>
          <a:p>
            <a:pPr algn="r">
              <a:lnSpc>
                <a:spcPct val="150000"/>
              </a:lnSpc>
            </a:pPr>
            <a:r>
              <a:rPr lang="fa-IR" dirty="0" smtClean="0"/>
              <a:t>5-نبودن  برنامه ریزی و قانون گذاری اقتصادی</a:t>
            </a:r>
          </a:p>
          <a:p>
            <a:pPr algn="r">
              <a:lnSpc>
                <a:spcPct val="150000"/>
              </a:lnSpc>
            </a:pPr>
            <a:r>
              <a:rPr lang="fa-IR" dirty="0" smtClean="0"/>
              <a:t>6-اعطای امتیازات به شرکتها و کشورهای استعماری</a:t>
            </a:r>
          </a:p>
          <a:p>
            <a:pPr algn="r">
              <a:lnSpc>
                <a:spcPct val="150000"/>
              </a:lnSpc>
            </a:pPr>
            <a:r>
              <a:rPr lang="fa-IR" dirty="0" smtClean="0"/>
              <a:t>7-تاسیس بانک های روسی و انگلیسی </a:t>
            </a:r>
          </a:p>
          <a:p>
            <a:pPr algn="r">
              <a:lnSpc>
                <a:spcPct val="150000"/>
              </a:lnSpc>
            </a:pPr>
            <a:r>
              <a:rPr lang="fa-IR" dirty="0" smtClean="0"/>
              <a:t>8-واردات زیاد کالاهای خارجی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409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73286" y="254827"/>
            <a:ext cx="7532914" cy="2364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algn="r" rtl="1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اقدامات محدود مذهبی و ملی که اثربخش 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نبود</a:t>
            </a:r>
            <a:r>
              <a:rPr lang="fa-I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  <a:endParaRPr lang="en-US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880" algn="r" rtl="1">
              <a:lnSpc>
                <a:spcPct val="107000"/>
              </a:lnSpc>
              <a:spcAft>
                <a:spcPts val="800"/>
              </a:spcAft>
            </a:pP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الف تاسیس دارالفنون و برقراری نظم مالی و اداری توسط امیرکبیر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880" algn="r" rtl="1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ب: تاسیس شرکت اسلامیه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880" algn="r" rtl="1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پ: تحریم کالاهای خارجی توسط علمای اصفهان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880" algn="r" rtl="1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ت:بیانیه های حمایت از تولید ملی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ث- تحریم تنباکو و لغو قرارداد رژی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47755" y="2618936"/>
            <a:ext cx="6258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u="sng" dirty="0" smtClean="0"/>
              <a:t>مشخصات دوره ی قاجار از نگاه عیسوی نویسنده ی کتاب تاریخ اقتصادی ایران:</a:t>
            </a:r>
            <a:endParaRPr lang="en-US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8376977" y="2988268"/>
            <a:ext cx="2794355" cy="17050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b="1" dirty="0" smtClean="0"/>
              <a:t>1-ضعف نیروهای نظامی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2-ناکارآمدی تشکیلات اداری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3-فرسودگی نظام مالی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4-افول نهادهای تربیتی و آموزشی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63427" y="4798379"/>
            <a:ext cx="453681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a-IR" dirty="0" smtClean="0"/>
              <a:t>گاهی در دوران قاجارموارد ی از رشد دیده شده است مثلا 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45653" y="5352377"/>
            <a:ext cx="9754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*رشد تجارت خارجی و علائمی از پیشرفت وسازندگی مانند تاسیس جاده ها و بهبود خدمات پستی و خدمات انتقال وجوه بین شهرها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12896" y="5839668"/>
            <a:ext cx="949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**بهبود راههای ارتباطی ایران با برقراری خط تلگراف به اروپا و راه افتادن کشتی های تجاری  در دریای خزر و خلیج فارس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2008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4993" y="1863164"/>
            <a:ext cx="9840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ویژگی </a:t>
            </a: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های عمده اقتصاد این 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دوره</a:t>
            </a:r>
            <a:r>
              <a:rPr lang="fa-I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fa-IR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الف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****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جدا شدن اقتصاد ایران از ابعاد  هویتی فرهنگی اجتماعی تاریخی و دینی خود.     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ب: اتکا بر بیرون از مرزها و قدرتهای بزرگ به جای تکیه بر پایه های بومی و درونزایی داخلی و ملی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خود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اقداماتی که برای بهبود اقتصاد انجام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شد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</a:p>
          <a:p>
            <a:pPr algn="r">
              <a:lnSpc>
                <a:spcPct val="200000"/>
              </a:lnSpc>
            </a:pP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۱-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ایجاد زمینه قانونی مانند قانون تجارت و قانون تعاونی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2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-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ایجاد زیرساختهای مواصلاتی مانند راه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آهن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3-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گسترش مدارس و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دانشگاهها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4-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بهبود نسبی بهداشت 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حتی </a:t>
            </a: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اقدامات هم نتوانست اقتصاد ایران را از ضعف ساختاری و هویتی برهاند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85972" y="1448708"/>
            <a:ext cx="234551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ar-SA" b="1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اقتصاد ایران</a:t>
            </a:r>
            <a:r>
              <a:rPr lang="fa-IR" b="1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در دوره ی پهلوی</a:t>
            </a:r>
            <a:r>
              <a:rPr lang="ar-SA" b="1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fa-IR" b="1" u="sng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8959" y="871092"/>
            <a:ext cx="765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این دوره با حکومت رضاخان وتشکیل حکومت پهلوی شروع وتا پیروزی انقلاب اسلامی ادامه داشت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583271" y="293476"/>
            <a:ext cx="1226618" cy="3693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دوران پهلوی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24688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438</TotalTime>
  <Words>1849</Words>
  <Application>Microsoft Office PowerPoint</Application>
  <PresentationFormat>Widescreen</PresentationFormat>
  <Paragraphs>176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B Nazanin</vt:lpstr>
      <vt:lpstr>B Titr</vt:lpstr>
      <vt:lpstr>B Yekan</vt:lpstr>
      <vt:lpstr>Calibri</vt:lpstr>
      <vt:lpstr>Gill Sans MT</vt:lpstr>
      <vt:lpstr>Impact</vt:lpstr>
      <vt:lpstr>Lalezar</vt:lpstr>
      <vt:lpstr>Majalla UI</vt:lpstr>
      <vt:lpstr>Wingdings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سپاس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xp shop</dc:creator>
  <cp:lastModifiedBy>xp shop</cp:lastModifiedBy>
  <cp:revision>40</cp:revision>
  <dcterms:created xsi:type="dcterms:W3CDTF">2023-01-17T07:41:40Z</dcterms:created>
  <dcterms:modified xsi:type="dcterms:W3CDTF">2023-01-27T18:38:48Z</dcterms:modified>
</cp:coreProperties>
</file>